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7" r:id="rId11"/>
    <p:sldId id="363" r:id="rId12"/>
    <p:sldId id="340" r:id="rId13"/>
    <p:sldId id="299" r:id="rId14"/>
    <p:sldId id="315" r:id="rId15"/>
    <p:sldId id="272" r:id="rId16"/>
    <p:sldId id="273" r:id="rId17"/>
    <p:sldId id="274" r:id="rId18"/>
    <p:sldId id="371" r:id="rId19"/>
    <p:sldId id="372" r:id="rId20"/>
    <p:sldId id="322" r:id="rId21"/>
    <p:sldId id="323" r:id="rId22"/>
    <p:sldId id="369" r:id="rId23"/>
    <p:sldId id="370" r:id="rId24"/>
    <p:sldId id="401" r:id="rId25"/>
    <p:sldId id="275" r:id="rId26"/>
    <p:sldId id="276" r:id="rId27"/>
    <p:sldId id="277" r:id="rId28"/>
    <p:sldId id="270" r:id="rId29"/>
    <p:sldId id="265"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96"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05E8-82D3-4D53-A602-678AAD8FD9DC}" type="datetimeFigureOut">
              <a:rPr lang="en-IN" smtClean="0"/>
              <a:t>20-05-2022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FE133-B540-4D50-AF3F-B5BB85653B14}" type="slidenum">
              <a:rPr lang="en-IN" smtClean="0"/>
              <a:t>‹#›</a:t>
            </a:fld>
            <a:endParaRPr lang="en-IN"/>
          </a:p>
        </p:txBody>
      </p:sp>
    </p:spTree>
    <p:extLst>
      <p:ext uri="{BB962C8B-B14F-4D97-AF65-F5344CB8AC3E}">
        <p14:creationId xmlns:p14="http://schemas.microsoft.com/office/powerpoint/2010/main" val="44927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1859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9387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324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7670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5024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744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2644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737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61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3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79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1886-7BE1-41D5-9B8F-DF5813919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6530C2-617D-4E95-A606-C3DA62B44B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14F696-D0AB-4780-BC61-F9F33910E80B}"/>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5" name="Footer Placeholder 4">
            <a:extLst>
              <a:ext uri="{FF2B5EF4-FFF2-40B4-BE49-F238E27FC236}">
                <a16:creationId xmlns:a16="http://schemas.microsoft.com/office/drawing/2014/main" id="{C2755EC8-C67D-44A5-AD8E-22AA6A070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DA48B6-E9FB-435B-9794-71AF109B1FD5}"/>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400140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1E1F-0DB7-4808-AC71-E48A761D11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22DDE1-5EEF-41D4-BEFC-A74DF3A5D2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90176-BD41-4ED4-938B-6F217D45C389}"/>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5" name="Footer Placeholder 4">
            <a:extLst>
              <a:ext uri="{FF2B5EF4-FFF2-40B4-BE49-F238E27FC236}">
                <a16:creationId xmlns:a16="http://schemas.microsoft.com/office/drawing/2014/main" id="{8510D779-CC8F-409B-A1EF-DF15AAD9BA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36A21F-E846-4EEE-9D78-B85EA81A6851}"/>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296995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A2400-48BD-4CA6-B42A-A1769C6FCE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1519F1-AD9F-44F6-A614-5A016C92B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1A0B4-9084-4932-A99B-366EBFBD1C4B}"/>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5" name="Footer Placeholder 4">
            <a:extLst>
              <a:ext uri="{FF2B5EF4-FFF2-40B4-BE49-F238E27FC236}">
                <a16:creationId xmlns:a16="http://schemas.microsoft.com/office/drawing/2014/main" id="{8B04EABB-970D-45BC-8699-E5D796E16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035E4-0B94-4815-9A15-B76167148961}"/>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326750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9207-1171-42B4-8E45-3597B48F17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CFD729-B223-4342-86AB-430761D35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97E4E9-8472-4455-892D-2AC56F52CB4D}"/>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5" name="Footer Placeholder 4">
            <a:extLst>
              <a:ext uri="{FF2B5EF4-FFF2-40B4-BE49-F238E27FC236}">
                <a16:creationId xmlns:a16="http://schemas.microsoft.com/office/drawing/2014/main" id="{CCD7F7B1-614A-42D0-AAF1-E40261642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F73CD-54B3-4CD1-BEA6-D6E8488E2BFC}"/>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263394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5E16-28CF-488D-A13F-E2CD76E205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EDABA2-3F58-46FF-8448-D1145B2E5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D0F2B-2549-446C-8CD9-7132495C277B}"/>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5" name="Footer Placeholder 4">
            <a:extLst>
              <a:ext uri="{FF2B5EF4-FFF2-40B4-BE49-F238E27FC236}">
                <a16:creationId xmlns:a16="http://schemas.microsoft.com/office/drawing/2014/main" id="{DBF79411-A3A4-4E54-B6F5-FF1C1862F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C51AD-E9D2-4573-8A1F-D92E7244E28D}"/>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236390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4E0F-21F9-442B-8592-8F4FA21AB1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35CC89-A81A-43A7-8846-4AC7828AC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419C6E-46EB-4E69-B5E7-BF9819AE53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23A731-2265-4C00-978D-1016742F8AA0}"/>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6" name="Footer Placeholder 5">
            <a:extLst>
              <a:ext uri="{FF2B5EF4-FFF2-40B4-BE49-F238E27FC236}">
                <a16:creationId xmlns:a16="http://schemas.microsoft.com/office/drawing/2014/main" id="{3BC13F69-CCC0-4815-98A4-51E2503F09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C4BBB7-7C93-4513-8EBC-D8666128E334}"/>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150286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0008-FD6D-423B-9164-DC7D4FE1EC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3E9FF4-554F-415F-A8B0-4EB9D98642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363F1B-991E-4943-921C-F2270D7389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78C629-1066-4B3E-8676-6CAB17800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3EF7BE-19EE-4868-819B-BA149E88C4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044DB1-6FD4-4FC9-A7F2-8033F471ACB6}"/>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8" name="Footer Placeholder 7">
            <a:extLst>
              <a:ext uri="{FF2B5EF4-FFF2-40B4-BE49-F238E27FC236}">
                <a16:creationId xmlns:a16="http://schemas.microsoft.com/office/drawing/2014/main" id="{586E62DE-6A58-4CF3-8F9C-625610EA02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4A61A4-65D1-4B0E-BABB-D42B01843F54}"/>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31830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B07B-7352-412D-AADF-0B1DECC2C6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E629D2-24C1-4E6E-A8AB-73A753C7765A}"/>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4" name="Footer Placeholder 3">
            <a:extLst>
              <a:ext uri="{FF2B5EF4-FFF2-40B4-BE49-F238E27FC236}">
                <a16:creationId xmlns:a16="http://schemas.microsoft.com/office/drawing/2014/main" id="{2BEEDADC-7972-4D96-8694-ACBEBAF835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98481-DF20-42DF-B2D3-9D640D61521D}"/>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45795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9FCA5B-2E4C-47A9-A3CD-C08EB20AA8A5}"/>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3" name="Footer Placeholder 2">
            <a:extLst>
              <a:ext uri="{FF2B5EF4-FFF2-40B4-BE49-F238E27FC236}">
                <a16:creationId xmlns:a16="http://schemas.microsoft.com/office/drawing/2014/main" id="{341D03A4-F69D-4846-BABD-DC7C4E0F94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67E31F-38FE-448C-8255-9AC0E4A19618}"/>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26456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DEE8-7F5B-4BA2-8376-7D31E1064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560A9F-95D6-4226-897D-664B668DCD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C49B7C-A8DF-4070-829F-DAF528FE4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B61F8-D3A6-4719-A0CE-D2C57B344DA2}"/>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6" name="Footer Placeholder 5">
            <a:extLst>
              <a:ext uri="{FF2B5EF4-FFF2-40B4-BE49-F238E27FC236}">
                <a16:creationId xmlns:a16="http://schemas.microsoft.com/office/drawing/2014/main" id="{3560FA31-8955-4C7F-84AC-F4B3AB7AF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823870-6C2F-457A-9142-7182FFB40639}"/>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249094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383A-82B3-41A5-8DE3-BE2C88969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38230A-9C19-418B-B3ED-0AF556504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8F240E-9AD0-42DB-9B62-815C492BB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BEEA3-7E27-4EE0-A8C7-E10F5C834FD4}"/>
              </a:ext>
            </a:extLst>
          </p:cNvPr>
          <p:cNvSpPr>
            <a:spLocks noGrp="1"/>
          </p:cNvSpPr>
          <p:nvPr>
            <p:ph type="dt" sz="half" idx="10"/>
          </p:nvPr>
        </p:nvSpPr>
        <p:spPr/>
        <p:txBody>
          <a:bodyPr/>
          <a:lstStyle/>
          <a:p>
            <a:fld id="{C963BDFB-E670-4278-ABC0-DFE85A689877}" type="datetimeFigureOut">
              <a:rPr lang="en-IN" smtClean="0"/>
              <a:t>20-05-2022</a:t>
            </a:fld>
            <a:endParaRPr lang="en-IN"/>
          </a:p>
        </p:txBody>
      </p:sp>
      <p:sp>
        <p:nvSpPr>
          <p:cNvPr id="6" name="Footer Placeholder 5">
            <a:extLst>
              <a:ext uri="{FF2B5EF4-FFF2-40B4-BE49-F238E27FC236}">
                <a16:creationId xmlns:a16="http://schemas.microsoft.com/office/drawing/2014/main" id="{F43B7A7A-3F21-4D6F-8118-8BD9A3D553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70D97-9B4F-47F2-A42C-8A63EEF36963}"/>
              </a:ext>
            </a:extLst>
          </p:cNvPr>
          <p:cNvSpPr>
            <a:spLocks noGrp="1"/>
          </p:cNvSpPr>
          <p:nvPr>
            <p:ph type="sldNum" sz="quarter" idx="12"/>
          </p:nvPr>
        </p:nvSpPr>
        <p:spPr/>
        <p:txBody>
          <a:bodyPr/>
          <a:lstStyle/>
          <a:p>
            <a:fld id="{1430A4E6-A592-4340-9155-4ED0F97EB68C}" type="slidenum">
              <a:rPr lang="en-IN" smtClean="0"/>
              <a:t>‹#›</a:t>
            </a:fld>
            <a:endParaRPr lang="en-IN"/>
          </a:p>
        </p:txBody>
      </p:sp>
    </p:spTree>
    <p:extLst>
      <p:ext uri="{BB962C8B-B14F-4D97-AF65-F5344CB8AC3E}">
        <p14:creationId xmlns:p14="http://schemas.microsoft.com/office/powerpoint/2010/main" val="390037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8DA97-6C49-406A-8CAE-6BD8F4686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9487F7-2863-4F98-8097-F93021124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F68F4-70DD-4A99-A94F-C8A8AE8B4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3BDFB-E670-4278-ABC0-DFE85A689877}" type="datetimeFigureOut">
              <a:rPr lang="en-IN" smtClean="0"/>
              <a:t>20-05-2022</a:t>
            </a:fld>
            <a:endParaRPr lang="en-IN"/>
          </a:p>
        </p:txBody>
      </p:sp>
      <p:sp>
        <p:nvSpPr>
          <p:cNvPr id="5" name="Footer Placeholder 4">
            <a:extLst>
              <a:ext uri="{FF2B5EF4-FFF2-40B4-BE49-F238E27FC236}">
                <a16:creationId xmlns:a16="http://schemas.microsoft.com/office/drawing/2014/main" id="{A656496B-FFC6-487C-AC02-28BB77123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19A261-01F2-4524-995B-DF41C2A66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0A4E6-A592-4340-9155-4ED0F97EB68C}" type="slidenum">
              <a:rPr lang="en-IN" smtClean="0"/>
              <a:t>‹#›</a:t>
            </a:fld>
            <a:endParaRPr lang="en-IN"/>
          </a:p>
        </p:txBody>
      </p:sp>
    </p:spTree>
    <p:extLst>
      <p:ext uri="{BB962C8B-B14F-4D97-AF65-F5344CB8AC3E}">
        <p14:creationId xmlns:p14="http://schemas.microsoft.com/office/powerpoint/2010/main" val="2007511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hyperlink" Target="https://www.elprocus.com/8051-microcontroller-architecture-and-applica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024048-0B32-4F6E-A918-D443A373113A}"/>
              </a:ext>
            </a:extLst>
          </p:cNvPr>
          <p:cNvSpPr>
            <a:spLocks noGrp="1"/>
          </p:cNvSpPr>
          <p:nvPr>
            <p:ph type="title"/>
          </p:nvPr>
        </p:nvSpPr>
        <p:spPr>
          <a:xfrm>
            <a:off x="838200" y="2631247"/>
            <a:ext cx="10515600" cy="1325563"/>
          </a:xfrm>
        </p:spPr>
        <p:txBody>
          <a:bodyPr>
            <a:normAutofit/>
          </a:bodyPr>
          <a:lstStyle/>
          <a:p>
            <a:pPr algn="ctr"/>
            <a:r>
              <a:rPr lang="en-IN" sz="2000" b="1" dirty="0">
                <a:latin typeface="Times New Roman" panose="02020603050405020304" pitchFamily="18" charset="0"/>
                <a:cs typeface="Times New Roman" panose="02020603050405020304" pitchFamily="18" charset="0"/>
              </a:rPr>
              <a:t>IOT BASED </a:t>
            </a:r>
            <a:r>
              <a:rPr lang="en-IN" sz="2000" b="1" dirty="0" smtClean="0">
                <a:latin typeface="Times New Roman" panose="02020603050405020304" pitchFamily="18" charset="0"/>
                <a:cs typeface="Times New Roman" panose="02020603050405020304" pitchFamily="18" charset="0"/>
              </a:rPr>
              <a:t>RESPIRATION MONITO</a:t>
            </a:r>
            <a:r>
              <a:rPr lang="en-IN" sz="2000" b="1" dirty="0" smtClean="0">
                <a:latin typeface="Times New Roman" panose="02020603050405020304" pitchFamily="18" charset="0"/>
                <a:cs typeface="Times New Roman" panose="02020603050405020304" pitchFamily="18" charset="0"/>
              </a:rPr>
              <a:t>RING </a:t>
            </a:r>
            <a:r>
              <a:rPr lang="en-IN" sz="2000" b="1" dirty="0">
                <a:latin typeface="Times New Roman" panose="02020603050405020304" pitchFamily="18" charset="0"/>
                <a:cs typeface="Times New Roman" panose="02020603050405020304" pitchFamily="18" charset="0"/>
              </a:rPr>
              <a:t>SYSTEM</a:t>
            </a:r>
          </a:p>
        </p:txBody>
      </p:sp>
    </p:spTree>
    <p:extLst>
      <p:ext uri="{BB962C8B-B14F-4D97-AF65-F5344CB8AC3E}">
        <p14:creationId xmlns:p14="http://schemas.microsoft.com/office/powerpoint/2010/main" val="639562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CA2B-1B13-47AA-BDBA-D2659AA6581C}"/>
              </a:ext>
            </a:extLst>
          </p:cNvPr>
          <p:cNvSpPr>
            <a:spLocks noGrp="1"/>
          </p:cNvSpPr>
          <p:nvPr>
            <p:ph type="title"/>
          </p:nvPr>
        </p:nvSpPr>
        <p:spPr>
          <a:xfrm>
            <a:off x="838200" y="387901"/>
            <a:ext cx="10515600" cy="946840"/>
          </a:xfrm>
        </p:spPr>
        <p:txBody>
          <a:bodyPr>
            <a:normAutofit/>
          </a:bodyPr>
          <a:lstStyle/>
          <a:p>
            <a:pPr marL="0" indent="0" algn="just">
              <a:lnSpc>
                <a:spcPct val="150000"/>
              </a:lnSpc>
              <a:buNone/>
            </a:pPr>
            <a:r>
              <a:rPr lang="en-IN" sz="2800" b="1" dirty="0">
                <a:latin typeface="Times New Roman" panose="02020603050405020304" pitchFamily="18" charset="0"/>
                <a:cs typeface="Times New Roman" panose="02020603050405020304" pitchFamily="18" charset="0"/>
              </a:rPr>
              <a:t>ARDUINO UNO</a:t>
            </a:r>
          </a:p>
        </p:txBody>
      </p:sp>
      <p:sp>
        <p:nvSpPr>
          <p:cNvPr id="3" name="Content Placeholder 2">
            <a:extLst>
              <a:ext uri="{FF2B5EF4-FFF2-40B4-BE49-F238E27FC236}">
                <a16:creationId xmlns:a16="http://schemas.microsoft.com/office/drawing/2014/main" id="{DC772D9B-3B91-4CF6-9BCB-1E9CA052C43C}"/>
              </a:ext>
            </a:extLst>
          </p:cNvPr>
          <p:cNvSpPr>
            <a:spLocks noGrp="1"/>
          </p:cNvSpPr>
          <p:nvPr>
            <p:ph idx="1"/>
          </p:nvPr>
        </p:nvSpPr>
        <p:spPr>
          <a:xfrm>
            <a:off x="838200" y="1334741"/>
            <a:ext cx="10515600" cy="4661938"/>
          </a:xfrm>
        </p:spPr>
        <p:txBody>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Arduino Uno is a microcontroller board based on the ATmega328. It has 14 digital input / output pins (of which 6 can be used as PWM outputs), 6 analog inputs, 16 MHz ceramic resonator, USB connection, power jack, ICSP plug, and a reset button. It contains everything needed to support the microcontroller; simply use the USB cable or power it with a AC-to-DC adapter or battery is connected to a computer begins.</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3AD602BC-15E4-4DF7-93F5-52B1859210ED}"/>
              </a:ext>
            </a:extLst>
          </p:cNvPr>
          <p:cNvPicPr>
            <a:picLocks noChangeAspect="1"/>
          </p:cNvPicPr>
          <p:nvPr/>
        </p:nvPicPr>
        <p:blipFill>
          <a:blip r:embed="rId2"/>
          <a:stretch>
            <a:fillRect/>
          </a:stretch>
        </p:blipFill>
        <p:spPr>
          <a:xfrm>
            <a:off x="3458817" y="3911254"/>
            <a:ext cx="4683505" cy="2295525"/>
          </a:xfrm>
          <a:prstGeom prst="rect">
            <a:avLst/>
          </a:prstGeom>
        </p:spPr>
      </p:pic>
    </p:spTree>
    <p:extLst>
      <p:ext uri="{BB962C8B-B14F-4D97-AF65-F5344CB8AC3E}">
        <p14:creationId xmlns:p14="http://schemas.microsoft.com/office/powerpoint/2010/main" val="153020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ESP8266</a:t>
            </a:r>
            <a:endParaRPr sz="2400" b="1">
              <a:latin typeface="Times New Roman"/>
              <a:ea typeface="Times New Roman"/>
              <a:cs typeface="Times New Roman"/>
              <a:sym typeface="Times New Roman"/>
            </a:endParaRPr>
          </a:p>
        </p:txBody>
      </p:sp>
      <p:sp>
        <p:nvSpPr>
          <p:cNvPr id="174" name="Google Shape;174;p14"/>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marL="228600" lvl="0" indent="-228600" algn="just" rtl="0">
              <a:lnSpc>
                <a:spcPct val="170000"/>
              </a:lnSpc>
              <a:spcBef>
                <a:spcPts val="0"/>
              </a:spcBef>
              <a:spcAft>
                <a:spcPts val="0"/>
              </a:spcAft>
              <a:buClr>
                <a:schemeClr val="dk1"/>
              </a:buClr>
              <a:buSzPts val="1800"/>
              <a:buChar char="•"/>
            </a:pPr>
            <a:r>
              <a:rPr lang="en-US" sz="1800" b="0" i="0" dirty="0">
                <a:latin typeface="Times New Roman"/>
                <a:ea typeface="Times New Roman"/>
                <a:cs typeface="Times New Roman"/>
                <a:sym typeface="Times New Roman"/>
              </a:rPr>
              <a:t>The ESP8266 </a:t>
            </a:r>
            <a:r>
              <a:rPr lang="en-US" sz="1800" b="0" i="0" dirty="0" err="1">
                <a:latin typeface="Times New Roman"/>
                <a:ea typeface="Times New Roman"/>
                <a:cs typeface="Times New Roman"/>
                <a:sym typeface="Times New Roman"/>
              </a:rPr>
              <a:t>WiFi</a:t>
            </a:r>
            <a:r>
              <a:rPr lang="en-US" sz="1800" b="0" i="0" dirty="0">
                <a:latin typeface="Times New Roman"/>
                <a:ea typeface="Times New Roman"/>
                <a:cs typeface="Times New Roman"/>
                <a:sym typeface="Times New Roman"/>
              </a:rPr>
              <a:t> Module is a self contained SOC with integrated TCP/IP protocol stack that can give any microcontroller access to your </a:t>
            </a:r>
            <a:r>
              <a:rPr lang="en-US" sz="1800" b="0" i="0" dirty="0" err="1">
                <a:latin typeface="Times New Roman"/>
                <a:ea typeface="Times New Roman"/>
                <a:cs typeface="Times New Roman"/>
                <a:sym typeface="Times New Roman"/>
              </a:rPr>
              <a:t>WiFi</a:t>
            </a:r>
            <a:r>
              <a:rPr lang="en-US" sz="1800" b="0" i="0" dirty="0">
                <a:latin typeface="Times New Roman"/>
                <a:ea typeface="Times New Roman"/>
                <a:cs typeface="Times New Roman"/>
                <a:sym typeface="Times New Roman"/>
              </a:rPr>
              <a:t> network.</a:t>
            </a:r>
            <a:endParaRPr dirty="0"/>
          </a:p>
          <a:p>
            <a:pPr marL="228600" lvl="0" indent="-228600" algn="just" rtl="0">
              <a:lnSpc>
                <a:spcPct val="170000"/>
              </a:lnSpc>
              <a:spcBef>
                <a:spcPts val="1000"/>
              </a:spcBef>
              <a:spcAft>
                <a:spcPts val="0"/>
              </a:spcAft>
              <a:buClr>
                <a:schemeClr val="dk1"/>
              </a:buClr>
              <a:buSzPts val="1800"/>
              <a:buChar char="•"/>
            </a:pPr>
            <a:r>
              <a:rPr lang="en-US" sz="1800" b="0" i="0" dirty="0">
                <a:latin typeface="Times New Roman"/>
                <a:ea typeface="Times New Roman"/>
                <a:cs typeface="Times New Roman"/>
                <a:sym typeface="Times New Roman"/>
              </a:rPr>
              <a:t> The ESP8266 is capable of either hosting an application or offloading all </a:t>
            </a:r>
            <a:r>
              <a:rPr lang="en-US" sz="1800" b="0" i="0" dirty="0" err="1">
                <a:latin typeface="Times New Roman"/>
                <a:ea typeface="Times New Roman"/>
                <a:cs typeface="Times New Roman"/>
                <a:sym typeface="Times New Roman"/>
              </a:rPr>
              <a:t>WiFi</a:t>
            </a:r>
            <a:r>
              <a:rPr lang="en-US" sz="1800" b="0" i="0" dirty="0">
                <a:latin typeface="Times New Roman"/>
                <a:ea typeface="Times New Roman"/>
                <a:cs typeface="Times New Roman"/>
                <a:sym typeface="Times New Roman"/>
              </a:rPr>
              <a:t> networking functions from another application processor. </a:t>
            </a:r>
            <a:endParaRPr dirty="0"/>
          </a:p>
          <a:p>
            <a:pPr marL="228600" lvl="0" indent="-228600" algn="just" rtl="0">
              <a:lnSpc>
                <a:spcPct val="170000"/>
              </a:lnSpc>
              <a:spcBef>
                <a:spcPts val="1000"/>
              </a:spcBef>
              <a:spcAft>
                <a:spcPts val="0"/>
              </a:spcAft>
              <a:buClr>
                <a:schemeClr val="dk1"/>
              </a:buClr>
              <a:buSzPts val="1800"/>
              <a:buChar char="•"/>
            </a:pPr>
            <a:r>
              <a:rPr lang="en-US" sz="1800" b="0" i="0" dirty="0">
                <a:latin typeface="Times New Roman"/>
                <a:ea typeface="Times New Roman"/>
                <a:cs typeface="Times New Roman"/>
                <a:sym typeface="Times New Roman"/>
              </a:rPr>
              <a:t>Each ESP8266 module comes pre-programmed with an AT command set firmware, meaning, you can simply hook this up to your Arduino device and get about as much </a:t>
            </a:r>
            <a:r>
              <a:rPr lang="en-US" sz="1800" b="0" i="0" dirty="0" err="1">
                <a:latin typeface="Times New Roman"/>
                <a:ea typeface="Times New Roman"/>
                <a:cs typeface="Times New Roman"/>
                <a:sym typeface="Times New Roman"/>
              </a:rPr>
              <a:t>WiFi</a:t>
            </a:r>
            <a:r>
              <a:rPr lang="en-US" sz="1800" b="0" i="0" dirty="0">
                <a:latin typeface="Times New Roman"/>
                <a:ea typeface="Times New Roman"/>
                <a:cs typeface="Times New Roman"/>
                <a:sym typeface="Times New Roman"/>
              </a:rPr>
              <a:t>-ability as a </a:t>
            </a:r>
            <a:r>
              <a:rPr lang="en-US" sz="1800" b="0" i="0" dirty="0" err="1">
                <a:latin typeface="Times New Roman"/>
                <a:ea typeface="Times New Roman"/>
                <a:cs typeface="Times New Roman"/>
                <a:sym typeface="Times New Roman"/>
              </a:rPr>
              <a:t>WiFi</a:t>
            </a:r>
            <a:r>
              <a:rPr lang="en-US" sz="1800" b="0" i="0" dirty="0">
                <a:latin typeface="Times New Roman"/>
                <a:ea typeface="Times New Roman"/>
                <a:cs typeface="Times New Roman"/>
                <a:sym typeface="Times New Roman"/>
              </a:rPr>
              <a:t> Shield offers</a:t>
            </a:r>
            <a:endParaRPr dirty="0"/>
          </a:p>
          <a:p>
            <a:pPr marL="228600" lvl="0" indent="-228600" algn="just" rtl="0">
              <a:lnSpc>
                <a:spcPct val="170000"/>
              </a:lnSpc>
              <a:spcBef>
                <a:spcPts val="1000"/>
              </a:spcBef>
              <a:spcAft>
                <a:spcPts val="0"/>
              </a:spcAft>
              <a:buClr>
                <a:schemeClr val="dk1"/>
              </a:buClr>
              <a:buSzPts val="1800"/>
              <a:buFont typeface="Arial"/>
              <a:buChar char="•"/>
            </a:pPr>
            <a:r>
              <a:rPr lang="en-US" sz="1800" b="0" i="0" dirty="0">
                <a:latin typeface="Times New Roman"/>
                <a:ea typeface="Times New Roman"/>
                <a:cs typeface="Times New Roman"/>
                <a:sym typeface="Times New Roman"/>
              </a:rPr>
              <a:t>Built-in temperature sensor, Support antenna diversity, off leakage current is less than 10uA</a:t>
            </a:r>
            <a:endParaRPr dirty="0"/>
          </a:p>
          <a:p>
            <a:pPr marL="228600" lvl="0" indent="-228600" algn="just" rtl="0">
              <a:lnSpc>
                <a:spcPct val="170000"/>
              </a:lnSpc>
              <a:spcBef>
                <a:spcPts val="1000"/>
              </a:spcBef>
              <a:spcAft>
                <a:spcPts val="0"/>
              </a:spcAft>
              <a:buClr>
                <a:schemeClr val="dk1"/>
              </a:buClr>
              <a:buSzPts val="1800"/>
              <a:buFont typeface="Arial"/>
              <a:buChar char="•"/>
            </a:pPr>
            <a:r>
              <a:rPr lang="en-US" sz="1800" b="0" i="0" dirty="0">
                <a:latin typeface="Times New Roman"/>
                <a:ea typeface="Times New Roman"/>
                <a:cs typeface="Times New Roman"/>
                <a:sym typeface="Times New Roman"/>
              </a:rPr>
              <a:t>Built-in low-power 32-bit CPU: can double as an application processor, SDIO 2.0, SPI, UART</a:t>
            </a:r>
            <a:endParaRPr dirty="0"/>
          </a:p>
          <a:p>
            <a:pPr marL="228600" lvl="0" indent="-114300" algn="just" rtl="0">
              <a:lnSpc>
                <a:spcPct val="17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a:p>
            <a:pPr marL="228600" lvl="0" indent="-114300" algn="just" rtl="0">
              <a:lnSpc>
                <a:spcPct val="170000"/>
              </a:lnSpc>
              <a:spcBef>
                <a:spcPts val="1000"/>
              </a:spcBef>
              <a:spcAft>
                <a:spcPts val="0"/>
              </a:spcAft>
              <a:buClr>
                <a:schemeClr val="dk1"/>
              </a:buClr>
              <a:buSzPts val="1800"/>
              <a:buNone/>
            </a:pPr>
            <a:endParaRPr sz="1800" dirty="0"/>
          </a:p>
        </p:txBody>
      </p:sp>
      <p:pic>
        <p:nvPicPr>
          <p:cNvPr id="175" name="Google Shape;175;p14" descr="NodeMCU (ESP8266 WiFi Programming &amp; Development Kit) – Future Electronics  Egypt"/>
          <p:cNvPicPr preferRelativeResize="0"/>
          <p:nvPr/>
        </p:nvPicPr>
        <p:blipFill rotWithShape="1">
          <a:blip r:embed="rId3">
            <a:alphaModFix/>
          </a:blip>
          <a:srcRect/>
          <a:stretch/>
        </p:blipFill>
        <p:spPr>
          <a:xfrm>
            <a:off x="4875582" y="5408983"/>
            <a:ext cx="2143125" cy="885492"/>
          </a:xfrm>
          <a:prstGeom prst="rect">
            <a:avLst/>
          </a:prstGeom>
          <a:noFill/>
          <a:ln>
            <a:noFill/>
          </a:ln>
        </p:spPr>
      </p:pic>
    </p:spTree>
    <p:extLst>
      <p:ext uri="{BB962C8B-B14F-4D97-AF65-F5344CB8AC3E}">
        <p14:creationId xmlns:p14="http://schemas.microsoft.com/office/powerpoint/2010/main" val="118843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16 * 2 LCD DISPLAY</a:t>
            </a:r>
            <a:endParaRPr sz="2400" b="1" dirty="0">
              <a:latin typeface="Times New Roman"/>
              <a:ea typeface="Times New Roman"/>
              <a:cs typeface="Times New Roman"/>
              <a:sym typeface="Times New Roman"/>
            </a:endParaRPr>
          </a:p>
        </p:txBody>
      </p:sp>
      <p:sp>
        <p:nvSpPr>
          <p:cNvPr id="302" name="Google Shape;302;p35"/>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800" b="0" i="0" dirty="0">
                <a:effectLst/>
                <a:latin typeface="Times New Roman" panose="02020603050405020304" pitchFamily="18" charset="0"/>
                <a:cs typeface="Times New Roman" panose="02020603050405020304" pitchFamily="18" charset="0"/>
              </a:rPr>
              <a:t>These LCDs are ideal for displaying text/characters only, hence the name ‘Character LCD’. The display has an LED backlight and can display 32 ASCII characters in two rows with 16 characters on each row.</a:t>
            </a:r>
          </a:p>
          <a:p>
            <a:pPr algn="just">
              <a:lnSpc>
                <a:spcPct val="150000"/>
              </a:lnSpc>
            </a:pPr>
            <a:r>
              <a:rPr lang="en-US" sz="1800" b="0" i="0" dirty="0">
                <a:effectLst/>
                <a:latin typeface="Times New Roman" panose="02020603050405020304" pitchFamily="18" charset="0"/>
                <a:cs typeface="Times New Roman" panose="02020603050405020304" pitchFamily="18" charset="0"/>
              </a:rPr>
              <a:t>Although they display only text, they do come in many sizes and colors: for example, 16×1, 16×4, 20×4, with white text on blue background, with black text on green and many more.</a:t>
            </a:r>
          </a:p>
        </p:txBody>
      </p:sp>
      <p:pic>
        <p:nvPicPr>
          <p:cNvPr id="29698" name="Picture 2" descr="16x2 Character LCD Display Pinout">
            <a:extLst>
              <a:ext uri="{FF2B5EF4-FFF2-40B4-BE49-F238E27FC236}">
                <a16:creationId xmlns:a16="http://schemas.microsoft.com/office/drawing/2014/main" id="{A376C9EE-CB97-43F7-92B9-31FBAC08B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624" y="3048272"/>
            <a:ext cx="4018462" cy="3195774"/>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Tutorial Interfacing 16x2 character LCD with Arduino Uno">
            <a:extLst>
              <a:ext uri="{FF2B5EF4-FFF2-40B4-BE49-F238E27FC236}">
                <a16:creationId xmlns:a16="http://schemas.microsoft.com/office/drawing/2014/main" id="{82CE748A-6B4F-41C6-B47F-04BDC57CCF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429000"/>
            <a:ext cx="5131662" cy="259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9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GSM</a:t>
            </a:r>
            <a:endParaRPr sz="2400" b="1" dirty="0">
              <a:latin typeface="Times New Roman"/>
              <a:ea typeface="Times New Roman"/>
              <a:cs typeface="Times New Roman"/>
              <a:sym typeface="Times New Roman"/>
            </a:endParaRPr>
          </a:p>
        </p:txBody>
      </p:sp>
      <p:sp>
        <p:nvSpPr>
          <p:cNvPr id="302" name="Google Shape;302;p35"/>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800" i="0" dirty="0">
                <a:solidFill>
                  <a:srgbClr val="222222"/>
                </a:solidFill>
                <a:effectLst/>
                <a:latin typeface="Times New Roman" panose="02020603050405020304" pitchFamily="18" charset="0"/>
                <a:cs typeface="Times New Roman" panose="02020603050405020304" pitchFamily="18" charset="0"/>
              </a:rPr>
              <a:t>GSM (Global System for Mobile Communications, originally Groupe Special Mobile), is a standard developed by the European Telecommunications Standards Institute.</a:t>
            </a:r>
          </a:p>
          <a:p>
            <a:pPr algn="just">
              <a:lnSpc>
                <a:spcPct val="150000"/>
              </a:lnSpc>
            </a:pPr>
            <a:r>
              <a:rPr lang="en-US" sz="1800" i="0" dirty="0">
                <a:solidFill>
                  <a:srgbClr val="222222"/>
                </a:solidFill>
                <a:effectLst/>
                <a:latin typeface="Times New Roman" panose="02020603050405020304" pitchFamily="18" charset="0"/>
                <a:cs typeface="Times New Roman" panose="02020603050405020304" pitchFamily="18" charset="0"/>
              </a:rPr>
              <a:t>It was created to describe the protocols for second-generation digital cellular networks used by mobile phones and is now the default global standard for mobile communications – with over 90% market share, operating in over 219 countries and territories.</a:t>
            </a:r>
          </a:p>
        </p:txBody>
      </p:sp>
      <p:pic>
        <p:nvPicPr>
          <p:cNvPr id="3" name="Picture 4">
            <a:extLst>
              <a:ext uri="{FF2B5EF4-FFF2-40B4-BE49-F238E27FC236}">
                <a16:creationId xmlns:a16="http://schemas.microsoft.com/office/drawing/2014/main" id="{8DCB3E8D-1959-4DCC-A3D7-55290A133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200" y="3575994"/>
            <a:ext cx="7148513" cy="238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82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MQ-2 GAS SENSOR</a:t>
            </a:r>
            <a:endParaRPr sz="2400" b="1" dirty="0">
              <a:latin typeface="Times New Roman"/>
              <a:ea typeface="Times New Roman"/>
              <a:cs typeface="Times New Roman"/>
              <a:sym typeface="Times New Roman"/>
            </a:endParaRPr>
          </a:p>
        </p:txBody>
      </p:sp>
      <p:sp>
        <p:nvSpPr>
          <p:cNvPr id="302" name="Google Shape;302;p35"/>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800" b="0" i="0" dirty="0">
                <a:solidFill>
                  <a:srgbClr val="303030"/>
                </a:solidFill>
                <a:effectLst/>
                <a:latin typeface="Times New Roman" panose="02020603050405020304" pitchFamily="18" charset="0"/>
                <a:cs typeface="Times New Roman" panose="02020603050405020304" pitchFamily="18" charset="0"/>
              </a:rPr>
              <a:t>The </a:t>
            </a:r>
            <a:r>
              <a:rPr lang="en-US" sz="1800" b="1" i="0" dirty="0">
                <a:solidFill>
                  <a:srgbClr val="303030"/>
                </a:solidFill>
                <a:effectLst/>
                <a:latin typeface="Times New Roman" panose="02020603050405020304" pitchFamily="18" charset="0"/>
                <a:cs typeface="Times New Roman" panose="02020603050405020304" pitchFamily="18" charset="0"/>
              </a:rPr>
              <a:t>MQ-2 Gas sensor</a:t>
            </a:r>
            <a:r>
              <a:rPr lang="en-US" sz="1800" b="0" i="0" dirty="0">
                <a:solidFill>
                  <a:srgbClr val="303030"/>
                </a:solidFill>
                <a:effectLst/>
                <a:latin typeface="Times New Roman" panose="02020603050405020304" pitchFamily="18" charset="0"/>
                <a:cs typeface="Times New Roman" panose="02020603050405020304" pitchFamily="18" charset="0"/>
              </a:rPr>
              <a:t> can detect or measure gasses like LPG, Alcohol, Propane, Hydrogen, CO and even methane. The module version of this sensor comes with a Digital Pin which makes this sensor to operate even without a microcontroller and that comes in handy when you are only trying to detect one particular gas. When it comes to measuring the gas in ppm the analog pin has to be used, the analog pin also TTL driven and works on 5V and hence can be used with most common microcontrollers.</a:t>
            </a:r>
          </a:p>
          <a:p>
            <a:pPr algn="just">
              <a:lnSpc>
                <a:spcPct val="150000"/>
              </a:lnSpc>
            </a:pPr>
            <a:r>
              <a:rPr lang="en-US" sz="1800" b="0" i="0" dirty="0">
                <a:solidFill>
                  <a:srgbClr val="303030"/>
                </a:solidFill>
                <a:effectLst/>
                <a:latin typeface="Times New Roman" panose="02020603050405020304" pitchFamily="18" charset="0"/>
                <a:cs typeface="Times New Roman" panose="02020603050405020304" pitchFamily="18" charset="0"/>
              </a:rPr>
              <a:t>So if you are looking for a sensor to detect or measure gasses like LPG, Alcohol, Propane, Hydrogen, CO and even methane with or without a microcontroller then this sensor might be the right choice for you.</a:t>
            </a:r>
          </a:p>
        </p:txBody>
      </p:sp>
      <p:pic>
        <p:nvPicPr>
          <p:cNvPr id="4098" name="Picture 2" descr="MQ2 Gas sensor">
            <a:extLst>
              <a:ext uri="{FF2B5EF4-FFF2-40B4-BE49-F238E27FC236}">
                <a16:creationId xmlns:a16="http://schemas.microsoft.com/office/drawing/2014/main" id="{B7D68668-BE5C-46C8-8A40-D55F40270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4115380"/>
            <a:ext cx="4762500" cy="27426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Q2 Gas Sensor Module Output">
            <a:extLst>
              <a:ext uri="{FF2B5EF4-FFF2-40B4-BE49-F238E27FC236}">
                <a16:creationId xmlns:a16="http://schemas.microsoft.com/office/drawing/2014/main" id="{D0B37C57-EEB7-46BE-B95A-B38F3B1FF86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24700" y="4115380"/>
            <a:ext cx="320040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3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TRANSFORMER</a:t>
            </a:r>
            <a:endParaRPr sz="2400" b="1">
              <a:latin typeface="Times New Roman"/>
              <a:ea typeface="Times New Roman"/>
              <a:cs typeface="Times New Roman"/>
              <a:sym typeface="Times New Roman"/>
            </a:endParaRPr>
          </a:p>
        </p:txBody>
      </p:sp>
      <p:sp>
        <p:nvSpPr>
          <p:cNvPr id="194" name="Google Shape;194;p17"/>
          <p:cNvSpPr txBox="1">
            <a:spLocks noGrp="1"/>
          </p:cNvSpPr>
          <p:nvPr>
            <p:ph type="body" idx="1"/>
          </p:nvPr>
        </p:nvSpPr>
        <p:spPr>
          <a:xfrm>
            <a:off x="838200" y="893137"/>
            <a:ext cx="10515600" cy="5199320"/>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1800"/>
              <a:buChar char="•"/>
            </a:pPr>
            <a:r>
              <a:rPr lang="en-US" sz="1800" b="0" i="0">
                <a:latin typeface="Times New Roman"/>
                <a:ea typeface="Times New Roman"/>
                <a:cs typeface="Times New Roman"/>
                <a:sym typeface="Times New Roman"/>
              </a:rPr>
              <a:t>0-12 5Amp Step Down Transformer is a general purpose chassis mounting mains transformer. Transformer has 230V primary winding and non-center tapped secondary winding. The transformer has flying colored insulated connecting leads ( Approx 100 mm long ). The Transformer act as step down transformer reducing AC - 230V to AC - 12V.</a:t>
            </a:r>
            <a:endParaRPr/>
          </a:p>
          <a:p>
            <a:pPr marL="228600" lvl="0" indent="-228600" algn="just" rtl="0">
              <a:lnSpc>
                <a:spcPct val="150000"/>
              </a:lnSpc>
              <a:spcBef>
                <a:spcPts val="1000"/>
              </a:spcBef>
              <a:spcAft>
                <a:spcPts val="0"/>
              </a:spcAft>
              <a:buClr>
                <a:schemeClr val="dk1"/>
              </a:buClr>
              <a:buSzPts val="1800"/>
              <a:buChar char="•"/>
            </a:pPr>
            <a:r>
              <a:rPr lang="en-US" sz="1800" b="0" i="0">
                <a:latin typeface="Times New Roman"/>
                <a:ea typeface="Times New Roman"/>
                <a:cs typeface="Times New Roman"/>
                <a:sym typeface="Times New Roman"/>
              </a:rPr>
              <a:t>The Transformer gives outputs of 12V and 0V. The Transformer's construction is written below with details of Solid Core and Winding.</a:t>
            </a:r>
            <a:endParaRPr/>
          </a:p>
          <a:p>
            <a:pPr marL="228600" lvl="0" indent="-228600" algn="just" rtl="0">
              <a:lnSpc>
                <a:spcPct val="150000"/>
              </a:lnSpc>
              <a:spcBef>
                <a:spcPts val="1000"/>
              </a:spcBef>
              <a:spcAft>
                <a:spcPts val="0"/>
              </a:spcAft>
              <a:buClr>
                <a:schemeClr val="dk1"/>
              </a:buClr>
              <a:buSzPts val="1800"/>
              <a:buChar char="•"/>
            </a:pPr>
            <a:r>
              <a:rPr lang="en-US" sz="1800" b="0" i="0">
                <a:latin typeface="Times New Roman"/>
                <a:ea typeface="Times New Roman"/>
                <a:cs typeface="Times New Roman"/>
                <a:sym typeface="Times New Roman"/>
              </a:rPr>
              <a:t>The transformer is a static electrical device that transfers energy by inductive coupling between its winding circuits. </a:t>
            </a:r>
            <a:endParaRPr/>
          </a:p>
          <a:p>
            <a:pPr marL="228600" lvl="0" indent="-228600" algn="just" rtl="0">
              <a:lnSpc>
                <a:spcPct val="150000"/>
              </a:lnSpc>
              <a:spcBef>
                <a:spcPts val="1000"/>
              </a:spcBef>
              <a:spcAft>
                <a:spcPts val="0"/>
              </a:spcAft>
              <a:buClr>
                <a:schemeClr val="dk1"/>
              </a:buClr>
              <a:buSzPts val="1800"/>
              <a:buChar char="•"/>
            </a:pPr>
            <a:r>
              <a:rPr lang="en-US" sz="1800" b="0" i="0">
                <a:latin typeface="Times New Roman"/>
                <a:ea typeface="Times New Roman"/>
                <a:cs typeface="Times New Roman"/>
                <a:sym typeface="Times New Roman"/>
              </a:rPr>
              <a:t>A varying current in the primary winding creates a varying magnetic flux in the transformer's core and thus a varying magnetic flux through the secondary winding. </a:t>
            </a:r>
            <a:endParaRPr/>
          </a:p>
        </p:txBody>
      </p:sp>
      <p:pic>
        <p:nvPicPr>
          <p:cNvPr id="195" name="Google Shape;195;p17" descr="Diode bridge - Wikipedia"/>
          <p:cNvPicPr preferRelativeResize="0"/>
          <p:nvPr/>
        </p:nvPicPr>
        <p:blipFill rotWithShape="1">
          <a:blip r:embed="rId3">
            <a:alphaModFix/>
          </a:blip>
          <a:srcRect/>
          <a:stretch/>
        </p:blipFill>
        <p:spPr>
          <a:xfrm>
            <a:off x="6750775" y="5274300"/>
            <a:ext cx="3314700" cy="138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1800"/>
              <a:buChar char="•"/>
            </a:pPr>
            <a:r>
              <a:rPr lang="en-US" sz="1800" b="0" i="0">
                <a:latin typeface="Times New Roman"/>
                <a:ea typeface="Times New Roman"/>
                <a:cs typeface="Times New Roman"/>
                <a:sym typeface="Times New Roman"/>
              </a:rPr>
              <a:t>This varying magnetic flux induces a varying electromotive force (E.M.F) or voltage in the secondary winding. The transformer has cores made of high permeability silicon steel. </a:t>
            </a:r>
            <a:endParaRPr/>
          </a:p>
          <a:p>
            <a:pPr marL="228600" lvl="0" indent="-228600" algn="just" rtl="0">
              <a:lnSpc>
                <a:spcPct val="150000"/>
              </a:lnSpc>
              <a:spcBef>
                <a:spcPts val="1000"/>
              </a:spcBef>
              <a:spcAft>
                <a:spcPts val="0"/>
              </a:spcAft>
              <a:buClr>
                <a:schemeClr val="dk1"/>
              </a:buClr>
              <a:buSzPts val="1800"/>
              <a:buChar char="•"/>
            </a:pPr>
            <a:r>
              <a:rPr lang="en-US" sz="1800" b="0" i="0">
                <a:latin typeface="Times New Roman"/>
                <a:ea typeface="Times New Roman"/>
                <a:cs typeface="Times New Roman"/>
                <a:sym typeface="Times New Roman"/>
              </a:rPr>
              <a:t>The steel has a permeability many times that of free space and the core thus serves to greatly reduce the magnetizing current and confine the flux to a path which closely couples the winding.</a:t>
            </a:r>
            <a:endParaRPr/>
          </a:p>
          <a:p>
            <a:pPr marL="0" lvl="0" indent="0" algn="just" rtl="0">
              <a:lnSpc>
                <a:spcPct val="15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pic>
        <p:nvPicPr>
          <p:cNvPr id="201" name="Google Shape;201;p18" descr="Raspberry Pi 3 - Model B- 1 GB Ram (Latest &amp; Original)"/>
          <p:cNvPicPr preferRelativeResize="0"/>
          <p:nvPr/>
        </p:nvPicPr>
        <p:blipFill rotWithShape="1">
          <a:blip r:embed="rId3">
            <a:alphaModFix/>
          </a:blip>
          <a:srcRect/>
          <a:stretch/>
        </p:blipFill>
        <p:spPr>
          <a:xfrm>
            <a:off x="2352010" y="3189767"/>
            <a:ext cx="2675859" cy="2537195"/>
          </a:xfrm>
          <a:prstGeom prst="rect">
            <a:avLst/>
          </a:prstGeom>
          <a:noFill/>
          <a:ln>
            <a:noFill/>
          </a:ln>
        </p:spPr>
      </p:pic>
      <p:pic>
        <p:nvPicPr>
          <p:cNvPr id="202" name="Google Shape;202;p18" descr="Step Down Transformer: Working, Applications and Rating"/>
          <p:cNvPicPr preferRelativeResize="0"/>
          <p:nvPr/>
        </p:nvPicPr>
        <p:blipFill rotWithShape="1">
          <a:blip r:embed="rId4">
            <a:alphaModFix/>
          </a:blip>
          <a:srcRect/>
          <a:stretch/>
        </p:blipFill>
        <p:spPr>
          <a:xfrm>
            <a:off x="5688419" y="2959839"/>
            <a:ext cx="5539562" cy="31964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BRIDGE RECTIFIER</a:t>
            </a:r>
            <a:endParaRPr sz="2400" b="1">
              <a:latin typeface="Times New Roman"/>
              <a:ea typeface="Times New Roman"/>
              <a:cs typeface="Times New Roman"/>
              <a:sym typeface="Times New Roman"/>
            </a:endParaRPr>
          </a:p>
        </p:txBody>
      </p:sp>
      <p:sp>
        <p:nvSpPr>
          <p:cNvPr id="208" name="Google Shape;208;p19"/>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1800"/>
              <a:buChar char="•"/>
            </a:pPr>
            <a:r>
              <a:rPr lang="en-US" sz="1800" b="0" i="0">
                <a:latin typeface="Times New Roman"/>
                <a:ea typeface="Times New Roman"/>
                <a:cs typeface="Times New Roman"/>
                <a:sym typeface="Times New Roman"/>
              </a:rPr>
              <a:t>A Bridge rectifier is an Alternating Current (AC) to Direct Current (DC) converter that rectifies mains AC input to DC output. </a:t>
            </a:r>
            <a:endParaRPr/>
          </a:p>
          <a:p>
            <a:pPr marL="228600" lvl="0" indent="-228600" algn="just" rtl="0">
              <a:lnSpc>
                <a:spcPct val="150000"/>
              </a:lnSpc>
              <a:spcBef>
                <a:spcPts val="1000"/>
              </a:spcBef>
              <a:spcAft>
                <a:spcPts val="0"/>
              </a:spcAft>
              <a:buClr>
                <a:schemeClr val="dk1"/>
              </a:buClr>
              <a:buSzPts val="1800"/>
              <a:buChar char="•"/>
            </a:pPr>
            <a:r>
              <a:rPr lang="en-US" sz="1800" b="0" i="0">
                <a:latin typeface="Times New Roman"/>
                <a:ea typeface="Times New Roman"/>
                <a:cs typeface="Times New Roman"/>
                <a:sym typeface="Times New Roman"/>
              </a:rPr>
              <a:t>Bridge Rectifiers are widely used in power supplies that provide necessary DC voltage for the electronic components or devices. </a:t>
            </a:r>
            <a:endParaRPr/>
          </a:p>
          <a:p>
            <a:pPr marL="228600" lvl="0" indent="-228600" algn="just" rtl="0">
              <a:lnSpc>
                <a:spcPct val="150000"/>
              </a:lnSpc>
              <a:spcBef>
                <a:spcPts val="1000"/>
              </a:spcBef>
              <a:spcAft>
                <a:spcPts val="0"/>
              </a:spcAft>
              <a:buClr>
                <a:schemeClr val="dk1"/>
              </a:buClr>
              <a:buSzPts val="1800"/>
              <a:buChar char="•"/>
            </a:pPr>
            <a:r>
              <a:rPr lang="en-US" sz="1800" b="0" i="0">
                <a:latin typeface="Times New Roman"/>
                <a:ea typeface="Times New Roman"/>
                <a:cs typeface="Times New Roman"/>
                <a:sym typeface="Times New Roman"/>
              </a:rPr>
              <a:t>They can be constructed with four or more diodes or any other controlled solid-state switches. </a:t>
            </a:r>
            <a:endParaRPr/>
          </a:p>
          <a:p>
            <a:pPr marL="228600" lvl="0" indent="-228600" algn="just" rtl="0">
              <a:lnSpc>
                <a:spcPct val="150000"/>
              </a:lnSpc>
              <a:spcBef>
                <a:spcPts val="1000"/>
              </a:spcBef>
              <a:spcAft>
                <a:spcPts val="0"/>
              </a:spcAft>
              <a:buClr>
                <a:schemeClr val="dk1"/>
              </a:buClr>
              <a:buSzPts val="1800"/>
              <a:buChar char="•"/>
            </a:pPr>
            <a:r>
              <a:rPr lang="en-US" sz="1800" b="0" i="0">
                <a:latin typeface="Times New Roman"/>
                <a:ea typeface="Times New Roman"/>
                <a:cs typeface="Times New Roman"/>
                <a:sym typeface="Times New Roman"/>
              </a:rPr>
              <a:t>We can find this rectifier in a wide variety of electronic </a:t>
            </a:r>
            <a:r>
              <a:rPr lang="en-US" sz="1800" b="0" i="0" u="none" strike="noStrike">
                <a:latin typeface="Times New Roman"/>
                <a:ea typeface="Times New Roman"/>
                <a:cs typeface="Times New Roman"/>
                <a:sym typeface="Times New Roman"/>
              </a:rPr>
              <a:t>AC power devices like home appliances</a:t>
            </a:r>
            <a:r>
              <a:rPr lang="en-US" sz="1800" b="0" i="0">
                <a:latin typeface="Times New Roman"/>
                <a:ea typeface="Times New Roman"/>
                <a:cs typeface="Times New Roman"/>
                <a:sym typeface="Times New Roman"/>
              </a:rPr>
              <a:t>, motor controllers, modulation process, welding applications, etc.</a:t>
            </a:r>
            <a:endParaRPr sz="1800">
              <a:latin typeface="Times New Roman"/>
              <a:ea typeface="Times New Roman"/>
              <a:cs typeface="Times New Roman"/>
              <a:sym typeface="Times New Roman"/>
            </a:endParaRPr>
          </a:p>
        </p:txBody>
      </p:sp>
      <p:pic>
        <p:nvPicPr>
          <p:cNvPr id="209" name="Google Shape;209;p19" descr="Using a transformer to step down 230V to 12V - Electrical Engineering Stack  Exchange"/>
          <p:cNvPicPr preferRelativeResize="0"/>
          <p:nvPr/>
        </p:nvPicPr>
        <p:blipFill rotWithShape="1">
          <a:blip r:embed="rId3">
            <a:alphaModFix/>
          </a:blip>
          <a:srcRect/>
          <a:stretch/>
        </p:blipFill>
        <p:spPr>
          <a:xfrm>
            <a:off x="1470838" y="4201190"/>
            <a:ext cx="5652975" cy="2656810"/>
          </a:xfrm>
          <a:prstGeom prst="rect">
            <a:avLst/>
          </a:prstGeom>
          <a:noFill/>
          <a:ln>
            <a:noFill/>
          </a:ln>
        </p:spPr>
      </p:pic>
      <p:pic>
        <p:nvPicPr>
          <p:cNvPr id="210" name="Google Shape;210;p19" descr="Bridge Rectifier "/>
          <p:cNvPicPr preferRelativeResize="0"/>
          <p:nvPr/>
        </p:nvPicPr>
        <p:blipFill rotWithShape="1">
          <a:blip r:embed="rId4">
            <a:alphaModFix/>
          </a:blip>
          <a:srcRect/>
          <a:stretch/>
        </p:blipFill>
        <p:spPr>
          <a:xfrm>
            <a:off x="7810056" y="4201190"/>
            <a:ext cx="2857500" cy="20557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IC 7805 VOLTAGE REGULATOR</a:t>
            </a:r>
            <a:endParaRPr sz="2400" b="1" dirty="0">
              <a:latin typeface="Times New Roman"/>
              <a:ea typeface="Times New Roman"/>
              <a:cs typeface="Times New Roman"/>
              <a:sym typeface="Times New Roman"/>
            </a:endParaRPr>
          </a:p>
        </p:txBody>
      </p:sp>
      <p:sp>
        <p:nvSpPr>
          <p:cNvPr id="208" name="Google Shape;208;p19"/>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1800"/>
              <a:buChar char="•"/>
            </a:pPr>
            <a:r>
              <a:rPr lang="en-US" sz="1800" b="0" i="0" dirty="0">
                <a:solidFill>
                  <a:srgbClr val="000000"/>
                </a:solidFill>
                <a:effectLst/>
                <a:latin typeface="Times New Roman" panose="02020603050405020304" pitchFamily="18" charset="0"/>
                <a:cs typeface="Times New Roman" panose="02020603050405020304" pitchFamily="18" charset="0"/>
              </a:rPr>
              <a:t> it is a three-pin IC; input pin for accepting incoming DC voltage, ground pin for establishing ground for the regulator, and output pin that supplies the positive 5 volts.</a:t>
            </a:r>
          </a:p>
          <a:p>
            <a:pPr algn="just">
              <a:lnSpc>
                <a:spcPct val="150000"/>
              </a:lnSpc>
              <a:buFont typeface="Arial" panose="020B0604020202020204" pitchFamily="34" charset="0"/>
              <a:buChar char="•"/>
            </a:pPr>
            <a:r>
              <a:rPr lang="en-US" sz="1800" b="0" i="0" dirty="0">
                <a:solidFill>
                  <a:srgbClr val="2A2A2A"/>
                </a:solidFill>
                <a:effectLst/>
                <a:latin typeface="Times New Roman" panose="02020603050405020304" pitchFamily="18" charset="0"/>
                <a:cs typeface="Times New Roman" panose="02020603050405020304" pitchFamily="18" charset="0"/>
              </a:rPr>
              <a:t>Input Voltage: Minimum 7V, Maximum 25V</a:t>
            </a:r>
          </a:p>
          <a:p>
            <a:pPr algn="just">
              <a:lnSpc>
                <a:spcPct val="150000"/>
              </a:lnSpc>
              <a:buFont typeface="Arial" panose="020B0604020202020204" pitchFamily="34" charset="0"/>
              <a:buChar char="•"/>
            </a:pPr>
            <a:r>
              <a:rPr lang="en-US" sz="1800" b="0" i="0" dirty="0">
                <a:solidFill>
                  <a:srgbClr val="2A2A2A"/>
                </a:solidFill>
                <a:effectLst/>
                <a:latin typeface="Times New Roman" panose="02020603050405020304" pitchFamily="18" charset="0"/>
                <a:cs typeface="Times New Roman" panose="02020603050405020304" pitchFamily="18" charset="0"/>
              </a:rPr>
              <a:t>Output Current: 1.5A</a:t>
            </a:r>
          </a:p>
          <a:p>
            <a:pPr algn="just">
              <a:lnSpc>
                <a:spcPct val="150000"/>
              </a:lnSpc>
              <a:buFont typeface="Arial" panose="020B0604020202020204" pitchFamily="34" charset="0"/>
              <a:buChar char="•"/>
            </a:pPr>
            <a:r>
              <a:rPr lang="en-US" sz="1800" b="0" i="0" dirty="0">
                <a:solidFill>
                  <a:srgbClr val="2A2A2A"/>
                </a:solidFill>
                <a:effectLst/>
                <a:latin typeface="Times New Roman" panose="02020603050405020304" pitchFamily="18" charset="0"/>
                <a:cs typeface="Times New Roman" panose="02020603050405020304" pitchFamily="18" charset="0"/>
              </a:rPr>
              <a:t>Operating Virtual Junction Temperature: Minimum 0, Maximum 125°C</a:t>
            </a:r>
          </a:p>
          <a:p>
            <a:pPr algn="just">
              <a:lnSpc>
                <a:spcPct val="150000"/>
              </a:lnSpc>
            </a:pPr>
            <a:r>
              <a:rPr lang="en-US" sz="1800" i="0" dirty="0">
                <a:solidFill>
                  <a:srgbClr val="000000"/>
                </a:solidFill>
                <a:effectLst/>
                <a:latin typeface="Times New Roman" panose="02020603050405020304" pitchFamily="18" charset="0"/>
                <a:cs typeface="Times New Roman" panose="02020603050405020304" pitchFamily="18" charset="0"/>
              </a:rPr>
              <a:t>Possible High Temperatures</a:t>
            </a:r>
          </a:p>
          <a:p>
            <a:pPr algn="just">
              <a:lnSpc>
                <a:spcPct val="150000"/>
              </a:lnSpc>
              <a:buFont typeface="Arial" panose="020B0604020202020204" pitchFamily="34" charset="0"/>
              <a:buChar char="•"/>
            </a:pPr>
            <a:r>
              <a:rPr lang="en-US" sz="1800" b="0" i="0" dirty="0">
                <a:solidFill>
                  <a:srgbClr val="2A2A2A"/>
                </a:solidFill>
                <a:effectLst/>
                <a:latin typeface="Times New Roman" panose="02020603050405020304" pitchFamily="18" charset="0"/>
                <a:cs typeface="Times New Roman" panose="02020603050405020304" pitchFamily="18" charset="0"/>
              </a:rPr>
              <a:t>If differences between the input and output voltages are not well managed, LM7805 can overheat, which may result in malfunctioning. Solutions Include:</a:t>
            </a:r>
          </a:p>
          <a:p>
            <a:pPr marL="742950" lvl="1" indent="-285750" algn="just">
              <a:lnSpc>
                <a:spcPct val="150000"/>
              </a:lnSpc>
              <a:buFont typeface="Arial" panose="020B0604020202020204" pitchFamily="34" charset="0"/>
              <a:buChar char="•"/>
            </a:pPr>
            <a:r>
              <a:rPr lang="en-US" sz="1800" b="0" i="0" dirty="0">
                <a:solidFill>
                  <a:srgbClr val="2A2A2A"/>
                </a:solidFill>
                <a:effectLst/>
                <a:latin typeface="Times New Roman" panose="02020603050405020304" pitchFamily="18" charset="0"/>
                <a:cs typeface="Times New Roman" panose="02020603050405020304" pitchFamily="18" charset="0"/>
              </a:rPr>
              <a:t>Limiting input voltage to 2-3 volts above the output regulated voltage</a:t>
            </a:r>
          </a:p>
          <a:p>
            <a:pPr marL="742950" lvl="1" indent="-285750" algn="just">
              <a:lnSpc>
                <a:spcPct val="150000"/>
              </a:lnSpc>
              <a:buFont typeface="Arial" panose="020B0604020202020204" pitchFamily="34" charset="0"/>
              <a:buChar char="•"/>
            </a:pPr>
            <a:r>
              <a:rPr lang="en-US" sz="1800" b="0" i="0" dirty="0">
                <a:solidFill>
                  <a:srgbClr val="2A2A2A"/>
                </a:solidFill>
                <a:effectLst/>
                <a:latin typeface="Times New Roman" panose="02020603050405020304" pitchFamily="18" charset="0"/>
                <a:cs typeface="Times New Roman" panose="02020603050405020304" pitchFamily="18" charset="0"/>
              </a:rPr>
              <a:t>Placing a heat sink in the circuit to dissipate heat solutions</a:t>
            </a:r>
          </a:p>
          <a:p>
            <a:pPr marL="228600" lvl="0" indent="-228600" algn="just" rtl="0">
              <a:lnSpc>
                <a:spcPct val="150000"/>
              </a:lnSpc>
              <a:spcBef>
                <a:spcPts val="0"/>
              </a:spcBef>
              <a:spcAft>
                <a:spcPts val="0"/>
              </a:spcAft>
              <a:buClr>
                <a:schemeClr val="dk1"/>
              </a:buClr>
              <a:buSzPts val="1800"/>
              <a:buChar char="•"/>
            </a:pPr>
            <a:endParaRPr sz="1800" dirty="0">
              <a:latin typeface="Times New Roman" panose="02020603050405020304" pitchFamily="18" charset="0"/>
              <a:ea typeface="Times New Roman"/>
              <a:cs typeface="Times New Roman" panose="02020603050405020304" pitchFamily="18" charset="0"/>
              <a:sym typeface="Times New Roman"/>
            </a:endParaRPr>
          </a:p>
        </p:txBody>
      </p:sp>
      <p:pic>
        <p:nvPicPr>
          <p:cNvPr id="3074" name="Picture 2">
            <a:extLst>
              <a:ext uri="{FF2B5EF4-FFF2-40B4-BE49-F238E27FC236}">
                <a16:creationId xmlns:a16="http://schemas.microsoft.com/office/drawing/2014/main" id="{1D5A7A5E-221F-4E33-9546-D6FABB831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4475" y="1812471"/>
            <a:ext cx="221932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19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838200" y="202020"/>
            <a:ext cx="10515600" cy="35968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IC 7812 VOLTAGE REGULATOR</a:t>
            </a:r>
            <a:endParaRPr sz="2400" b="1" dirty="0">
              <a:latin typeface="Times New Roman"/>
              <a:ea typeface="Times New Roman"/>
              <a:cs typeface="Times New Roman"/>
              <a:sym typeface="Times New Roman"/>
            </a:endParaRPr>
          </a:p>
        </p:txBody>
      </p:sp>
      <p:sp>
        <p:nvSpPr>
          <p:cNvPr id="208" name="Google Shape;208;p19"/>
          <p:cNvSpPr txBox="1">
            <a:spLocks noGrp="1"/>
          </p:cNvSpPr>
          <p:nvPr>
            <p:ph type="body" idx="1"/>
          </p:nvPr>
        </p:nvSpPr>
        <p:spPr>
          <a:xfrm>
            <a:off x="838200" y="692332"/>
            <a:ext cx="10515600" cy="5963650"/>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1800"/>
              <a:buChar char="•"/>
            </a:pPr>
            <a:r>
              <a:rPr lang="en-US" sz="1800" b="0" i="0" dirty="0">
                <a:solidFill>
                  <a:schemeClr val="tx1"/>
                </a:solidFill>
                <a:effectLst/>
                <a:latin typeface="Times New Roman" panose="02020603050405020304" pitchFamily="18" charset="0"/>
                <a:cs typeface="Times New Roman" panose="02020603050405020304" pitchFamily="18" charset="0"/>
              </a:rPr>
              <a:t>LM7812 is a TO-220 packaged positive voltage regulator IC of LM78xx series that is manufactured by many different electronic components manufacturers. </a:t>
            </a:r>
          </a:p>
          <a:p>
            <a:pPr marL="228600" lvl="0" indent="-228600" algn="just" rtl="0">
              <a:lnSpc>
                <a:spcPct val="150000"/>
              </a:lnSpc>
              <a:spcBef>
                <a:spcPts val="0"/>
              </a:spcBef>
              <a:spcAft>
                <a:spcPts val="0"/>
              </a:spcAft>
              <a:buClr>
                <a:schemeClr val="dk1"/>
              </a:buClr>
              <a:buSzPts val="1800"/>
              <a:buChar char="•"/>
            </a:pPr>
            <a:r>
              <a:rPr lang="en-US" sz="1800" b="0" i="0" dirty="0">
                <a:solidFill>
                  <a:schemeClr val="tx1"/>
                </a:solidFill>
                <a:effectLst/>
                <a:latin typeface="Times New Roman" panose="02020603050405020304" pitchFamily="18" charset="0"/>
                <a:cs typeface="Times New Roman" panose="02020603050405020304" pitchFamily="18" charset="0"/>
              </a:rPr>
              <a:t>The IC provides fixed 12V output voltage no matter if the input voltage is fluctuating or changing continuously or it is higher than 12V but the input voltage should not be more than 35V which is the maximum input voltage limit this IC is capable to handle. </a:t>
            </a:r>
          </a:p>
          <a:p>
            <a:pPr marL="228600" lvl="0" indent="-228600" algn="just" rtl="0">
              <a:lnSpc>
                <a:spcPct val="150000"/>
              </a:lnSpc>
              <a:spcBef>
                <a:spcPts val="0"/>
              </a:spcBef>
              <a:spcAft>
                <a:spcPts val="0"/>
              </a:spcAft>
              <a:buClr>
                <a:schemeClr val="dk1"/>
              </a:buClr>
              <a:buSzPts val="1800"/>
              <a:buChar char="•"/>
            </a:pPr>
            <a:r>
              <a:rPr lang="en-US" sz="1800" b="0" i="0" dirty="0">
                <a:solidFill>
                  <a:schemeClr val="tx1"/>
                </a:solidFill>
                <a:effectLst/>
                <a:latin typeface="Times New Roman" panose="02020603050405020304" pitchFamily="18" charset="0"/>
                <a:cs typeface="Times New Roman" panose="02020603050405020304" pitchFamily="18" charset="0"/>
              </a:rPr>
              <a:t>Moreover the input voltage should not be less than 14V that is the minimum input voltage requirement of the IC to provide fixed 12V output.</a:t>
            </a:r>
          </a:p>
          <a:p>
            <a:pPr marL="228600" lvl="0" indent="-228600" algn="just" rtl="0">
              <a:lnSpc>
                <a:spcPct val="150000"/>
              </a:lnSpc>
              <a:spcBef>
                <a:spcPts val="0"/>
              </a:spcBef>
              <a:spcAft>
                <a:spcPts val="0"/>
              </a:spcAft>
              <a:buClr>
                <a:schemeClr val="dk1"/>
              </a:buClr>
              <a:buSzPts val="1800"/>
              <a:buChar char="•"/>
            </a:pPr>
            <a:r>
              <a:rPr lang="en-US" sz="1800" b="0" i="0" dirty="0">
                <a:solidFill>
                  <a:schemeClr val="tx1"/>
                </a:solidFill>
                <a:effectLst/>
                <a:latin typeface="Times New Roman" panose="02020603050405020304" pitchFamily="18" charset="0"/>
                <a:cs typeface="Times New Roman" panose="02020603050405020304" pitchFamily="18" charset="0"/>
              </a:rPr>
              <a:t>During usage when the IC performing voltage regulation or stepping down the input voltage all the voltage difference between the input voltage and the output is converted to heat due to which a suitable heatsink is mandatory for proper working of the IC. </a:t>
            </a:r>
          </a:p>
          <a:p>
            <a:pPr marL="228600" lvl="0" indent="-228600" algn="just" rtl="0">
              <a:lnSpc>
                <a:spcPct val="150000"/>
              </a:lnSpc>
              <a:spcBef>
                <a:spcPts val="0"/>
              </a:spcBef>
              <a:spcAft>
                <a:spcPts val="0"/>
              </a:spcAft>
              <a:buClr>
                <a:schemeClr val="dk1"/>
              </a:buClr>
              <a:buSzPts val="1800"/>
              <a:buChar char="•"/>
            </a:pPr>
            <a:r>
              <a:rPr lang="en-US" sz="1800" b="0" i="0" dirty="0">
                <a:solidFill>
                  <a:schemeClr val="tx1"/>
                </a:solidFill>
                <a:effectLst/>
                <a:latin typeface="Times New Roman" panose="02020603050405020304" pitchFamily="18" charset="0"/>
                <a:cs typeface="Times New Roman" panose="02020603050405020304" pitchFamily="18" charset="0"/>
              </a:rPr>
              <a:t>The IC can handle maximum load of 1A to 1.5A but the input current should be 2A to get 1A to 1.5A at the output.</a:t>
            </a:r>
            <a:endParaRPr sz="1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pic>
        <p:nvPicPr>
          <p:cNvPr id="4102" name="Picture 6" descr="DIP Lm7812 Voltage Regulator, For Electronics, Electronica | ID: 23047066597">
            <a:extLst>
              <a:ext uri="{FF2B5EF4-FFF2-40B4-BE49-F238E27FC236}">
                <a16:creationId xmlns:a16="http://schemas.microsoft.com/office/drawing/2014/main" id="{312CE3BA-5E9D-4795-9707-9FEA1587E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669" y="5274038"/>
            <a:ext cx="1633537" cy="138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13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269C94-0DA2-4ECD-8536-9171B272C6B0}"/>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ABSTRACT</a:t>
            </a:r>
          </a:p>
        </p:txBody>
      </p:sp>
      <p:sp>
        <p:nvSpPr>
          <p:cNvPr id="4" name="Content Placeholder 3">
            <a:extLst>
              <a:ext uri="{FF2B5EF4-FFF2-40B4-BE49-F238E27FC236}">
                <a16:creationId xmlns:a16="http://schemas.microsoft.com/office/drawing/2014/main" id="{61941E3A-B112-4CA1-A0BF-0BE42693E75D}"/>
              </a:ext>
            </a:extLst>
          </p:cNvPr>
          <p:cNvSpPr>
            <a:spLocks noGrp="1"/>
          </p:cNvSpPr>
          <p:nvPr>
            <p:ph idx="1"/>
          </p:nvPr>
        </p:nvSpPr>
        <p:spPr/>
        <p:txBody>
          <a:bodyPr>
            <a:normAutofit/>
          </a:bodyPr>
          <a:lstStyle/>
          <a:p>
            <a:pPr algn="just">
              <a:lnSpc>
                <a:spcPct val="150000"/>
              </a:lnSpc>
            </a:pPr>
            <a:r>
              <a:rPr lang="en-IN" sz="1800" dirty="0">
                <a:effectLst/>
                <a:latin typeface="Times New Roman" panose="02020603050405020304" pitchFamily="18" charset="0"/>
                <a:ea typeface="Calibri" panose="020F0502020204030204" pitchFamily="34" charset="0"/>
              </a:rPr>
              <a:t>Asthma and other respiratory conditions are chronic and affect a person's breathing. Respiratory illnesses are the third leading cause of death, and pose a significant burden on the patients, carers and medical services worldwide. The lungs of a person with asthma undergoes deterioration. Children above age five, and adults, who have asthma-like symptoms should have a spirometry test. The spirometers used in hospitals are bulky, expensive, complex to use and are therefore inaccessible to a majority of places, most likely rural areas, causing the patients to travel long distances to undergo the testing.</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46761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BUZZER</a:t>
            </a:r>
            <a:endParaRPr sz="2400" b="1" dirty="0">
              <a:latin typeface="Times New Roman"/>
              <a:ea typeface="Times New Roman"/>
              <a:cs typeface="Times New Roman"/>
              <a:sym typeface="Times New Roman"/>
            </a:endParaRPr>
          </a:p>
        </p:txBody>
      </p:sp>
      <p:sp>
        <p:nvSpPr>
          <p:cNvPr id="302" name="Google Shape;302;p35"/>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800" b="0" i="0" dirty="0">
                <a:solidFill>
                  <a:srgbClr val="303030"/>
                </a:solidFill>
                <a:effectLst/>
                <a:latin typeface="Times New Roman" panose="02020603050405020304" pitchFamily="18" charset="0"/>
                <a:cs typeface="Times New Roman" panose="02020603050405020304" pitchFamily="18" charset="0"/>
              </a:rPr>
              <a:t>A </a:t>
            </a:r>
            <a:r>
              <a:rPr lang="en-US" sz="1800" b="1" i="0" dirty="0">
                <a:solidFill>
                  <a:srgbClr val="303030"/>
                </a:solidFill>
                <a:effectLst/>
                <a:latin typeface="Times New Roman" panose="02020603050405020304" pitchFamily="18" charset="0"/>
                <a:cs typeface="Times New Roman" panose="02020603050405020304" pitchFamily="18" charset="0"/>
              </a:rPr>
              <a:t>buzzer </a:t>
            </a:r>
            <a:r>
              <a:rPr lang="en-US" sz="1800" b="0" i="0" dirty="0">
                <a:solidFill>
                  <a:srgbClr val="303030"/>
                </a:solidFill>
                <a:effectLst/>
                <a:latin typeface="Times New Roman" panose="02020603050405020304" pitchFamily="18" charset="0"/>
                <a:cs typeface="Times New Roman" panose="02020603050405020304" pitchFamily="18" charset="0"/>
              </a:rPr>
              <a:t>is a small yet efficient component to add sound features to our project/system. It is very small and compact 2-pin structure hence can be easily used on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breadboard</a:t>
            </a:r>
            <a:r>
              <a:rPr lang="en-US" sz="1800" b="0" i="0" dirty="0">
                <a:solidFill>
                  <a:srgbClr val="303030"/>
                </a:solidFill>
                <a:effectLst/>
                <a:latin typeface="Times New Roman" panose="02020603050405020304" pitchFamily="18" charset="0"/>
                <a:cs typeface="Times New Roman" panose="02020603050405020304" pitchFamily="18" charset="0"/>
              </a:rPr>
              <a:t>, Perf Board and even on PCBs which makes this a widely used component in most electronic applications.</a:t>
            </a:r>
          </a:p>
          <a:p>
            <a:pPr algn="just">
              <a:lnSpc>
                <a:spcPct val="150000"/>
              </a:lnSpc>
            </a:pPr>
            <a:r>
              <a:rPr lang="en-US" sz="1800" b="0" i="0" dirty="0">
                <a:solidFill>
                  <a:srgbClr val="303030"/>
                </a:solidFill>
                <a:effectLst/>
                <a:latin typeface="Times New Roman" panose="02020603050405020304" pitchFamily="18" charset="0"/>
                <a:cs typeface="Times New Roman" panose="02020603050405020304" pitchFamily="18" charset="0"/>
              </a:rPr>
              <a:t>There are two types are buzzers that are commonly available. The one shown here is a simple buzzer which when powered will make a Continuous </a:t>
            </a:r>
            <a:r>
              <a:rPr lang="en-US" sz="1800" b="0" i="0" dirty="0" err="1">
                <a:solidFill>
                  <a:srgbClr val="303030"/>
                </a:solidFill>
                <a:effectLst/>
                <a:latin typeface="Times New Roman" panose="02020603050405020304" pitchFamily="18" charset="0"/>
                <a:cs typeface="Times New Roman" panose="02020603050405020304" pitchFamily="18" charset="0"/>
              </a:rPr>
              <a:t>Beeeeeeppp</a:t>
            </a:r>
            <a:r>
              <a:rPr lang="en-US" sz="1800" b="0" i="0" dirty="0">
                <a:solidFill>
                  <a:srgbClr val="303030"/>
                </a:solidFill>
                <a:effectLst/>
                <a:latin typeface="Times New Roman" panose="02020603050405020304" pitchFamily="18" charset="0"/>
                <a:cs typeface="Times New Roman" panose="02020603050405020304" pitchFamily="18" charset="0"/>
              </a:rPr>
              <a:t>.... sound, the other type is called a readymade buzzer which will look bulkier than this and will produce a Beep. Beep. Beep. Sound due to the internal oscillating circuit present inside it. But, the one shown here is most widely used because it can be </a:t>
            </a:r>
            <a:r>
              <a:rPr lang="en-US" sz="1800" b="0" i="0" dirty="0" err="1">
                <a:solidFill>
                  <a:srgbClr val="303030"/>
                </a:solidFill>
                <a:effectLst/>
                <a:latin typeface="Times New Roman" panose="02020603050405020304" pitchFamily="18" charset="0"/>
                <a:cs typeface="Times New Roman" panose="02020603050405020304" pitchFamily="18" charset="0"/>
              </a:rPr>
              <a:t>customised</a:t>
            </a:r>
            <a:r>
              <a:rPr lang="en-US" sz="1800" b="0" i="0" dirty="0">
                <a:solidFill>
                  <a:srgbClr val="303030"/>
                </a:solidFill>
                <a:effectLst/>
                <a:latin typeface="Times New Roman" panose="02020603050405020304" pitchFamily="18" charset="0"/>
                <a:cs typeface="Times New Roman" panose="02020603050405020304" pitchFamily="18" charset="0"/>
              </a:rPr>
              <a:t> with help of other circuits to fit easily in our application.</a:t>
            </a:r>
          </a:p>
        </p:txBody>
      </p:sp>
      <p:pic>
        <p:nvPicPr>
          <p:cNvPr id="11266" name="Picture 2" descr="Active Passive Buzzer">
            <a:extLst>
              <a:ext uri="{FF2B5EF4-FFF2-40B4-BE49-F238E27FC236}">
                <a16:creationId xmlns:a16="http://schemas.microsoft.com/office/drawing/2014/main" id="{233D9B36-8D9A-49A8-AB71-1F5C73A4E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934" y="4828134"/>
            <a:ext cx="5715000" cy="182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06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LED</a:t>
            </a:r>
            <a:endParaRPr sz="2400" b="1" dirty="0">
              <a:latin typeface="Times New Roman"/>
              <a:ea typeface="Times New Roman"/>
              <a:cs typeface="Times New Roman"/>
              <a:sym typeface="Times New Roman"/>
            </a:endParaRPr>
          </a:p>
        </p:txBody>
      </p:sp>
      <p:sp>
        <p:nvSpPr>
          <p:cNvPr id="302" name="Google Shape;302;p35"/>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A Light Emitting Diode (LED) is a semiconductor device, which can emit light when an electric current passes through it. To do this, holes from p-type semiconductors recombine with electrons from n-type semiconductors to produce light. </a:t>
            </a:r>
          </a:p>
          <a:p>
            <a:pPr algn="just">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The wavelength of the light emitted depends on the bandgap of the semiconductor material. Harder materials with stronger molecular bonds generally have wider bandgaps. Aluminum Nitride semiconductors are known as ultra-wide bandgap semiconductors.</a:t>
            </a:r>
            <a:endParaRPr lang="en-US" sz="1800" b="0" i="0" dirty="0">
              <a:solidFill>
                <a:srgbClr val="303030"/>
              </a:solidFill>
              <a:effectLst/>
              <a:latin typeface="Times New Roman" panose="02020603050405020304" pitchFamily="18" charset="0"/>
              <a:cs typeface="Times New Roman" panose="02020603050405020304" pitchFamily="18" charset="0"/>
            </a:endParaRPr>
          </a:p>
        </p:txBody>
      </p:sp>
      <p:pic>
        <p:nvPicPr>
          <p:cNvPr id="12290" name="Picture 2" descr="Light Emitting Diode">
            <a:extLst>
              <a:ext uri="{FF2B5EF4-FFF2-40B4-BE49-F238E27FC236}">
                <a16:creationId xmlns:a16="http://schemas.microsoft.com/office/drawing/2014/main" id="{CD983CAC-84CB-47D3-8AA9-7877B3B48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3929833"/>
            <a:ext cx="7143750" cy="230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689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PUSH BUTTON</a:t>
            </a:r>
            <a:endParaRPr sz="2400" b="1" dirty="0">
              <a:latin typeface="Times New Roman"/>
              <a:ea typeface="Times New Roman"/>
              <a:cs typeface="Times New Roman"/>
              <a:sym typeface="Times New Roman"/>
            </a:endParaRPr>
          </a:p>
        </p:txBody>
      </p:sp>
      <p:sp>
        <p:nvSpPr>
          <p:cNvPr id="302" name="Google Shape;302;p35"/>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800" i="0" dirty="0">
                <a:solidFill>
                  <a:srgbClr val="202124"/>
                </a:solidFill>
                <a:effectLst/>
                <a:latin typeface="Times New Roman" panose="02020603050405020304" pitchFamily="18" charset="0"/>
                <a:cs typeface="Times New Roman" panose="02020603050405020304" pitchFamily="18" charset="0"/>
              </a:rPr>
              <a:t>A push-button (also spelled pushbutton) or simply button is a simple switch mechanism to control some aspect of a machine or a process. Buttons are typically made out of hard material, usually plastic or metal.</a:t>
            </a:r>
          </a:p>
          <a:p>
            <a:pPr algn="just">
              <a:lnSpc>
                <a:spcPct val="150000"/>
              </a:lnSpc>
            </a:pPr>
            <a:r>
              <a:rPr lang="en-US" sz="1800" i="0" dirty="0">
                <a:solidFill>
                  <a:srgbClr val="202124"/>
                </a:solidFill>
                <a:effectLst/>
                <a:latin typeface="Times New Roman" panose="02020603050405020304" pitchFamily="18" charset="0"/>
                <a:cs typeface="Times New Roman" panose="02020603050405020304" pitchFamily="18" charset="0"/>
              </a:rPr>
              <a:t>There are two types of </a:t>
            </a:r>
            <a:r>
              <a:rPr lang="en-US" sz="1800" i="0" dirty="0" err="1">
                <a:solidFill>
                  <a:srgbClr val="202124"/>
                </a:solidFill>
                <a:effectLst/>
                <a:latin typeface="Times New Roman" panose="02020603050405020304" pitchFamily="18" charset="0"/>
                <a:cs typeface="Times New Roman" panose="02020603050405020304" pitchFamily="18" charset="0"/>
              </a:rPr>
              <a:t>Durakool</a:t>
            </a:r>
            <a:r>
              <a:rPr lang="en-US" sz="1800" i="0" dirty="0">
                <a:solidFill>
                  <a:srgbClr val="202124"/>
                </a:solidFill>
                <a:effectLst/>
                <a:latin typeface="Times New Roman" panose="02020603050405020304" pitchFamily="18" charset="0"/>
                <a:cs typeface="Times New Roman" panose="02020603050405020304" pitchFamily="18" charset="0"/>
              </a:rPr>
              <a:t> Momentary Push Button Switches: 'Push to Make' and 'Push to Break'. A momentary 'push to make' switch allows the electricity flow between its two contacts while the button is depressed.</a:t>
            </a:r>
            <a:endParaRPr lang="en-US" sz="1800" i="0" dirty="0">
              <a:solidFill>
                <a:srgbClr val="303030"/>
              </a:solidFill>
              <a:effectLst/>
              <a:latin typeface="Times New Roman" panose="02020603050405020304" pitchFamily="18" charset="0"/>
              <a:cs typeface="Times New Roman" panose="02020603050405020304" pitchFamily="18" charset="0"/>
            </a:endParaRPr>
          </a:p>
        </p:txBody>
      </p:sp>
      <p:pic>
        <p:nvPicPr>
          <p:cNvPr id="1026" name="Picture 2" descr="Buy 12X12X7.3mm Tactile Push Button Switch Online at the Best Price">
            <a:extLst>
              <a:ext uri="{FF2B5EF4-FFF2-40B4-BE49-F238E27FC236}">
                <a16:creationId xmlns:a16="http://schemas.microsoft.com/office/drawing/2014/main" id="{19EC1029-9D82-4514-8394-CD835F137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686" y="3774558"/>
            <a:ext cx="3810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mentary Pushbutton Switch - 12mm Square - COM-09190 - SparkFun Electronics">
            <a:extLst>
              <a:ext uri="{FF2B5EF4-FFF2-40B4-BE49-F238E27FC236}">
                <a16:creationId xmlns:a16="http://schemas.microsoft.com/office/drawing/2014/main" id="{156473B7-1972-4971-A512-EEAAEC88DE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686" y="3285790"/>
            <a:ext cx="4022271" cy="223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80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POTENTIOMETER</a:t>
            </a:r>
            <a:endParaRPr sz="2400" b="1" dirty="0">
              <a:latin typeface="Times New Roman"/>
              <a:ea typeface="Times New Roman"/>
              <a:cs typeface="Times New Roman"/>
              <a:sym typeface="Times New Roman"/>
            </a:endParaRPr>
          </a:p>
        </p:txBody>
      </p:sp>
      <p:sp>
        <p:nvSpPr>
          <p:cNvPr id="302" name="Google Shape;302;p35"/>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800" i="0" dirty="0">
                <a:solidFill>
                  <a:srgbClr val="202124"/>
                </a:solidFill>
                <a:effectLst/>
                <a:latin typeface="Times New Roman" panose="02020603050405020304" pitchFamily="18" charset="0"/>
                <a:cs typeface="Times New Roman" panose="02020603050405020304" pitchFamily="18" charset="0"/>
              </a:rPr>
              <a:t>A potentiometer is a type of position sensor. They are used to measure displacement in any direction. Linear potentiometers linearly measure displacement and rotary potentiometers measure rotational displacement.</a:t>
            </a:r>
          </a:p>
          <a:p>
            <a:pPr algn="just">
              <a:lnSpc>
                <a:spcPct val="150000"/>
              </a:lnSpc>
            </a:pPr>
            <a:r>
              <a:rPr lang="en-US" sz="1800" i="0" dirty="0">
                <a:solidFill>
                  <a:srgbClr val="202124"/>
                </a:solidFill>
                <a:effectLst/>
                <a:latin typeface="Times New Roman" panose="02020603050405020304" pitchFamily="18" charset="0"/>
                <a:cs typeface="Times New Roman" panose="02020603050405020304" pitchFamily="18" charset="0"/>
              </a:rPr>
              <a:t>The potentiometer is a simple device used to measure the electrical potentials (or compare the </a:t>
            </a:r>
            <a:r>
              <a:rPr lang="en-US" sz="1800" i="0" dirty="0" err="1">
                <a:solidFill>
                  <a:srgbClr val="202124"/>
                </a:solidFill>
                <a:effectLst/>
                <a:latin typeface="Times New Roman" panose="02020603050405020304" pitchFamily="18" charset="0"/>
                <a:cs typeface="Times New Roman" panose="02020603050405020304" pitchFamily="18" charset="0"/>
              </a:rPr>
              <a:t>e.m.f</a:t>
            </a:r>
            <a:r>
              <a:rPr lang="en-US" sz="1800" i="0" dirty="0">
                <a:solidFill>
                  <a:srgbClr val="202124"/>
                </a:solidFill>
                <a:effectLst/>
                <a:latin typeface="Times New Roman" panose="02020603050405020304" pitchFamily="18" charset="0"/>
                <a:cs typeface="Times New Roman" panose="02020603050405020304" pitchFamily="18" charset="0"/>
              </a:rPr>
              <a:t> of a cell)</a:t>
            </a:r>
            <a:endParaRPr lang="en-US" sz="18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r>
              <a:rPr lang="en-US" sz="1800" i="0" dirty="0">
                <a:solidFill>
                  <a:srgbClr val="202124"/>
                </a:solidFill>
                <a:effectLst/>
                <a:latin typeface="Times New Roman" panose="02020603050405020304" pitchFamily="18" charset="0"/>
                <a:cs typeface="Times New Roman" panose="02020603050405020304" pitchFamily="18" charset="0"/>
              </a:rPr>
              <a:t>The balancing point or null point of the potentiometer is the point on the slide wire when the galvanometer shows zero deflection. The balance point is found to determine the unknown voltage of the cell connected to the cell.</a:t>
            </a:r>
            <a:endParaRPr lang="en-US" sz="1800" i="0" dirty="0">
              <a:solidFill>
                <a:srgbClr val="303030"/>
              </a:solidFill>
              <a:effectLst/>
              <a:latin typeface="Times New Roman" panose="02020603050405020304" pitchFamily="18" charset="0"/>
              <a:cs typeface="Times New Roman" panose="02020603050405020304" pitchFamily="18" charset="0"/>
            </a:endParaRPr>
          </a:p>
        </p:txBody>
      </p:sp>
      <p:pic>
        <p:nvPicPr>
          <p:cNvPr id="2050" name="Picture 2" descr="Potentiometer - Wikipedia">
            <a:extLst>
              <a:ext uri="{FF2B5EF4-FFF2-40B4-BE49-F238E27FC236}">
                <a16:creationId xmlns:a16="http://schemas.microsoft.com/office/drawing/2014/main" id="{7601F59C-850D-4BA6-9ACE-09DF2DDF861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507571" y="4506686"/>
            <a:ext cx="2769824" cy="17373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ite Blue 5K ohm Variable Resistor 502 Potentiometer For Breadboard -  RS561 - REES52">
            <a:extLst>
              <a:ext uri="{FF2B5EF4-FFF2-40B4-BE49-F238E27FC236}">
                <a16:creationId xmlns:a16="http://schemas.microsoft.com/office/drawing/2014/main" id="{A77D7062-6C9B-4E4A-ABD5-2C9B1FA9122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458890" y="4213227"/>
            <a:ext cx="2039983" cy="244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6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838200" y="163107"/>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EMBEDDED C PROGRAMMING LANGUAGE</a:t>
            </a:r>
            <a:endParaRPr sz="2400" b="1" dirty="0">
              <a:latin typeface="Times New Roman"/>
              <a:ea typeface="Times New Roman"/>
              <a:cs typeface="Times New Roman"/>
              <a:sym typeface="Times New Roman"/>
            </a:endParaRPr>
          </a:p>
        </p:txBody>
      </p:sp>
      <p:sp>
        <p:nvSpPr>
          <p:cNvPr id="216" name="Google Shape;216;p20"/>
          <p:cNvSpPr txBox="1">
            <a:spLocks noGrp="1"/>
          </p:cNvSpPr>
          <p:nvPr>
            <p:ph type="body" idx="1"/>
          </p:nvPr>
        </p:nvSpPr>
        <p:spPr>
          <a:xfrm>
            <a:off x="838200" y="691117"/>
            <a:ext cx="10515600" cy="5762845"/>
          </a:xfrm>
          <a:prstGeom prst="rect">
            <a:avLst/>
          </a:prstGeom>
          <a:noFill/>
          <a:ln>
            <a:noFill/>
          </a:ln>
        </p:spPr>
        <p:txBody>
          <a:bodyPr spcFirstLastPara="1" wrap="square" lIns="91425" tIns="45700" rIns="91425" bIns="45700" anchor="t" anchorCtr="0">
            <a:noAutofit/>
          </a:bodyPr>
          <a:lstStyle/>
          <a:p>
            <a:pPr algn="just" fontAlgn="base">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C language is software designed with different keywords, data types, variables, constants, etc.</a:t>
            </a:r>
          </a:p>
          <a:p>
            <a:pPr algn="just" fontAlgn="base">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Embedded C is a generic term given to a programming language written in C, which is associated with a particular hardware architecture.</a:t>
            </a:r>
          </a:p>
          <a:p>
            <a:pPr algn="just" fontAlgn="base">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Embedded C is an extension to the C language with some additional header files. These header files may change from controller to controller.</a:t>
            </a:r>
          </a:p>
          <a:p>
            <a:pPr algn="just" fontAlgn="base">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The </a:t>
            </a:r>
            <a:r>
              <a:rPr lang="en-US" sz="1800"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microcontroller 8051</a:t>
            </a:r>
            <a:r>
              <a:rPr lang="en-US" sz="1800" b="0" i="0" dirty="0">
                <a:solidFill>
                  <a:schemeClr val="tx1"/>
                </a:solidFill>
                <a:effectLst/>
                <a:latin typeface="Times New Roman" panose="02020603050405020304" pitchFamily="18" charset="0"/>
                <a:cs typeface="Times New Roman" panose="02020603050405020304" pitchFamily="18" charset="0"/>
              </a:rPr>
              <a:t> #include&lt;reg51.h&gt; is used.</a:t>
            </a:r>
          </a:p>
        </p:txBody>
      </p:sp>
      <p:pic>
        <p:nvPicPr>
          <p:cNvPr id="1026" name="Picture 2" descr="Basics of Embedded C Program : Introduction, Structure and Example">
            <a:extLst>
              <a:ext uri="{FF2B5EF4-FFF2-40B4-BE49-F238E27FC236}">
                <a16:creationId xmlns:a16="http://schemas.microsoft.com/office/drawing/2014/main" id="{78040E5E-D6BB-417B-B910-7252FA5FBD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7705" y="4023360"/>
            <a:ext cx="3935185" cy="28346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61 Embedded c ideas | computer coding, c programming learning, c programming">
            <a:extLst>
              <a:ext uri="{FF2B5EF4-FFF2-40B4-BE49-F238E27FC236}">
                <a16:creationId xmlns:a16="http://schemas.microsoft.com/office/drawing/2014/main" id="{AC771397-C813-498A-BFBB-229E7FC758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10" y="4023360"/>
            <a:ext cx="5434148"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76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ARDUINO IDE</a:t>
            </a:r>
            <a:endParaRPr sz="2400" b="1" dirty="0">
              <a:latin typeface="Times New Roman"/>
              <a:ea typeface="Times New Roman"/>
              <a:cs typeface="Times New Roman"/>
              <a:sym typeface="Times New Roman"/>
            </a:endParaRPr>
          </a:p>
        </p:txBody>
      </p:sp>
      <p:sp>
        <p:nvSpPr>
          <p:cNvPr id="216" name="Google Shape;216;p20"/>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1800"/>
              <a:buChar char="•"/>
            </a:pPr>
            <a:r>
              <a:rPr lang="en-US" sz="1800" i="0" dirty="0">
                <a:latin typeface="Times New Roman"/>
                <a:ea typeface="Times New Roman"/>
                <a:cs typeface="Times New Roman"/>
                <a:sym typeface="Times New Roman"/>
              </a:rPr>
              <a:t>The Arduino Integrated Development Environment (</a:t>
            </a:r>
            <a:r>
              <a:rPr lang="en-US" sz="1800" i="0" u="none" strike="noStrike" dirty="0">
                <a:latin typeface="Times New Roman"/>
                <a:ea typeface="Times New Roman"/>
                <a:cs typeface="Times New Roman"/>
                <a:sym typeface="Times New Roman"/>
              </a:rPr>
              <a:t>IDE</a:t>
            </a:r>
            <a:r>
              <a:rPr lang="en-US" sz="1800" i="0" dirty="0">
                <a:latin typeface="Times New Roman"/>
                <a:ea typeface="Times New Roman"/>
                <a:cs typeface="Times New Roman"/>
                <a:sym typeface="Times New Roman"/>
              </a:rPr>
              <a:t>) is a </a:t>
            </a:r>
            <a:r>
              <a:rPr lang="en-US" sz="1800" i="0" u="none" strike="noStrike" dirty="0">
                <a:latin typeface="Times New Roman"/>
                <a:ea typeface="Times New Roman"/>
                <a:cs typeface="Times New Roman"/>
                <a:sym typeface="Times New Roman"/>
              </a:rPr>
              <a:t>cross-platform</a:t>
            </a:r>
            <a:r>
              <a:rPr lang="en-US" sz="1800" i="0" dirty="0">
                <a:latin typeface="Times New Roman"/>
                <a:ea typeface="Times New Roman"/>
                <a:cs typeface="Times New Roman"/>
                <a:sym typeface="Times New Roman"/>
              </a:rPr>
              <a:t> application (for </a:t>
            </a:r>
            <a:r>
              <a:rPr lang="en-US" sz="1800" i="0" u="none" strike="noStrike" dirty="0">
                <a:latin typeface="Times New Roman"/>
                <a:ea typeface="Times New Roman"/>
                <a:cs typeface="Times New Roman"/>
                <a:sym typeface="Times New Roman"/>
              </a:rPr>
              <a:t>Windows</a:t>
            </a:r>
            <a:r>
              <a:rPr lang="en-US" sz="1800" i="0" dirty="0">
                <a:latin typeface="Times New Roman"/>
                <a:ea typeface="Times New Roman"/>
                <a:cs typeface="Times New Roman"/>
                <a:sym typeface="Times New Roman"/>
              </a:rPr>
              <a:t>, </a:t>
            </a:r>
            <a:r>
              <a:rPr lang="en-US" sz="1800" i="0" u="none" strike="noStrike" dirty="0">
                <a:latin typeface="Times New Roman"/>
                <a:ea typeface="Times New Roman"/>
                <a:cs typeface="Times New Roman"/>
                <a:sym typeface="Times New Roman"/>
              </a:rPr>
              <a:t>macOS</a:t>
            </a:r>
            <a:r>
              <a:rPr lang="en-US" sz="1800" i="0" dirty="0">
                <a:latin typeface="Times New Roman"/>
                <a:ea typeface="Times New Roman"/>
                <a:cs typeface="Times New Roman"/>
                <a:sym typeface="Times New Roman"/>
              </a:rPr>
              <a:t>, </a:t>
            </a:r>
            <a:r>
              <a:rPr lang="en-US" sz="1800" i="0" u="none" strike="noStrike" dirty="0">
                <a:latin typeface="Times New Roman"/>
                <a:ea typeface="Times New Roman"/>
                <a:cs typeface="Times New Roman"/>
                <a:sym typeface="Times New Roman"/>
              </a:rPr>
              <a:t>Linux</a:t>
            </a:r>
            <a:r>
              <a:rPr lang="en-US" sz="1800" i="0" dirty="0">
                <a:latin typeface="Times New Roman"/>
                <a:ea typeface="Times New Roman"/>
                <a:cs typeface="Times New Roman"/>
                <a:sym typeface="Times New Roman"/>
              </a:rPr>
              <a:t>) that is written in functions from </a:t>
            </a:r>
            <a:r>
              <a:rPr lang="en-US" sz="1800" i="0" u="none" strike="noStrike" dirty="0">
                <a:latin typeface="Times New Roman"/>
                <a:ea typeface="Times New Roman"/>
                <a:cs typeface="Times New Roman"/>
                <a:sym typeface="Times New Roman"/>
              </a:rPr>
              <a:t>C</a:t>
            </a:r>
            <a:r>
              <a:rPr lang="en-US" sz="1800" i="0" dirty="0">
                <a:latin typeface="Times New Roman"/>
                <a:ea typeface="Times New Roman"/>
                <a:cs typeface="Times New Roman"/>
                <a:sym typeface="Times New Roman"/>
              </a:rPr>
              <a:t> and </a:t>
            </a:r>
            <a:r>
              <a:rPr lang="en-US" sz="1800" i="0" u="none" strike="noStrike" dirty="0">
                <a:latin typeface="Times New Roman"/>
                <a:ea typeface="Times New Roman"/>
                <a:cs typeface="Times New Roman"/>
                <a:sym typeface="Times New Roman"/>
              </a:rPr>
              <a:t>C++</a:t>
            </a:r>
            <a:r>
              <a:rPr lang="en-US" sz="1800" i="0" dirty="0">
                <a:latin typeface="Times New Roman"/>
                <a:ea typeface="Times New Roman"/>
                <a:cs typeface="Times New Roman"/>
                <a:sym typeface="Times New Roman"/>
              </a:rPr>
              <a:t>.</a:t>
            </a:r>
            <a:endParaRPr sz="1800" i="0" baseline="30000" dirty="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dk1"/>
              </a:buClr>
              <a:buSzPts val="1800"/>
              <a:buChar char="•"/>
            </a:pPr>
            <a:r>
              <a:rPr lang="en-US" sz="1800" i="0" dirty="0">
                <a:latin typeface="Times New Roman"/>
                <a:ea typeface="Times New Roman"/>
                <a:cs typeface="Times New Roman"/>
                <a:sym typeface="Times New Roman"/>
              </a:rPr>
              <a:t>It is used to write and upload programs to </a:t>
            </a:r>
            <a:r>
              <a:rPr lang="en-US" sz="1800" i="0" u="none" strike="noStrike" dirty="0">
                <a:latin typeface="Times New Roman"/>
                <a:ea typeface="Times New Roman"/>
                <a:cs typeface="Times New Roman"/>
                <a:sym typeface="Times New Roman"/>
              </a:rPr>
              <a:t>Arduino</a:t>
            </a:r>
            <a:r>
              <a:rPr lang="en-US" sz="1800" i="0" dirty="0">
                <a:latin typeface="Times New Roman"/>
                <a:ea typeface="Times New Roman"/>
                <a:cs typeface="Times New Roman"/>
                <a:sym typeface="Times New Roman"/>
              </a:rPr>
              <a:t> compatible boards, but also, with the help of third-party cores, other vendor development boards.</a:t>
            </a:r>
            <a:endParaRPr dirty="0"/>
          </a:p>
          <a:p>
            <a:pPr marL="228600" lvl="0" indent="-228600" algn="just" rtl="0">
              <a:lnSpc>
                <a:spcPct val="150000"/>
              </a:lnSpc>
              <a:spcBef>
                <a:spcPts val="1000"/>
              </a:spcBef>
              <a:spcAft>
                <a:spcPts val="0"/>
              </a:spcAft>
              <a:buClr>
                <a:schemeClr val="dk1"/>
              </a:buClr>
              <a:buSzPts val="1800"/>
              <a:buChar char="•"/>
            </a:pPr>
            <a:r>
              <a:rPr lang="en-US" sz="1800" i="0" dirty="0">
                <a:latin typeface="Times New Roman"/>
                <a:ea typeface="Times New Roman"/>
                <a:cs typeface="Times New Roman"/>
                <a:sym typeface="Times New Roman"/>
              </a:rPr>
              <a:t>The source code for the IDE is released under the </a:t>
            </a:r>
            <a:r>
              <a:rPr lang="en-US" sz="1800" i="0" u="none" strike="noStrike" dirty="0">
                <a:latin typeface="Times New Roman"/>
                <a:ea typeface="Times New Roman"/>
                <a:cs typeface="Times New Roman"/>
                <a:sym typeface="Times New Roman"/>
              </a:rPr>
              <a:t>GNU General Public License</a:t>
            </a:r>
            <a:r>
              <a:rPr lang="en-US" sz="1800" i="0" dirty="0">
                <a:latin typeface="Times New Roman"/>
                <a:ea typeface="Times New Roman"/>
                <a:cs typeface="Times New Roman"/>
                <a:sym typeface="Times New Roman"/>
              </a:rPr>
              <a:t>, version 2. The Arduino IDE supports the languages </a:t>
            </a:r>
            <a:r>
              <a:rPr lang="en-US" sz="1800" i="0" u="none" strike="noStrike" dirty="0">
                <a:latin typeface="Times New Roman"/>
                <a:ea typeface="Times New Roman"/>
                <a:cs typeface="Times New Roman"/>
                <a:sym typeface="Times New Roman"/>
              </a:rPr>
              <a:t>C</a:t>
            </a:r>
            <a:r>
              <a:rPr lang="en-US" sz="1800" i="0" dirty="0">
                <a:latin typeface="Times New Roman"/>
                <a:ea typeface="Times New Roman"/>
                <a:cs typeface="Times New Roman"/>
                <a:sym typeface="Times New Roman"/>
              </a:rPr>
              <a:t> and </a:t>
            </a:r>
            <a:r>
              <a:rPr lang="en-US" sz="1800" i="0" u="none" strike="noStrike" dirty="0">
                <a:latin typeface="Times New Roman"/>
                <a:ea typeface="Times New Roman"/>
                <a:cs typeface="Times New Roman"/>
                <a:sym typeface="Times New Roman"/>
              </a:rPr>
              <a:t>C++</a:t>
            </a:r>
            <a:r>
              <a:rPr lang="en-US" sz="1800" i="0" dirty="0">
                <a:latin typeface="Times New Roman"/>
                <a:ea typeface="Times New Roman"/>
                <a:cs typeface="Times New Roman"/>
                <a:sym typeface="Times New Roman"/>
              </a:rPr>
              <a:t> using special rules of code structuring.</a:t>
            </a:r>
            <a:endParaRPr sz="1800" i="0" baseline="30000" dirty="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dk1"/>
              </a:buClr>
              <a:buSzPts val="1800"/>
              <a:buChar char="•"/>
            </a:pPr>
            <a:r>
              <a:rPr lang="en-US" sz="1800" i="0" dirty="0">
                <a:latin typeface="Times New Roman"/>
                <a:ea typeface="Times New Roman"/>
                <a:cs typeface="Times New Roman"/>
                <a:sym typeface="Times New Roman"/>
              </a:rPr>
              <a:t> The Arduino IDE supplies a </a:t>
            </a:r>
            <a:r>
              <a:rPr lang="en-US" sz="1800" i="0" u="none" strike="noStrike" dirty="0">
                <a:latin typeface="Times New Roman"/>
                <a:ea typeface="Times New Roman"/>
                <a:cs typeface="Times New Roman"/>
                <a:sym typeface="Times New Roman"/>
              </a:rPr>
              <a:t>software library</a:t>
            </a:r>
            <a:r>
              <a:rPr lang="en-US" sz="1800" i="0" dirty="0">
                <a:latin typeface="Times New Roman"/>
                <a:ea typeface="Times New Roman"/>
                <a:cs typeface="Times New Roman"/>
                <a:sym typeface="Times New Roman"/>
              </a:rPr>
              <a:t> from the </a:t>
            </a:r>
            <a:r>
              <a:rPr lang="en-US" sz="1800" i="0" u="none" strike="noStrike" dirty="0">
                <a:latin typeface="Times New Roman"/>
                <a:ea typeface="Times New Roman"/>
                <a:cs typeface="Times New Roman"/>
                <a:sym typeface="Times New Roman"/>
              </a:rPr>
              <a:t>Wiring</a:t>
            </a:r>
            <a:r>
              <a:rPr lang="en-US" sz="1800" i="0" dirty="0">
                <a:latin typeface="Times New Roman"/>
                <a:ea typeface="Times New Roman"/>
                <a:cs typeface="Times New Roman"/>
                <a:sym typeface="Times New Roman"/>
              </a:rPr>
              <a:t> project, which provides many common input and output procedures. </a:t>
            </a:r>
            <a:endParaRPr dirty="0"/>
          </a:p>
          <a:p>
            <a:pPr marL="228600" lvl="0" indent="-228600" algn="just" rtl="0">
              <a:lnSpc>
                <a:spcPct val="150000"/>
              </a:lnSpc>
              <a:spcBef>
                <a:spcPts val="1000"/>
              </a:spcBef>
              <a:spcAft>
                <a:spcPts val="0"/>
              </a:spcAft>
              <a:buClr>
                <a:schemeClr val="dk1"/>
              </a:buClr>
              <a:buSzPts val="1800"/>
              <a:buChar char="•"/>
            </a:pPr>
            <a:r>
              <a:rPr lang="en-US" sz="1800" i="0" dirty="0">
                <a:latin typeface="Times New Roman"/>
                <a:ea typeface="Times New Roman"/>
                <a:cs typeface="Times New Roman"/>
                <a:sym typeface="Times New Roman"/>
              </a:rPr>
              <a:t>User-written code only requires two basic functions, for starting the sketch and the main program loop, that are compiled and linked with a program stub </a:t>
            </a:r>
            <a:r>
              <a:rPr lang="en-US" sz="1800" i="1" dirty="0">
                <a:latin typeface="Times New Roman"/>
                <a:ea typeface="Times New Roman"/>
                <a:cs typeface="Times New Roman"/>
                <a:sym typeface="Times New Roman"/>
              </a:rPr>
              <a:t>main()</a:t>
            </a:r>
            <a:r>
              <a:rPr lang="en-US" sz="1800" i="0" dirty="0">
                <a:latin typeface="Times New Roman"/>
                <a:ea typeface="Times New Roman"/>
                <a:cs typeface="Times New Roman"/>
                <a:sym typeface="Times New Roman"/>
              </a:rPr>
              <a:t> into an executable </a:t>
            </a:r>
            <a:r>
              <a:rPr lang="en-US" sz="1800" i="0" u="none" strike="noStrike" dirty="0">
                <a:latin typeface="Times New Roman"/>
                <a:ea typeface="Times New Roman"/>
                <a:cs typeface="Times New Roman"/>
                <a:sym typeface="Times New Roman"/>
              </a:rPr>
              <a:t>cyclic executive</a:t>
            </a:r>
            <a:r>
              <a:rPr lang="en-US" sz="1800" i="0" dirty="0">
                <a:latin typeface="Times New Roman"/>
                <a:ea typeface="Times New Roman"/>
                <a:cs typeface="Times New Roman"/>
                <a:sym typeface="Times New Roman"/>
              </a:rPr>
              <a:t> program with the </a:t>
            </a:r>
            <a:r>
              <a:rPr lang="en-US" sz="1800" i="0" u="none" strike="noStrike" dirty="0">
                <a:latin typeface="Times New Roman"/>
                <a:ea typeface="Times New Roman"/>
                <a:cs typeface="Times New Roman"/>
                <a:sym typeface="Times New Roman"/>
              </a:rPr>
              <a:t>GNU toolchain</a:t>
            </a:r>
            <a:r>
              <a:rPr lang="en-US" sz="1800" i="0" dirty="0">
                <a:latin typeface="Times New Roman"/>
                <a:ea typeface="Times New Roman"/>
                <a:cs typeface="Times New Roman"/>
                <a:sym typeface="Times New Roman"/>
              </a:rPr>
              <a:t>, also included with the IDE distribution.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1" descr="Arduino IDE Setup | Adding Third Party Boards to the Arduino v1.6.4+ IDE |  Adafruit Learning System"/>
          <p:cNvPicPr preferRelativeResize="0"/>
          <p:nvPr/>
        </p:nvPicPr>
        <p:blipFill rotWithShape="1">
          <a:blip r:embed="rId3">
            <a:alphaModFix/>
          </a:blip>
          <a:srcRect/>
          <a:stretch/>
        </p:blipFill>
        <p:spPr>
          <a:xfrm>
            <a:off x="3530784" y="348880"/>
            <a:ext cx="5130431" cy="1847850"/>
          </a:xfrm>
          <a:prstGeom prst="rect">
            <a:avLst/>
          </a:prstGeom>
          <a:noFill/>
          <a:ln>
            <a:noFill/>
          </a:ln>
        </p:spPr>
      </p:pic>
      <p:pic>
        <p:nvPicPr>
          <p:cNvPr id="222" name="Google Shape;222;p21" descr="C Programming for Arduino | Packt"/>
          <p:cNvPicPr preferRelativeResize="0">
            <a:picLocks noGrp="1"/>
          </p:cNvPicPr>
          <p:nvPr>
            <p:ph type="body" idx="1"/>
          </p:nvPr>
        </p:nvPicPr>
        <p:blipFill rotWithShape="1">
          <a:blip r:embed="rId4">
            <a:alphaModFix/>
          </a:blip>
          <a:srcRect/>
          <a:stretch/>
        </p:blipFill>
        <p:spPr>
          <a:xfrm>
            <a:off x="1541721" y="2328531"/>
            <a:ext cx="9005777" cy="41805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838200" y="365126"/>
            <a:ext cx="10515600" cy="5280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IOT PAGE</a:t>
            </a:r>
            <a:endParaRPr sz="2400" b="1">
              <a:latin typeface="Times New Roman"/>
              <a:ea typeface="Times New Roman"/>
              <a:cs typeface="Times New Roman"/>
              <a:sym typeface="Times New Roman"/>
            </a:endParaRPr>
          </a:p>
        </p:txBody>
      </p:sp>
      <p:sp>
        <p:nvSpPr>
          <p:cNvPr id="228" name="Google Shape;228;p22"/>
          <p:cNvSpPr txBox="1">
            <a:spLocks noGrp="1"/>
          </p:cNvSpPr>
          <p:nvPr>
            <p:ph type="body" idx="1"/>
          </p:nvPr>
        </p:nvSpPr>
        <p:spPr>
          <a:xfrm>
            <a:off x="838200" y="893136"/>
            <a:ext cx="10515600" cy="5762845"/>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rgbClr val="080E14"/>
              </a:buClr>
              <a:buSzPts val="1800"/>
              <a:buChar char="•"/>
            </a:pPr>
            <a:r>
              <a:rPr lang="en-US" sz="1800" b="0" i="0">
                <a:solidFill>
                  <a:srgbClr val="080E14"/>
                </a:solidFill>
                <a:latin typeface="Times New Roman"/>
                <a:ea typeface="Times New Roman"/>
                <a:cs typeface="Times New Roman"/>
                <a:sym typeface="Times New Roman"/>
              </a:rPr>
              <a:t>The Internet of Things, or IoT, refers to the billions of physical devices around the world that are now connected to the internet, all collecting and sharing data. </a:t>
            </a:r>
            <a:endParaRPr/>
          </a:p>
          <a:p>
            <a:pPr marL="228600" lvl="0" indent="-228600" algn="just" rtl="0">
              <a:lnSpc>
                <a:spcPct val="150000"/>
              </a:lnSpc>
              <a:spcBef>
                <a:spcPts val="1000"/>
              </a:spcBef>
              <a:spcAft>
                <a:spcPts val="0"/>
              </a:spcAft>
              <a:buClr>
                <a:srgbClr val="080E14"/>
              </a:buClr>
              <a:buSzPts val="1800"/>
              <a:buChar char="•"/>
            </a:pPr>
            <a:r>
              <a:rPr lang="en-US" sz="1800" b="0" i="0">
                <a:solidFill>
                  <a:srgbClr val="080E14"/>
                </a:solidFill>
                <a:latin typeface="Times New Roman"/>
                <a:ea typeface="Times New Roman"/>
                <a:cs typeface="Times New Roman"/>
                <a:sym typeface="Times New Roman"/>
              </a:rPr>
              <a:t>Thanks to the arrival of super-cheap computer chips and the ubiquity of wireless networks, it's possible to turn anything, from something as small as </a:t>
            </a:r>
            <a:r>
              <a:rPr lang="en-US" sz="1800" b="0" i="0" u="none" strike="noStrike">
                <a:latin typeface="Times New Roman"/>
                <a:ea typeface="Times New Roman"/>
                <a:cs typeface="Times New Roman"/>
                <a:sym typeface="Times New Roman"/>
              </a:rPr>
              <a:t>a pill</a:t>
            </a:r>
            <a:r>
              <a:rPr lang="en-US" sz="1800">
                <a:latin typeface="Times New Roman"/>
                <a:ea typeface="Times New Roman"/>
                <a:cs typeface="Times New Roman"/>
                <a:sym typeface="Times New Roman"/>
              </a:rPr>
              <a:t> </a:t>
            </a:r>
            <a:r>
              <a:rPr lang="en-US" sz="1800" b="0" i="0">
                <a:solidFill>
                  <a:srgbClr val="080E14"/>
                </a:solidFill>
                <a:latin typeface="Times New Roman"/>
                <a:ea typeface="Times New Roman"/>
                <a:cs typeface="Times New Roman"/>
                <a:sym typeface="Times New Roman"/>
              </a:rPr>
              <a:t>to something as big as </a:t>
            </a:r>
            <a:r>
              <a:rPr lang="en-US" sz="1800" b="0" i="0" u="none" strike="noStrike">
                <a:latin typeface="Times New Roman"/>
                <a:ea typeface="Times New Roman"/>
                <a:cs typeface="Times New Roman"/>
                <a:sym typeface="Times New Roman"/>
              </a:rPr>
              <a:t>an aero plane</a:t>
            </a:r>
            <a:r>
              <a:rPr lang="en-US" sz="1800" b="0" i="0">
                <a:solidFill>
                  <a:srgbClr val="080E14"/>
                </a:solidFill>
                <a:latin typeface="Times New Roman"/>
                <a:ea typeface="Times New Roman"/>
                <a:cs typeface="Times New Roman"/>
                <a:sym typeface="Times New Roman"/>
              </a:rPr>
              <a:t>, into a part of the IoT.</a:t>
            </a:r>
            <a:endParaRPr/>
          </a:p>
          <a:p>
            <a:pPr marL="228600" lvl="0" indent="-228600" algn="just" rtl="0">
              <a:lnSpc>
                <a:spcPct val="150000"/>
              </a:lnSpc>
              <a:spcBef>
                <a:spcPts val="1000"/>
              </a:spcBef>
              <a:spcAft>
                <a:spcPts val="0"/>
              </a:spcAft>
              <a:buClr>
                <a:srgbClr val="080E14"/>
              </a:buClr>
              <a:buSzPts val="1800"/>
              <a:buChar char="•"/>
            </a:pPr>
            <a:r>
              <a:rPr lang="en-US" sz="1800" b="0" i="0">
                <a:solidFill>
                  <a:srgbClr val="080E14"/>
                </a:solidFill>
                <a:latin typeface="Times New Roman"/>
                <a:ea typeface="Times New Roman"/>
                <a:cs typeface="Times New Roman"/>
                <a:sym typeface="Times New Roman"/>
              </a:rPr>
              <a:t> Connecting up all these different objects and adding sensors to them adds a level of digital intelligence to devices that would be otherwise dumb, enabling them to communicate real-time data without involving a human being. </a:t>
            </a:r>
            <a:endParaRPr/>
          </a:p>
          <a:p>
            <a:pPr marL="228600" lvl="0" indent="-228600" algn="just" rtl="0">
              <a:lnSpc>
                <a:spcPct val="150000"/>
              </a:lnSpc>
              <a:spcBef>
                <a:spcPts val="1000"/>
              </a:spcBef>
              <a:spcAft>
                <a:spcPts val="0"/>
              </a:spcAft>
              <a:buClr>
                <a:srgbClr val="080E14"/>
              </a:buClr>
              <a:buSzPts val="1800"/>
              <a:buChar char="•"/>
            </a:pPr>
            <a:r>
              <a:rPr lang="en-US" sz="1800" b="0" i="0">
                <a:solidFill>
                  <a:srgbClr val="080E14"/>
                </a:solidFill>
                <a:latin typeface="Times New Roman"/>
                <a:ea typeface="Times New Roman"/>
                <a:cs typeface="Times New Roman"/>
                <a:sym typeface="Times New Roman"/>
              </a:rPr>
              <a:t>The Internet of Things is making the fabric of the world around us more smarter and more responsive, merging the digital and physical universes.</a:t>
            </a:r>
            <a:endParaRPr sz="1800">
              <a:latin typeface="Times New Roman"/>
              <a:ea typeface="Times New Roman"/>
              <a:cs typeface="Times New Roman"/>
              <a:sym typeface="Times New Roman"/>
            </a:endParaRPr>
          </a:p>
        </p:txBody>
      </p:sp>
      <p:pic>
        <p:nvPicPr>
          <p:cNvPr id="229" name="Google Shape;229;p22"/>
          <p:cNvPicPr preferRelativeResize="0"/>
          <p:nvPr/>
        </p:nvPicPr>
        <p:blipFill rotWithShape="1">
          <a:blip r:embed="rId3">
            <a:alphaModFix/>
          </a:blip>
          <a:srcRect/>
          <a:stretch/>
        </p:blipFill>
        <p:spPr>
          <a:xfrm>
            <a:off x="4795284" y="5025581"/>
            <a:ext cx="3351692" cy="14672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APPLICATIONS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2116"/>
            <a:ext cx="10515600" cy="3632908"/>
          </a:xfrm>
        </p:spPr>
        <p:txBody>
          <a:bodyPr numCol="2">
            <a:no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APPLICATIONS </a:t>
            </a:r>
          </a:p>
          <a:p>
            <a:pPr algn="just">
              <a:lnSpc>
                <a:spcPct val="120000"/>
              </a:lnSpc>
            </a:pPr>
            <a:r>
              <a:rPr lang="en-US" sz="1800" dirty="0">
                <a:latin typeface="Times New Roman" panose="02020603050405020304" pitchFamily="18" charset="0"/>
                <a:cs typeface="Times New Roman" panose="02020603050405020304" pitchFamily="18" charset="0"/>
              </a:rPr>
              <a:t>Used in hospitals</a:t>
            </a:r>
          </a:p>
          <a:p>
            <a:pPr algn="just">
              <a:lnSpc>
                <a:spcPct val="120000"/>
              </a:lnSpc>
            </a:pPr>
            <a:r>
              <a:rPr lang="en-US" sz="1800" dirty="0">
                <a:latin typeface="Times New Roman" panose="02020603050405020304" pitchFamily="18" charset="0"/>
                <a:cs typeface="Times New Roman" panose="02020603050405020304" pitchFamily="18" charset="0"/>
              </a:rPr>
              <a:t>Used by people who are incapacitated or confined to bed </a:t>
            </a:r>
          </a:p>
          <a:p>
            <a:pPr algn="just">
              <a:lnSpc>
                <a:spcPct val="120000"/>
              </a:lnSpc>
            </a:pPr>
            <a:r>
              <a:rPr lang="en-US" sz="1800" dirty="0">
                <a:latin typeface="Times New Roman" panose="02020603050405020304" pitchFamily="18" charset="0"/>
                <a:cs typeface="Times New Roman" panose="02020603050405020304" pitchFamily="18" charset="0"/>
              </a:rPr>
              <a:t>People suffering from speech disabilities, stroke, brain injuries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444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D5A2-6C70-40F2-B8C6-AFFB210A837E}"/>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2AF379A-1DF1-4567-9D0A-762C813C7DC9}"/>
              </a:ext>
            </a:extLst>
          </p:cNvPr>
          <p:cNvSpPr>
            <a:spLocks noGrp="1"/>
          </p:cNvSpPr>
          <p:nvPr>
            <p:ph idx="1"/>
          </p:nvPr>
        </p:nvSpPr>
        <p:spPr/>
        <p:txBody>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The results obtained from different sensor devices will be compared and analysed in detail. The values are recorded using sensors and processed using microcontroller. For emergency send the message to doctor .This system is low cost, self-monitoring device and used in remote areas efficiently. The health details of the patients is send to patient’s caretakers mobile phones via SMS using GSM modem. A new architecture for IOT health monitoring which provides security at the communication link as well as by providing user authentication.</a:t>
            </a:r>
          </a:p>
          <a:p>
            <a:pPr marL="0" indent="0">
              <a:buNone/>
            </a:pPr>
            <a:endParaRPr lang="en-IN" dirty="0"/>
          </a:p>
        </p:txBody>
      </p:sp>
    </p:spTree>
    <p:extLst>
      <p:ext uri="{BB962C8B-B14F-4D97-AF65-F5344CB8AC3E}">
        <p14:creationId xmlns:p14="http://schemas.microsoft.com/office/powerpoint/2010/main" val="177719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40B7-5A71-4B3A-B715-76035F007D82}"/>
              </a:ext>
            </a:extLst>
          </p:cNvPr>
          <p:cNvSpPr>
            <a:spLocks noGrp="1"/>
          </p:cNvSpPr>
          <p:nvPr>
            <p:ph type="title"/>
          </p:nvPr>
        </p:nvSpPr>
        <p:spPr>
          <a:xfrm>
            <a:off x="838200" y="365125"/>
            <a:ext cx="10515600" cy="659003"/>
          </a:xfrm>
        </p:spPr>
        <p:txBody>
          <a:bodyPr>
            <a:normAutofit/>
          </a:bodyPr>
          <a:lstStyle/>
          <a:p>
            <a:pPr algn="ctr"/>
            <a:r>
              <a:rPr lang="en-US" sz="2400" b="1" dirty="0">
                <a:latin typeface="Times New Roman" panose="02020603050405020304" pitchFamily="18" charset="0"/>
                <a:cs typeface="Times New Roman" panose="02020603050405020304" pitchFamily="18" charset="0"/>
              </a:rPr>
              <a:t>I</a:t>
            </a:r>
            <a:r>
              <a:rPr lang="en-IN" sz="2400" b="1" dirty="0">
                <a:latin typeface="Times New Roman" panose="02020603050405020304" pitchFamily="18" charset="0"/>
                <a:cs typeface="Times New Roman" panose="02020603050405020304" pitchFamily="18" charset="0"/>
              </a:rPr>
              <a:t>NTRODUCTION</a:t>
            </a:r>
          </a:p>
        </p:txBody>
      </p:sp>
      <p:sp>
        <p:nvSpPr>
          <p:cNvPr id="3" name="Content Placeholder 2">
            <a:extLst>
              <a:ext uri="{FF2B5EF4-FFF2-40B4-BE49-F238E27FC236}">
                <a16:creationId xmlns:a16="http://schemas.microsoft.com/office/drawing/2014/main" id="{AA1FC3BE-E401-4B26-80E9-4D88D8C603DD}"/>
              </a:ext>
            </a:extLst>
          </p:cNvPr>
          <p:cNvSpPr>
            <a:spLocks noGrp="1"/>
          </p:cNvSpPr>
          <p:nvPr>
            <p:ph idx="1"/>
          </p:nvPr>
        </p:nvSpPr>
        <p:spPr/>
        <p:txBody>
          <a:bodyPr>
            <a:normAutofit/>
          </a:bodyPr>
          <a:lstStyle/>
          <a:p>
            <a:pPr algn="just">
              <a:lnSpc>
                <a:spcPct val="150000"/>
              </a:lnSpc>
              <a:spcAft>
                <a:spcPts val="800"/>
              </a:spcAft>
            </a:pPr>
            <a:r>
              <a:rPr lang="en-IN" sz="1800" dirty="0">
                <a:effectLst/>
                <a:latin typeface="Cambria" panose="02040503050406030204" pitchFamily="18" charset="0"/>
                <a:ea typeface="Calibri" panose="020F0502020204030204" pitchFamily="34" charset="0"/>
              </a:rPr>
              <a:t>In the recent years wireless technology has increasing for the need of upholding various </a:t>
            </a:r>
            <a:r>
              <a:rPr lang="en-IN" sz="1800" dirty="0" err="1">
                <a:effectLst/>
                <a:latin typeface="Cambria" panose="02040503050406030204" pitchFamily="18" charset="0"/>
                <a:ea typeface="Calibri" panose="020F0502020204030204" pitchFamily="34" charset="0"/>
              </a:rPr>
              <a:t>sectors.In</a:t>
            </a:r>
            <a:r>
              <a:rPr lang="en-IN" sz="1800" dirty="0">
                <a:effectLst/>
                <a:latin typeface="Cambria" panose="02040503050406030204" pitchFamily="18" charset="0"/>
                <a:ea typeface="Calibri" panose="020F0502020204030204" pitchFamily="34" charset="0"/>
              </a:rPr>
              <a:t> these recent years IoT </a:t>
            </a:r>
            <a:r>
              <a:rPr lang="en-IN" sz="1800" dirty="0" err="1">
                <a:effectLst/>
                <a:latin typeface="Cambria" panose="02040503050406030204" pitchFamily="18" charset="0"/>
                <a:ea typeface="Calibri" panose="020F0502020204030204" pitchFamily="34" charset="0"/>
              </a:rPr>
              <a:t>graped</a:t>
            </a:r>
            <a:r>
              <a:rPr lang="en-IN" sz="1800" dirty="0">
                <a:effectLst/>
                <a:latin typeface="Cambria" panose="02040503050406030204" pitchFamily="18" charset="0"/>
                <a:ea typeface="Calibri" panose="020F0502020204030204" pitchFamily="34" charset="0"/>
              </a:rPr>
              <a:t> the most of industrial area specially automation and control. Biomedical is one of recent trend to provide better health care. Not only in hospitals but also the personal health caring facilities are opened by the IoT technology. So having a smart system various parameters are observed that consumes power, cost and increase efficiency.</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17505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7555-C014-4BDD-9201-69EA3AE3042D}"/>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CD62000-F051-416F-83C6-D62111580D46}"/>
              </a:ext>
            </a:extLst>
          </p:cNvPr>
          <p:cNvSpPr>
            <a:spLocks noGrp="1"/>
          </p:cNvSpPr>
          <p:nvPr>
            <p:ph idx="1"/>
          </p:nvPr>
        </p:nvSpPr>
        <p:spPr/>
        <p:txBody>
          <a:bodyPr>
            <a:norm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1. Ebrahim Al Alkeem1, Dina Shehada1, Chan </a:t>
            </a:r>
            <a:r>
              <a:rPr lang="en-IN" sz="1800" dirty="0" err="1">
                <a:latin typeface="Times New Roman" panose="02020603050405020304" pitchFamily="18" charset="0"/>
                <a:cs typeface="Times New Roman" panose="02020603050405020304" pitchFamily="18" charset="0"/>
              </a:rPr>
              <a:t>Yeob</a:t>
            </a:r>
            <a:r>
              <a:rPr lang="en-IN" sz="1800" dirty="0">
                <a:latin typeface="Times New Roman" panose="02020603050405020304" pitchFamily="18" charset="0"/>
                <a:cs typeface="Times New Roman" panose="02020603050405020304" pitchFamily="18" charset="0"/>
              </a:rPr>
              <a:t> Yeun1,M. Jamal </a:t>
            </a:r>
            <a:r>
              <a:rPr lang="en-IN" sz="1800" dirty="0" err="1">
                <a:latin typeface="Times New Roman" panose="02020603050405020304" pitchFamily="18" charset="0"/>
                <a:cs typeface="Times New Roman" panose="02020603050405020304" pitchFamily="18" charset="0"/>
              </a:rPr>
              <a:t>Zemerly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Jiankun</a:t>
            </a:r>
            <a:r>
              <a:rPr lang="en-IN" sz="1800" dirty="0">
                <a:latin typeface="Times New Roman" panose="02020603050405020304" pitchFamily="18" charset="0"/>
                <a:cs typeface="Times New Roman" panose="02020603050405020304" pitchFamily="18" charset="0"/>
              </a:rPr>
              <a:t> Hu “New secure healthcare system using cloud of things”, Springer </a:t>
            </a:r>
            <a:r>
              <a:rPr lang="en-IN" sz="1800" dirty="0" err="1">
                <a:latin typeface="Times New Roman" panose="02020603050405020304" pitchFamily="18" charset="0"/>
                <a:cs typeface="Times New Roman" panose="02020603050405020304" pitchFamily="18" charset="0"/>
              </a:rPr>
              <a:t>Science+Business</a:t>
            </a:r>
            <a:r>
              <a:rPr lang="en-IN" sz="1800" dirty="0">
                <a:latin typeface="Times New Roman" panose="02020603050405020304" pitchFamily="18" charset="0"/>
                <a:cs typeface="Times New Roman" panose="02020603050405020304" pitchFamily="18" charset="0"/>
              </a:rPr>
              <a:t> Media New York 2017</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Yena</a:t>
            </a:r>
            <a:r>
              <a:rPr lang="en-IN" sz="1800" dirty="0">
                <a:latin typeface="Times New Roman" panose="02020603050405020304" pitchFamily="18" charset="0"/>
                <a:cs typeface="Times New Roman" panose="02020603050405020304" pitchFamily="18" charset="0"/>
              </a:rPr>
              <a:t> Kim, </a:t>
            </a:r>
            <a:r>
              <a:rPr lang="en-IN" sz="1800" dirty="0" err="1">
                <a:latin typeface="Times New Roman" panose="02020603050405020304" pitchFamily="18" charset="0"/>
                <a:cs typeface="Times New Roman" panose="02020603050405020304" pitchFamily="18" charset="0"/>
              </a:rPr>
              <a:t>SeungSeob</a:t>
            </a:r>
            <a:r>
              <a:rPr lang="en-IN" sz="1800" dirty="0">
                <a:latin typeface="Times New Roman" panose="02020603050405020304" pitchFamily="18" charset="0"/>
                <a:cs typeface="Times New Roman" panose="02020603050405020304" pitchFamily="18" charset="0"/>
              </a:rPr>
              <a:t> Lee and </a:t>
            </a:r>
            <a:r>
              <a:rPr lang="en-IN" sz="1800" dirty="0" err="1">
                <a:latin typeface="Times New Roman" panose="02020603050405020304" pitchFamily="18" charset="0"/>
                <a:cs typeface="Times New Roman" panose="02020603050405020304" pitchFamily="18" charset="0"/>
              </a:rPr>
              <a:t>SuKyoung</a:t>
            </a:r>
            <a:r>
              <a:rPr lang="en-IN" sz="1800" dirty="0">
                <a:latin typeface="Times New Roman" panose="02020603050405020304" pitchFamily="18" charset="0"/>
                <a:cs typeface="Times New Roman" panose="02020603050405020304" pitchFamily="18" charset="0"/>
              </a:rPr>
              <a:t> Lee “Coexistence of ZigBee-based WBAN and WiFi for Health Telemonitoring Systems” , DOI 10.1109/JBHI.2014.2387867, IEEE Journal of Biomedical and Health Informatics</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3. Mirza Mansoor </a:t>
            </a:r>
            <a:r>
              <a:rPr lang="en-IN" sz="1800" dirty="0" err="1">
                <a:latin typeface="Times New Roman" panose="02020603050405020304" pitchFamily="18" charset="0"/>
                <a:cs typeface="Times New Roman" panose="02020603050405020304" pitchFamily="18" charset="0"/>
              </a:rPr>
              <a:t>Baig</a:t>
            </a:r>
            <a:r>
              <a:rPr lang="en-IN" sz="1800" dirty="0">
                <a:latin typeface="Times New Roman" panose="02020603050405020304" pitchFamily="18" charset="0"/>
                <a:cs typeface="Times New Roman" panose="02020603050405020304" pitchFamily="18" charset="0"/>
              </a:rPr>
              <a:t> &amp; Hamid </a:t>
            </a:r>
            <a:r>
              <a:rPr lang="en-IN" sz="1800" dirty="0" err="1">
                <a:latin typeface="Times New Roman" panose="02020603050405020304" pitchFamily="18" charset="0"/>
                <a:cs typeface="Times New Roman" panose="02020603050405020304" pitchFamily="18" charset="0"/>
              </a:rPr>
              <a:t>Gholamhosseini</a:t>
            </a:r>
            <a:r>
              <a:rPr lang="en-IN" sz="1800" dirty="0">
                <a:latin typeface="Times New Roman" panose="02020603050405020304" pitchFamily="18" charset="0"/>
                <a:cs typeface="Times New Roman" panose="02020603050405020304" pitchFamily="18" charset="0"/>
              </a:rPr>
              <a:t> “Smart Health Monitoring Systems: An Overview of Design and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Springer </a:t>
            </a:r>
            <a:r>
              <a:rPr lang="en-IN" sz="1800" dirty="0" err="1">
                <a:latin typeface="Times New Roman" panose="02020603050405020304" pitchFamily="18" charset="0"/>
                <a:cs typeface="Times New Roman" panose="02020603050405020304" pitchFamily="18" charset="0"/>
              </a:rPr>
              <a:t>Science+Business</a:t>
            </a:r>
            <a:r>
              <a:rPr lang="en-IN" sz="1800" dirty="0">
                <a:latin typeface="Times New Roman" panose="02020603050405020304" pitchFamily="18" charset="0"/>
                <a:cs typeface="Times New Roman" panose="02020603050405020304" pitchFamily="18" charset="0"/>
              </a:rPr>
              <a:t> Media New York 2013</a:t>
            </a:r>
          </a:p>
        </p:txBody>
      </p:sp>
    </p:spTree>
    <p:extLst>
      <p:ext uri="{BB962C8B-B14F-4D97-AF65-F5344CB8AC3E}">
        <p14:creationId xmlns:p14="http://schemas.microsoft.com/office/powerpoint/2010/main" val="319282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DA13-3DDD-42C4-A9BA-1FDFED96DCA3}"/>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F65B2747-AB6A-4620-B9BC-C9DB94F254C9}"/>
              </a:ext>
            </a:extLst>
          </p:cNvPr>
          <p:cNvSpPr>
            <a:spLocks noGrp="1"/>
          </p:cNvSpPr>
          <p:nvPr>
            <p:ph idx="1"/>
          </p:nvPr>
        </p:nvSpPr>
        <p:spPr/>
        <p:txBody>
          <a:bodyPr>
            <a:norm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In traditional method, doctors play an important role in health check up. For this process requires a lot of time for registration, appointment and then check up. Also reports are generated later. Due to this lengthy process working people tend to ignore the check ups or postpone it. This modern approach reduces time consumption in the process.</a:t>
            </a:r>
          </a:p>
        </p:txBody>
      </p:sp>
    </p:spTree>
    <p:extLst>
      <p:ext uri="{BB962C8B-B14F-4D97-AF65-F5344CB8AC3E}">
        <p14:creationId xmlns:p14="http://schemas.microsoft.com/office/powerpoint/2010/main" val="335320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6FC6-D048-48A3-923D-16BC466E849E}"/>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1E997FCF-E604-44CC-AABC-53AF9A5554E6}"/>
              </a:ext>
            </a:extLst>
          </p:cNvPr>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This process requires a lot of time for registration, appointment and then check up. Also reports are generated later. Due to this lengthy process working people tend to ignore the check-ups or postpone it.</a:t>
            </a:r>
          </a:p>
        </p:txBody>
      </p:sp>
    </p:spTree>
    <p:extLst>
      <p:ext uri="{BB962C8B-B14F-4D97-AF65-F5344CB8AC3E}">
        <p14:creationId xmlns:p14="http://schemas.microsoft.com/office/powerpoint/2010/main" val="177586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A96F-592C-4C8D-9AA2-13F051AFEE9E}"/>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878C702-FEE7-4402-9E03-BBF9BA8719EF}"/>
              </a:ext>
            </a:extLst>
          </p:cNvPr>
          <p:cNvSpPr>
            <a:spLocks noGrp="1"/>
          </p:cNvSpPr>
          <p:nvPr>
            <p:ph idx="1"/>
          </p:nvPr>
        </p:nvSpPr>
        <p:spPr>
          <a:xfrm>
            <a:off x="838200" y="1690688"/>
            <a:ext cx="10982740" cy="6357592"/>
          </a:xfrm>
        </p:spPr>
        <p:txBody>
          <a:bodyPr>
            <a:no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The main vital signs to be routinely tested by medical professionals include: Breathing rate, Pulse rate, &amp; Body temperature. These signs help detect &amp; monitor medical problems, &amp; totally affect each other. For </a:t>
            </a:r>
            <a:r>
              <a:rPr lang="en-IN" sz="1800" dirty="0" err="1">
                <a:effectLst/>
                <a:latin typeface="Times New Roman" panose="02020603050405020304" pitchFamily="18" charset="0"/>
                <a:ea typeface="Calibri" panose="020F0502020204030204" pitchFamily="34" charset="0"/>
              </a:rPr>
              <a:t>eg</a:t>
            </a:r>
            <a:r>
              <a:rPr lang="en-IN" sz="1800" dirty="0">
                <a:effectLst/>
                <a:latin typeface="Times New Roman" panose="02020603050405020304" pitchFamily="18" charset="0"/>
                <a:ea typeface="Calibri" panose="020F0502020204030204" pitchFamily="34" charset="0"/>
              </a:rPr>
              <a:t>, with rise in body temperature, respiratory rate also increases. Thus, this project utilizes three different sets of sensors to detect all three signs, and describes the design of a simple, low-cost IOT based patient health monitoring system. </a:t>
            </a:r>
            <a:endParaRPr lang="en-IN" sz="1800" dirty="0">
              <a:effectLst/>
              <a:latin typeface="Calibri" panose="020F0502020204030204" pitchFamily="34" charset="0"/>
              <a:ea typeface="Calibri" panose="020F0502020204030204" pitchFamily="34"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This setup uses Arduino Nano as the heart of the project. With the help of ESP8266, a Wi-Fi module, all the data about the patient’s health will reach the doctors located remotely in cities and health centres, and decisions will be taken after real-time analysis with the help of </a:t>
            </a:r>
            <a:r>
              <a:rPr lang="en-IN" sz="1800" dirty="0" err="1">
                <a:effectLst/>
                <a:latin typeface="Times New Roman" panose="02020603050405020304" pitchFamily="18" charset="0"/>
                <a:ea typeface="Calibri" panose="020F0502020204030204" pitchFamily="34" charset="0"/>
              </a:rPr>
              <a:t>Nodemcu</a:t>
            </a:r>
            <a:r>
              <a:rPr lang="en-IN" sz="1800"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7054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F979-FDB3-4E4F-8272-80D1A7954BD4}"/>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A07B8F7B-E622-4E50-A5C3-9985B861E7EF}"/>
              </a:ext>
            </a:extLst>
          </p:cNvPr>
          <p:cNvSpPr>
            <a:spLocks noGrp="1"/>
          </p:cNvSpPr>
          <p:nvPr>
            <p:ph idx="1"/>
          </p:nvPr>
        </p:nvSpPr>
        <p:spPr/>
        <p:txBody>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1)Doctors to monitor patients remotely without risk of infection	</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2)Sensing and Data collection </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3)Tracking an patient</a:t>
            </a:r>
          </a:p>
          <a:p>
            <a:pPr marL="342900" lvl="0" indent="-342900" algn="just">
              <a:lnSpc>
                <a:spcPct val="150000"/>
              </a:lnSpc>
              <a:spcAft>
                <a:spcPts val="8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The System was High efficient to access their data’s in cloud.</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Anywhere and anytime we can monitor the patient by their data’s through to IOT Cloud.</a:t>
            </a:r>
            <a:endParaRPr lang="en-IN" sz="1800" dirty="0">
              <a:effectLst/>
              <a:latin typeface="Calibri" panose="020F0502020204030204" pitchFamily="34" charset="0"/>
              <a:ea typeface="Calibri" panose="020F0502020204030204" pitchFamily="34"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3561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F03951-AF8C-4297-91F7-00DBA6DB5C91}"/>
              </a:ext>
            </a:extLst>
          </p:cNvPr>
          <p:cNvSpPr>
            <a:spLocks noGrp="1"/>
          </p:cNvSpPr>
          <p:nvPr>
            <p:ph type="title"/>
          </p:nvPr>
        </p:nvSpPr>
        <p:spPr>
          <a:xfrm>
            <a:off x="838200" y="116215"/>
            <a:ext cx="10515600" cy="608047"/>
          </a:xfrm>
        </p:spPr>
        <p:txBody>
          <a:bodyPr>
            <a:normAutofit/>
          </a:bodyPr>
          <a:lstStyle/>
          <a:p>
            <a:pPr algn="ctr"/>
            <a:r>
              <a:rPr lang="en-IN" sz="2000" b="1" dirty="0">
                <a:latin typeface="Times New Roman" panose="02020603050405020304" pitchFamily="18" charset="0"/>
                <a:cs typeface="Times New Roman" panose="02020603050405020304" pitchFamily="18" charset="0"/>
              </a:rPr>
              <a:t>BLOCK DIAGRAM</a:t>
            </a:r>
          </a:p>
        </p:txBody>
      </p:sp>
      <p:sp>
        <p:nvSpPr>
          <p:cNvPr id="5" name="Rectangle 4">
            <a:extLst>
              <a:ext uri="{FF2B5EF4-FFF2-40B4-BE49-F238E27FC236}">
                <a16:creationId xmlns:a16="http://schemas.microsoft.com/office/drawing/2014/main" id="{2BEE1CE4-9160-46B3-83A8-A5088AE3B5C3}"/>
              </a:ext>
            </a:extLst>
          </p:cNvPr>
          <p:cNvSpPr/>
          <p:nvPr/>
        </p:nvSpPr>
        <p:spPr>
          <a:xfrm>
            <a:off x="5062330" y="1328271"/>
            <a:ext cx="1722783" cy="5413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ARDUINO</a:t>
            </a:r>
          </a:p>
          <a:p>
            <a:pPr algn="ctr"/>
            <a:r>
              <a:rPr lang="en-IN" b="1" dirty="0"/>
              <a:t>UNO</a:t>
            </a:r>
          </a:p>
        </p:txBody>
      </p:sp>
      <p:sp>
        <p:nvSpPr>
          <p:cNvPr id="6" name="Rectangle 5">
            <a:extLst>
              <a:ext uri="{FF2B5EF4-FFF2-40B4-BE49-F238E27FC236}">
                <a16:creationId xmlns:a16="http://schemas.microsoft.com/office/drawing/2014/main" id="{C89FDC97-FF60-4B22-830A-65D130FC0F7C}"/>
              </a:ext>
            </a:extLst>
          </p:cNvPr>
          <p:cNvSpPr/>
          <p:nvPr/>
        </p:nvSpPr>
        <p:spPr>
          <a:xfrm>
            <a:off x="1736035" y="2181018"/>
            <a:ext cx="1722783" cy="675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RESPIRATORY SENSOR</a:t>
            </a:r>
            <a:endParaRPr lang="en-IN" b="1" dirty="0"/>
          </a:p>
        </p:txBody>
      </p:sp>
      <p:sp>
        <p:nvSpPr>
          <p:cNvPr id="7" name="Rectangle 6">
            <a:extLst>
              <a:ext uri="{FF2B5EF4-FFF2-40B4-BE49-F238E27FC236}">
                <a16:creationId xmlns:a16="http://schemas.microsoft.com/office/drawing/2014/main" id="{4155CB22-5A30-4743-9899-94F047F5A27A}"/>
              </a:ext>
            </a:extLst>
          </p:cNvPr>
          <p:cNvSpPr/>
          <p:nvPr/>
        </p:nvSpPr>
        <p:spPr>
          <a:xfrm>
            <a:off x="1736034" y="3429000"/>
            <a:ext cx="1722783" cy="675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BLOOD PRESSURE SENSOR</a:t>
            </a:r>
            <a:endParaRPr lang="en-IN" b="1" dirty="0"/>
          </a:p>
        </p:txBody>
      </p:sp>
      <p:sp>
        <p:nvSpPr>
          <p:cNvPr id="8" name="Rectangle 7">
            <a:extLst>
              <a:ext uri="{FF2B5EF4-FFF2-40B4-BE49-F238E27FC236}">
                <a16:creationId xmlns:a16="http://schemas.microsoft.com/office/drawing/2014/main" id="{9A1DC9B2-5646-4103-AD3A-215433B12599}"/>
              </a:ext>
            </a:extLst>
          </p:cNvPr>
          <p:cNvSpPr/>
          <p:nvPr/>
        </p:nvSpPr>
        <p:spPr>
          <a:xfrm>
            <a:off x="1736034" y="4676982"/>
            <a:ext cx="1722783" cy="675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POWER SUPPLY</a:t>
            </a:r>
          </a:p>
        </p:txBody>
      </p:sp>
      <p:sp>
        <p:nvSpPr>
          <p:cNvPr id="9" name="Rectangle 8">
            <a:extLst>
              <a:ext uri="{FF2B5EF4-FFF2-40B4-BE49-F238E27FC236}">
                <a16:creationId xmlns:a16="http://schemas.microsoft.com/office/drawing/2014/main" id="{97176EE4-2921-40CD-BEB4-1E9DE78121D8}"/>
              </a:ext>
            </a:extLst>
          </p:cNvPr>
          <p:cNvSpPr/>
          <p:nvPr/>
        </p:nvSpPr>
        <p:spPr>
          <a:xfrm>
            <a:off x="7434470" y="2317577"/>
            <a:ext cx="1828800" cy="5642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NODEMCU</a:t>
            </a:r>
          </a:p>
        </p:txBody>
      </p:sp>
      <p:sp>
        <p:nvSpPr>
          <p:cNvPr id="10" name="Rectangle 9">
            <a:extLst>
              <a:ext uri="{FF2B5EF4-FFF2-40B4-BE49-F238E27FC236}">
                <a16:creationId xmlns:a16="http://schemas.microsoft.com/office/drawing/2014/main" id="{6ABCAE54-AADF-48AB-8A49-B772B8082BF6}"/>
              </a:ext>
            </a:extLst>
          </p:cNvPr>
          <p:cNvSpPr/>
          <p:nvPr/>
        </p:nvSpPr>
        <p:spPr>
          <a:xfrm>
            <a:off x="7434470" y="4002157"/>
            <a:ext cx="1828800" cy="7686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IOT/WEB PAGE</a:t>
            </a:r>
          </a:p>
        </p:txBody>
      </p:sp>
      <p:cxnSp>
        <p:nvCxnSpPr>
          <p:cNvPr id="12" name="Straight Arrow Connector 11">
            <a:extLst>
              <a:ext uri="{FF2B5EF4-FFF2-40B4-BE49-F238E27FC236}">
                <a16:creationId xmlns:a16="http://schemas.microsoft.com/office/drawing/2014/main" id="{2078CCB3-C450-4FB8-ADA2-B68B2632A153}"/>
              </a:ext>
            </a:extLst>
          </p:cNvPr>
          <p:cNvCxnSpPr>
            <a:stCxn id="6" idx="3"/>
          </p:cNvCxnSpPr>
          <p:nvPr/>
        </p:nvCxnSpPr>
        <p:spPr>
          <a:xfrm flipV="1">
            <a:off x="3458818" y="2508492"/>
            <a:ext cx="1603512" cy="10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FCC72C9-6E00-492A-A0D6-15D289923184}"/>
              </a:ext>
            </a:extLst>
          </p:cNvPr>
          <p:cNvCxnSpPr>
            <a:stCxn id="7" idx="3"/>
          </p:cNvCxnSpPr>
          <p:nvPr/>
        </p:nvCxnSpPr>
        <p:spPr>
          <a:xfrm flipV="1">
            <a:off x="3458817" y="3731005"/>
            <a:ext cx="1603513" cy="35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DF334DB-C189-4CB2-97B1-52E8C641633F}"/>
              </a:ext>
            </a:extLst>
          </p:cNvPr>
          <p:cNvCxnSpPr>
            <a:stCxn id="8" idx="3"/>
          </p:cNvCxnSpPr>
          <p:nvPr/>
        </p:nvCxnSpPr>
        <p:spPr>
          <a:xfrm flipV="1">
            <a:off x="3458817" y="5014912"/>
            <a:ext cx="160351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ACD566E-DD9C-44FC-8BAA-ACF16B90E892}"/>
              </a:ext>
            </a:extLst>
          </p:cNvPr>
          <p:cNvCxnSpPr>
            <a:endCxn id="9" idx="1"/>
          </p:cNvCxnSpPr>
          <p:nvPr/>
        </p:nvCxnSpPr>
        <p:spPr>
          <a:xfrm>
            <a:off x="6785113" y="2599703"/>
            <a:ext cx="6493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9F82B48-A79A-4F3C-83AF-DB16A5D08CCD}"/>
              </a:ext>
            </a:extLst>
          </p:cNvPr>
          <p:cNvCxnSpPr>
            <a:stCxn id="9" idx="2"/>
            <a:endCxn id="10" idx="0"/>
          </p:cNvCxnSpPr>
          <p:nvPr/>
        </p:nvCxnSpPr>
        <p:spPr>
          <a:xfrm>
            <a:off x="8348870" y="2881830"/>
            <a:ext cx="0" cy="1120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C23AADFE-0686-1BA3-76B4-E262542470AC}"/>
              </a:ext>
            </a:extLst>
          </p:cNvPr>
          <p:cNvSpPr/>
          <p:nvPr/>
        </p:nvSpPr>
        <p:spPr>
          <a:xfrm>
            <a:off x="1676399" y="1328271"/>
            <a:ext cx="1722783" cy="675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CO2 SENSOR</a:t>
            </a:r>
            <a:endParaRPr lang="en-IN" b="1" dirty="0"/>
          </a:p>
        </p:txBody>
      </p:sp>
      <p:cxnSp>
        <p:nvCxnSpPr>
          <p:cNvPr id="17" name="Straight Arrow Connector 16">
            <a:extLst>
              <a:ext uri="{FF2B5EF4-FFF2-40B4-BE49-F238E27FC236}">
                <a16:creationId xmlns:a16="http://schemas.microsoft.com/office/drawing/2014/main" id="{F5157BCD-F048-C8C1-7972-D8122B365EA0}"/>
              </a:ext>
            </a:extLst>
          </p:cNvPr>
          <p:cNvCxnSpPr/>
          <p:nvPr/>
        </p:nvCxnSpPr>
        <p:spPr>
          <a:xfrm flipV="1">
            <a:off x="3379305" y="1551799"/>
            <a:ext cx="1603512" cy="10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8B14AFBD-8CD2-840C-5C97-77B586D7E332}"/>
              </a:ext>
            </a:extLst>
          </p:cNvPr>
          <p:cNvSpPr/>
          <p:nvPr/>
        </p:nvSpPr>
        <p:spPr>
          <a:xfrm>
            <a:off x="1646582" y="5587033"/>
            <a:ext cx="1722783" cy="675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ALCOHOL SENSOR</a:t>
            </a:r>
            <a:endParaRPr lang="en-IN" b="1" dirty="0"/>
          </a:p>
        </p:txBody>
      </p:sp>
      <p:cxnSp>
        <p:nvCxnSpPr>
          <p:cNvPr id="20" name="Straight Arrow Connector 19">
            <a:extLst>
              <a:ext uri="{FF2B5EF4-FFF2-40B4-BE49-F238E27FC236}">
                <a16:creationId xmlns:a16="http://schemas.microsoft.com/office/drawing/2014/main" id="{F7F2CB03-8780-9395-E4BC-21D8FBF3A78D}"/>
              </a:ext>
            </a:extLst>
          </p:cNvPr>
          <p:cNvCxnSpPr/>
          <p:nvPr/>
        </p:nvCxnSpPr>
        <p:spPr>
          <a:xfrm flipV="1">
            <a:off x="3414091" y="5878347"/>
            <a:ext cx="160351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CCDE4E77-8526-BA54-DAC6-EC5192861E40}"/>
              </a:ext>
            </a:extLst>
          </p:cNvPr>
          <p:cNvSpPr/>
          <p:nvPr/>
        </p:nvSpPr>
        <p:spPr>
          <a:xfrm>
            <a:off x="8478078" y="5605044"/>
            <a:ext cx="1722783" cy="675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BUZZER</a:t>
            </a:r>
            <a:endParaRPr lang="en-IN" b="1" dirty="0"/>
          </a:p>
        </p:txBody>
      </p:sp>
      <p:cxnSp>
        <p:nvCxnSpPr>
          <p:cNvPr id="23" name="Straight Arrow Connector 22">
            <a:extLst>
              <a:ext uri="{FF2B5EF4-FFF2-40B4-BE49-F238E27FC236}">
                <a16:creationId xmlns:a16="http://schemas.microsoft.com/office/drawing/2014/main" id="{85B14599-B60B-5263-53B0-236A42F97205}"/>
              </a:ext>
            </a:extLst>
          </p:cNvPr>
          <p:cNvCxnSpPr/>
          <p:nvPr/>
        </p:nvCxnSpPr>
        <p:spPr>
          <a:xfrm flipV="1">
            <a:off x="6864626" y="5878346"/>
            <a:ext cx="160351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735C2831-9A7F-A6D4-18CB-7CA4C94AED0D}"/>
              </a:ext>
            </a:extLst>
          </p:cNvPr>
          <p:cNvSpPr/>
          <p:nvPr/>
        </p:nvSpPr>
        <p:spPr>
          <a:xfrm>
            <a:off x="8388625" y="1308152"/>
            <a:ext cx="1722783" cy="675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LCD DISPLAY</a:t>
            </a:r>
            <a:endParaRPr lang="en-IN" b="1" dirty="0"/>
          </a:p>
        </p:txBody>
      </p:sp>
      <p:cxnSp>
        <p:nvCxnSpPr>
          <p:cNvPr id="25" name="Straight Arrow Connector 24">
            <a:extLst>
              <a:ext uri="{FF2B5EF4-FFF2-40B4-BE49-F238E27FC236}">
                <a16:creationId xmlns:a16="http://schemas.microsoft.com/office/drawing/2014/main" id="{DAA76922-C13D-1404-CDC0-017A78400D36}"/>
              </a:ext>
            </a:extLst>
          </p:cNvPr>
          <p:cNvCxnSpPr/>
          <p:nvPr/>
        </p:nvCxnSpPr>
        <p:spPr>
          <a:xfrm flipV="1">
            <a:off x="6811219" y="1681861"/>
            <a:ext cx="160351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334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78B7B-D002-4BF6-9838-ADF8E9C46691}"/>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WORKING MODULE</a:t>
            </a:r>
          </a:p>
        </p:txBody>
      </p:sp>
      <p:sp>
        <p:nvSpPr>
          <p:cNvPr id="4" name="Content Placeholder 3">
            <a:extLst>
              <a:ext uri="{FF2B5EF4-FFF2-40B4-BE49-F238E27FC236}">
                <a16:creationId xmlns:a16="http://schemas.microsoft.com/office/drawing/2014/main" id="{9AD6C0ED-A6A1-4E10-86B5-33879E85A9F7}"/>
              </a:ext>
            </a:extLst>
          </p:cNvPr>
          <p:cNvSpPr>
            <a:spLocks noGrp="1"/>
          </p:cNvSpPr>
          <p:nvPr>
            <p:ph idx="1"/>
          </p:nvPr>
        </p:nvSpPr>
        <p:spPr/>
        <p:txBody>
          <a:bodyPr>
            <a:norm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The health monitoring sensors are used to collect health related data i.e. for data acquisition. Communication can be done by controller for sending data on internet wirelessly. Data processing has been done at server. All data collected and aggregated at server point. To get health related information in understandable format it can be shown on web page i.e. data management.</a:t>
            </a:r>
          </a:p>
        </p:txBody>
      </p:sp>
      <p:pic>
        <p:nvPicPr>
          <p:cNvPr id="6" name="Picture 5">
            <a:extLst>
              <a:ext uri="{FF2B5EF4-FFF2-40B4-BE49-F238E27FC236}">
                <a16:creationId xmlns:a16="http://schemas.microsoft.com/office/drawing/2014/main" id="{B2791F52-4114-419E-8A79-686C1A68543B}"/>
              </a:ext>
            </a:extLst>
          </p:cNvPr>
          <p:cNvPicPr>
            <a:picLocks noChangeAspect="1"/>
          </p:cNvPicPr>
          <p:nvPr/>
        </p:nvPicPr>
        <p:blipFill>
          <a:blip r:embed="rId2"/>
          <a:stretch>
            <a:fillRect/>
          </a:stretch>
        </p:blipFill>
        <p:spPr>
          <a:xfrm>
            <a:off x="4399722" y="3561523"/>
            <a:ext cx="2544418" cy="3063874"/>
          </a:xfrm>
          <a:prstGeom prst="rect">
            <a:avLst/>
          </a:prstGeom>
        </p:spPr>
      </p:pic>
    </p:spTree>
    <p:extLst>
      <p:ext uri="{BB962C8B-B14F-4D97-AF65-F5344CB8AC3E}">
        <p14:creationId xmlns:p14="http://schemas.microsoft.com/office/powerpoint/2010/main" val="3939915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1665</Words>
  <Application>Microsoft Office PowerPoint</Application>
  <PresentationFormat>Widescreen</PresentationFormat>
  <Paragraphs>117</Paragraphs>
  <Slides>30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vt:lpstr>
      <vt:lpstr>Times New Roman</vt:lpstr>
      <vt:lpstr>Office Theme</vt:lpstr>
      <vt:lpstr>IOT BASED RESPIRATION MONITORING SYSTEM</vt:lpstr>
      <vt:lpstr>ABSTRACT</vt:lpstr>
      <vt:lpstr>INTRODUCTION</vt:lpstr>
      <vt:lpstr>EXISTING SYSTEM</vt:lpstr>
      <vt:lpstr>DISADVANTAGES</vt:lpstr>
      <vt:lpstr>PROPOSED SYSTEM</vt:lpstr>
      <vt:lpstr>ADVANTAGES</vt:lpstr>
      <vt:lpstr>BLOCK DIAGRAM</vt:lpstr>
      <vt:lpstr>WORKING MODULE</vt:lpstr>
      <vt:lpstr>ARDUINO UNO</vt:lpstr>
      <vt:lpstr>ESP8266</vt:lpstr>
      <vt:lpstr>16 * 2 LCD DISPLAY</vt:lpstr>
      <vt:lpstr>GSM</vt:lpstr>
      <vt:lpstr>MQ-2 GAS SENSOR</vt:lpstr>
      <vt:lpstr>TRANSFORMER</vt:lpstr>
      <vt:lpstr>PowerPoint Presentation</vt:lpstr>
      <vt:lpstr>BRIDGE RECTIFIER</vt:lpstr>
      <vt:lpstr>IC 7805 VOLTAGE REGULATOR</vt:lpstr>
      <vt:lpstr>IC 7812 VOLTAGE REGULATOR</vt:lpstr>
      <vt:lpstr>BUZZER</vt:lpstr>
      <vt:lpstr>LED</vt:lpstr>
      <vt:lpstr>PUSH BUTTON</vt:lpstr>
      <vt:lpstr>POTENTIOMETER</vt:lpstr>
      <vt:lpstr>EMBEDDED C PROGRAMMING LANGUAGE</vt:lpstr>
      <vt:lpstr>ARDUINO IDE</vt:lpstr>
      <vt:lpstr>PowerPoint Presentation</vt:lpstr>
      <vt:lpstr>IOT PAGE</vt:lpstr>
      <vt:lpstr>APPLICATIONS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HEALTH MONITORING SYSTEM</dc:title>
  <dc:creator>USER</dc:creator>
  <cp:lastModifiedBy>HP</cp:lastModifiedBy>
  <cp:revision>15</cp:revision>
  <dcterms:created xsi:type="dcterms:W3CDTF">2021-03-18T05:02:02Z</dcterms:created>
  <dcterms:modified xsi:type="dcterms:W3CDTF">2022-05-21T06:55:37Z</dcterms:modified>
</cp:coreProperties>
</file>