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750" r:id="rId2"/>
  </p:sldMasterIdLst>
  <p:notesMasterIdLst>
    <p:notesMasterId r:id="rId7"/>
  </p:notesMasterIdLst>
  <p:handoutMasterIdLst>
    <p:handoutMasterId r:id="rId8"/>
  </p:handoutMasterIdLst>
  <p:sldIdLst>
    <p:sldId id="257" r:id="rId3"/>
    <p:sldId id="3279" r:id="rId4"/>
    <p:sldId id="3278" r:id="rId5"/>
    <p:sldId id="32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42" clrIdx="0">
    <p:extLst>
      <p:ext uri="{19B8F6BF-5375-455C-9EA6-DF929625EA0E}">
        <p15:presenceInfo xmlns:p15="http://schemas.microsoft.com/office/powerpoint/2012/main" userId="Administrator" providerId="None"/>
      </p:ext>
    </p:extLst>
  </p:cmAuthor>
  <p:cmAuthor id="2" name="Doshi, Varun" initials="DV" lastIdx="6" clrIdx="1">
    <p:extLst>
      <p:ext uri="{19B8F6BF-5375-455C-9EA6-DF929625EA0E}">
        <p15:presenceInfo xmlns:p15="http://schemas.microsoft.com/office/powerpoint/2012/main" userId="Doshi, Varun" providerId="None"/>
      </p:ext>
    </p:extLst>
  </p:cmAuthor>
  <p:cmAuthor id="3" name="Subramanian, T Sankara" initials="STS" lastIdx="7" clrIdx="2">
    <p:extLst>
      <p:ext uri="{19B8F6BF-5375-455C-9EA6-DF929625EA0E}">
        <p15:presenceInfo xmlns:p15="http://schemas.microsoft.com/office/powerpoint/2012/main" userId="S::tsubramanian@kpmg.com::31de8650-d3da-4c44-9050-448046a3722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E2F7"/>
    <a:srgbClr val="000000"/>
    <a:srgbClr val="00A3A1"/>
    <a:srgbClr val="FBFBFC"/>
    <a:srgbClr val="409DAD"/>
    <a:srgbClr val="00486D"/>
    <a:srgbClr val="0091DA"/>
    <a:srgbClr val="006DA3"/>
    <a:srgbClr val="6D2077"/>
    <a:srgbClr val="C3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9796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40D1B7-7FAA-4E1A-8BB8-104BC2BF3C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D7A91-B43E-4E6A-BB27-1EEFC6FF10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AD8E0-2671-4E52-9E9F-7ADA56D003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5C973-ADDF-4B59-A3D9-536B42ECDE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1B3A0-FE7C-49A9-9AF9-FCB0CAC8E5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B6814-FF19-4521-831B-815162EB7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73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5DB82-C2CF-4EC7-84FA-1902B24B5D3D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509A9-6E02-4F4A-9BB4-08CB8E125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509A9-6E02-4F4A-9BB4-08CB8E12536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1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 - Si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sitting, table, front&#10;&#10;Description automatically generated">
            <a:extLst>
              <a:ext uri="{FF2B5EF4-FFF2-40B4-BE49-F238E27FC236}">
                <a16:creationId xmlns:a16="http://schemas.microsoft.com/office/drawing/2014/main" id="{8281123C-F61E-4C46-8018-4C28281EE6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0" b="377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688DAF-9A79-4D1E-9BB1-3E7E0C597EEC}"/>
              </a:ext>
            </a:extLst>
          </p:cNvPr>
          <p:cNvSpPr/>
          <p:nvPr userDrawn="1"/>
        </p:nvSpPr>
        <p:spPr>
          <a:xfrm>
            <a:off x="0" y="-1"/>
            <a:ext cx="8629650" cy="6858001"/>
          </a:xfrm>
          <a:prstGeom prst="rect">
            <a:avLst/>
          </a:prstGeom>
          <a:gradFill flip="none" rotWithShape="1">
            <a:gsLst>
              <a:gs pos="42000">
                <a:schemeClr val="accent4">
                  <a:alpha val="50000"/>
                </a:schemeClr>
              </a:gs>
              <a:gs pos="0">
                <a:schemeClr val="tx2">
                  <a:alpha val="0"/>
                </a:schemeClr>
              </a:gs>
              <a:gs pos="100000">
                <a:schemeClr val="tx2">
                  <a:alpha val="9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US" sz="900" dirty="0" err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1508" y="1674000"/>
            <a:ext cx="8256000" cy="3510000"/>
          </a:xfrm>
        </p:spPr>
        <p:txBody>
          <a:bodyPr anchor="t" anchorCtr="0"/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5</a:t>
            </a:r>
            <a:br>
              <a:rPr lang="en-US" dirty="0"/>
            </a:br>
            <a:r>
              <a:rPr lang="en-US" dirty="0"/>
              <a:t>singular 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97241" y="5364000"/>
            <a:ext cx="8230267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935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5 - Si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B81BFC-976F-47B4-918E-26B8EED5D508}"/>
              </a:ext>
            </a:extLst>
          </p:cNvPr>
          <p:cNvSpPr/>
          <p:nvPr userDrawn="1"/>
        </p:nvSpPr>
        <p:spPr>
          <a:xfrm>
            <a:off x="1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US" sz="900" dirty="0" err="1">
              <a:solidFill>
                <a:schemeClr val="bg1"/>
              </a:solidFill>
            </a:endParaRPr>
          </a:p>
        </p:txBody>
      </p:sp>
      <p:pic>
        <p:nvPicPr>
          <p:cNvPr id="13" name="Picture 12" descr="A picture containing light, dark, sitting, star&#10;&#10;Description automatically generated">
            <a:extLst>
              <a:ext uri="{FF2B5EF4-FFF2-40B4-BE49-F238E27FC236}">
                <a16:creationId xmlns:a16="http://schemas.microsoft.com/office/drawing/2014/main" id="{5A685089-433B-4F77-AA98-5B7E94ACE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281" y="0"/>
            <a:ext cx="677672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688DAF-9A79-4D1E-9BB1-3E7E0C597EEC}"/>
              </a:ext>
            </a:extLst>
          </p:cNvPr>
          <p:cNvSpPr/>
          <p:nvPr userDrawn="1"/>
        </p:nvSpPr>
        <p:spPr>
          <a:xfrm>
            <a:off x="0" y="-1"/>
            <a:ext cx="8629650" cy="6858001"/>
          </a:xfrm>
          <a:prstGeom prst="rect">
            <a:avLst/>
          </a:prstGeom>
          <a:gradFill flip="none" rotWithShape="1">
            <a:gsLst>
              <a:gs pos="71000">
                <a:schemeClr val="accent4">
                  <a:alpha val="50000"/>
                </a:schemeClr>
              </a:gs>
              <a:gs pos="0">
                <a:schemeClr val="tx2">
                  <a:alpha val="0"/>
                </a:schemeClr>
              </a:gs>
              <a:gs pos="100000">
                <a:schemeClr val="tx2">
                  <a:alpha val="9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US" sz="900" dirty="0" err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071508" y="1674000"/>
            <a:ext cx="8256000" cy="3510000"/>
          </a:xfrm>
        </p:spPr>
        <p:txBody>
          <a:bodyPr anchor="t" anchorCtr="0"/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5</a:t>
            </a:r>
            <a:br>
              <a:rPr lang="en-US" dirty="0"/>
            </a:br>
            <a:r>
              <a:rPr lang="en-US" dirty="0"/>
              <a:t>singular 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14" name="Freeform 19">
            <a:extLst>
              <a:ext uri="{FF2B5EF4-FFF2-40B4-BE49-F238E27FC236}">
                <a16:creationId xmlns:a16="http://schemas.microsoft.com/office/drawing/2014/main" id="{A547D455-5762-416D-997C-9FD17E82F85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071508" y="611077"/>
            <a:ext cx="1022938" cy="416753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16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6A47E1-6A01-46E4-9BCA-B52322BD3263}"/>
              </a:ext>
            </a:extLst>
          </p:cNvPr>
          <p:cNvSpPr/>
          <p:nvPr userDrawn="1"/>
        </p:nvSpPr>
        <p:spPr>
          <a:xfrm>
            <a:off x="0" y="0"/>
            <a:ext cx="12192000" cy="899886"/>
          </a:xfrm>
          <a:prstGeom prst="rect">
            <a:avLst/>
          </a:prstGeom>
          <a:gradFill>
            <a:gsLst>
              <a:gs pos="71000">
                <a:schemeClr val="accent4">
                  <a:alpha val="90000"/>
                </a:schemeClr>
              </a:gs>
              <a:gs pos="0">
                <a:schemeClr val="tx2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dirty="0" err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1" y="88143"/>
            <a:ext cx="10452113" cy="7236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A629404-A1DC-48F6-998E-021F82ADD6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44" y="57485"/>
            <a:ext cx="1623817" cy="110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4" y="0"/>
            <a:ext cx="1019904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Freeform 19"/>
          <p:cNvSpPr>
            <a:spLocks noEditPoints="1"/>
          </p:cNvSpPr>
          <p:nvPr userDrawn="1"/>
        </p:nvSpPr>
        <p:spPr bwMode="auto">
          <a:xfrm>
            <a:off x="2111999" y="784800"/>
            <a:ext cx="957046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340" y="3442556"/>
            <a:ext cx="1631856" cy="381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999" y="3442555"/>
            <a:ext cx="3106153" cy="384049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250831" y="6687743"/>
            <a:ext cx="7303477" cy="122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 Classification: KPMG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8358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PMG_NoCP_PMS287_US_283_6779.eps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57" t="24107" r="10265" b="24107"/>
          <a:stretch/>
        </p:blipFill>
        <p:spPr>
          <a:xfrm>
            <a:off x="762000" y="6450271"/>
            <a:ext cx="600570" cy="277824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803275" y="6412171"/>
            <a:ext cx="105854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2452935" y="6550711"/>
            <a:ext cx="7286131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500" dirty="0">
                <a:solidFill>
                  <a:prstClr val="white">
                    <a:lumMod val="65000"/>
                  </a:prstClr>
                </a:solidFill>
                <a:latin typeface="Univers for KPMG" panose="020B0603020202020204" pitchFamily="34" charset="0"/>
                <a:ea typeface="Univers for KPMG Light"/>
                <a:cs typeface="Univers for KPMG Light"/>
              </a:rPr>
              <a:t>© 2017</a:t>
            </a:r>
            <a:r>
              <a:rPr lang="en-US" sz="500" dirty="0">
                <a:solidFill>
                  <a:srgbClr val="C00000"/>
                </a:solidFill>
                <a:latin typeface="Univers for KPMG" panose="020B0603020202020204" pitchFamily="34" charset="0"/>
                <a:ea typeface="Univers for KPMG Light"/>
                <a:cs typeface="Univers for KPMG Light"/>
              </a:rPr>
              <a:t> </a:t>
            </a:r>
            <a:r>
              <a:rPr lang="en-US" sz="500" dirty="0">
                <a:solidFill>
                  <a:prstClr val="white">
                    <a:lumMod val="65000"/>
                  </a:prstClr>
                </a:solidFill>
                <a:latin typeface="Univers for KPMG" panose="020B0603020202020204" pitchFamily="34" charset="0"/>
                <a:ea typeface="Univers for KPMG Light"/>
                <a:cs typeface="Univers for KPMG Light"/>
              </a:rPr>
              <a:t>KPMG, an Indian Registered Partnership and a member firm of the KPMG network of independent member firms affiliated with KPMG International Cooperative (“KPMG International”), a Swiss entity. All rights reserved.</a:t>
            </a: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0885805" y="6439427"/>
            <a:ext cx="502920" cy="280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72000" tIns="72000" rIns="0" bIns="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40000"/>
              </a:spcBef>
              <a:spcAft>
                <a:spcPct val="0"/>
              </a:spcAft>
            </a:pPr>
            <a:fld id="{358FC8E3-FE67-4452-9F4E-9A47A20D0542}" type="slidenum">
              <a:rPr lang="en-GB" sz="800">
                <a:solidFill>
                  <a:prstClr val="black"/>
                </a:solidFill>
                <a:latin typeface="Univers for KPMG" panose="020B0603020202020204" pitchFamily="34" charset="0"/>
                <a:cs typeface="Arial" panose="020B0604020202020204" pitchFamily="34" charset="0"/>
              </a:rPr>
              <a:pPr algn="r" fontAlgn="base">
                <a:spcBef>
                  <a:spcPct val="40000"/>
                </a:spcBef>
                <a:spcAft>
                  <a:spcPct val="0"/>
                </a:spcAft>
              </a:pPr>
              <a:t>‹#›</a:t>
            </a:fld>
            <a:endParaRPr lang="en-GB" sz="800" dirty="0">
              <a:solidFill>
                <a:prstClr val="black"/>
              </a:solidFill>
              <a:latin typeface="Univers for KPMG" panose="020B06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4053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>
          <a:solidFill>
            <a:srgbClr val="002060"/>
          </a:solidFill>
          <a:latin typeface="KPMG Extralight" panose="020B030303020204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nivers for KPMG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nivers for KPMG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nivers for KPMG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nivers for KPMG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nivers for KPMG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1785" y="451575"/>
            <a:ext cx="10976300" cy="72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786" y="1422400"/>
            <a:ext cx="10976298" cy="460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Shape 8"/>
          <p:cNvSpPr txBox="1">
            <a:spLocks/>
          </p:cNvSpPr>
          <p:nvPr userDrawn="1"/>
        </p:nvSpPr>
        <p:spPr>
          <a:xfrm>
            <a:off x="11342837" y="6496088"/>
            <a:ext cx="480062" cy="149412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900" smtClean="0">
                <a:solidFill>
                  <a:schemeClr val="tx2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tx2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sp>
        <p:nvSpPr>
          <p:cNvPr id="8" name="Shape 36"/>
          <p:cNvSpPr/>
          <p:nvPr userDrawn="1">
            <p:custDataLst>
              <p:tags r:id="rId6"/>
            </p:custDataLst>
          </p:nvPr>
        </p:nvSpPr>
        <p:spPr>
          <a:xfrm>
            <a:off x="601784" y="6542490"/>
            <a:ext cx="11461145" cy="148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914400">
              <a:defRPr sz="800">
                <a:solidFill>
                  <a:srgbClr val="004C97"/>
                </a:solidFill>
                <a:latin typeface="Univers for KPMG"/>
                <a:ea typeface="Univers for KPMG"/>
                <a:cs typeface="Univers for KPMG"/>
                <a:sym typeface="Univers for KPMG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Univers for KPMG Light"/>
                <a:ea typeface="Univers for KPMG Light"/>
                <a:cs typeface="Univers for KPMG Light"/>
              </a:rPr>
              <a:t>©2020 KPMG International Cooperative ("KPMG International"), a Swiss entity. Member firms of the KPMG network of independent firms are affiliated with KPMG International. KPMG International provides no services to clients. All rights reserved.</a:t>
            </a:r>
            <a:endParaRPr sz="600" dirty="0">
              <a:solidFill>
                <a:schemeClr val="bg1">
                  <a:lumMod val="65000"/>
                </a:schemeClr>
              </a:solidFill>
              <a:latin typeface="Univers for KPMG Light"/>
              <a:ea typeface="Univers for KPMG Light"/>
              <a:cs typeface="Univers for KPMG Light"/>
            </a:endParaRPr>
          </a:p>
        </p:txBody>
      </p:sp>
      <p:sp>
        <p:nvSpPr>
          <p:cNvPr id="9" name="Freeform 19">
            <a:extLst>
              <a:ext uri="{FF2B5EF4-FFF2-40B4-BE49-F238E27FC236}">
                <a16:creationId xmlns:a16="http://schemas.microsoft.com/office/drawing/2014/main" id="{0106A16D-E022-4988-A1D3-EBE0AB89349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2131" y="6420942"/>
            <a:ext cx="480062" cy="195581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602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77" r:id="rId2"/>
    <p:sldLayoutId id="2147483759" r:id="rId3"/>
    <p:sldLayoutId id="2147483770" r:id="rId4"/>
  </p:sldLayoutIdLst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9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9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900" kern="1200">
          <a:solidFill>
            <a:schemeClr val="tx2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57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9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0980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371600" indent="-284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645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93">
          <p15:clr>
            <a:srgbClr val="F26B43"/>
          </p15:clr>
        </p15:guide>
        <p15:guide id="2" pos="308">
          <p15:clr>
            <a:srgbClr val="F26B43"/>
          </p15:clr>
        </p15:guide>
        <p15:guide id="3" pos="5932">
          <p15:clr>
            <a:srgbClr val="F26B43"/>
          </p15:clr>
        </p15:guide>
        <p15:guide id="4" orient="horz" pos="742">
          <p15:clr>
            <a:srgbClr val="F26B43"/>
          </p15:clr>
        </p15:guide>
        <p15:guide id="6" orient="horz" pos="279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3061">
          <p15:clr>
            <a:srgbClr val="F26B43"/>
          </p15:clr>
        </p15:guide>
        <p15:guide id="9" pos="317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programming-language/learn-python-tutorial/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s.google.com/edu/pyth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syeobzWxl7poL9JTVyndKe62ieoN-MZ3" TargetMode="External"/><Relationship Id="rId2" Type="http://schemas.openxmlformats.org/officeDocument/2006/relationships/hyperlink" Target="https://www.youtube.com/watch?v=3l5sCK_jBbU&amp;list=PLMWaZteqtEaI2Xd7-lnv2hsdMVteY7U1v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fdxtmMOfdrc&amp;list=PLzgPDYo_3xulOYHoVsg7uASoF-OE3GE-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1508" y="1674000"/>
            <a:ext cx="8039038" cy="1907400"/>
          </a:xfrm>
        </p:spPr>
        <p:txBody>
          <a:bodyPr/>
          <a:lstStyle/>
          <a:p>
            <a:r>
              <a:rPr lang="en-US" dirty="0"/>
              <a:t>Python Training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GB" dirty="0"/>
              <a:t>ITA Lighthouse</a:t>
            </a:r>
          </a:p>
          <a:p>
            <a:pPr lvl="1"/>
            <a:r>
              <a:rPr lang="en-GB" dirty="0"/>
              <a:t>—</a:t>
            </a:r>
          </a:p>
          <a:p>
            <a:pPr lvl="1"/>
            <a:r>
              <a:rPr lang="en-GB" dirty="0"/>
              <a:t>March 2023</a:t>
            </a:r>
          </a:p>
        </p:txBody>
      </p:sp>
      <p:sp>
        <p:nvSpPr>
          <p:cNvPr id="6" name="Freeform 19"/>
          <p:cNvSpPr>
            <a:spLocks noChangeAspect="1" noEditPoints="1"/>
          </p:cNvSpPr>
          <p:nvPr/>
        </p:nvSpPr>
        <p:spPr bwMode="auto">
          <a:xfrm>
            <a:off x="1071508" y="611077"/>
            <a:ext cx="1022938" cy="416753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828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9E1E-3CF3-4FCE-8192-BC7A8D672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Tutorial Links</a:t>
            </a:r>
          </a:p>
        </p:txBody>
      </p:sp>
    </p:spTree>
    <p:extLst>
      <p:ext uri="{BB962C8B-B14F-4D97-AF65-F5344CB8AC3E}">
        <p14:creationId xmlns:p14="http://schemas.microsoft.com/office/powerpoint/2010/main" val="104530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64D20C-BE95-411F-B3EE-6FEE3929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Links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41648F-EE05-446A-8446-42C883DAAF29}"/>
              </a:ext>
            </a:extLst>
          </p:cNvPr>
          <p:cNvSpPr txBox="1">
            <a:spLocks/>
          </p:cNvSpPr>
          <p:nvPr/>
        </p:nvSpPr>
        <p:spPr>
          <a:xfrm>
            <a:off x="838200" y="1379576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098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6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45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W3 Schools</a:t>
            </a: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https://www.w3schools.com/python/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Geeksforgeeks</a:t>
            </a: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https://www.geeksforgeeks.org/python-programming-language/learn-python-tutorial/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Developers Google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https://developers.google.com/edu/python/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5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64D20C-BE95-411F-B3EE-6FEE3929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Channels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41648F-EE05-446A-8446-42C883DAAF29}"/>
              </a:ext>
            </a:extLst>
          </p:cNvPr>
          <p:cNvSpPr txBox="1">
            <a:spLocks/>
          </p:cNvSpPr>
          <p:nvPr/>
        </p:nvSpPr>
        <p:spPr>
          <a:xfrm>
            <a:off x="838200" y="1379576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098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6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45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Python Programming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Waffa studies </a:t>
            </a: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https://www.youtube.com/watch?v=3l5sCK_jBbU&amp;list=PLMWaZteqtEaI2Xd7-lnv2hsdMVteY7U1v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Telusko  </a:t>
            </a: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https://www.youtube.com/playlist?list=PLsyeobzWxl7poL9JTVyndKe62ieoN-MZ3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Program Examples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Amulya's Academy -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https://www.youtube.com/watch?v=fdxtmMOfdrc&amp;list=PLzgPDYo_3xulOYHoVsg7uASoF-OE3GE-S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70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496.326"/>
  <p:tag name="ADV_LEFT" val="136.3638"/>
  <p:tag name="ADV_HEIGHT" val="26.43717"/>
  <p:tag name="ADV_WIDTH" val="458.1819"/>
  <p:tag name="ADV_COPYRIGHT" val="TRUE"/>
</p:tagLst>
</file>

<file path=ppt/theme/theme1.xml><?xml version="1.0" encoding="utf-8"?>
<a:theme xmlns:a="http://schemas.openxmlformats.org/drawingml/2006/main" name="Divider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PMG_Report_4x3_050216_2016">
  <a:themeElements>
    <a:clrScheme name="New KPMG Colours">
      <a:dk1>
        <a:srgbClr val="000000"/>
      </a:dk1>
      <a:lt1>
        <a:sysClr val="window" lastClr="FFFFFF"/>
      </a:lt1>
      <a:dk2>
        <a:srgbClr val="00338D"/>
      </a:dk2>
      <a:lt2>
        <a:srgbClr val="F0F0F0"/>
      </a:lt2>
      <a:accent1>
        <a:srgbClr val="0091DA"/>
      </a:accent1>
      <a:accent2>
        <a:srgbClr val="6D2077"/>
      </a:accent2>
      <a:accent3>
        <a:srgbClr val="005EB8"/>
      </a:accent3>
      <a:accent4>
        <a:srgbClr val="00A3A1"/>
      </a:accent4>
      <a:accent5>
        <a:srgbClr val="EAAA00"/>
      </a:accent5>
      <a:accent6>
        <a:srgbClr val="43B02A"/>
      </a:accent6>
      <a:hlink>
        <a:srgbClr val="0091DA"/>
      </a:hlink>
      <a:folHlink>
        <a:srgbClr val="0091DA"/>
      </a:folHlink>
    </a:clrScheme>
    <a:fontScheme name="KPMG">
      <a:majorFont>
        <a:latin typeface="KPMG Extraligh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54000" tIns="54000" rIns="54000" bIns="54000" rtlCol="0" anchor="ctr"/>
      <a:lstStyle>
        <a:defPPr algn="ctr">
          <a:defRPr sz="9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54610" tIns="54610" rIns="54610" bIns="54610" rtlCol="0">
        <a:noAutofit/>
      </a:bodyPr>
      <a:lstStyle>
        <a:defPPr>
          <a:spcAft>
            <a:spcPts val="600"/>
          </a:spcAft>
          <a:defRPr sz="9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KPMG Blue">
      <a:srgbClr val="00338D"/>
    </a:custClr>
    <a:custClr name="Medium Blue">
      <a:srgbClr val="005EB8"/>
    </a:custClr>
    <a:custClr name="Light Blue">
      <a:srgbClr val="0091DA"/>
    </a:custClr>
    <a:custClr name="Violet">
      <a:srgbClr val="483698"/>
    </a:custClr>
    <a:custClr name="Purple">
      <a:srgbClr val="470A68"/>
    </a:custClr>
    <a:custClr name="Light Purple">
      <a:srgbClr val="6D2077"/>
    </a:custClr>
    <a:custClr name="Green">
      <a:srgbClr val="00A3A1"/>
    </a:custClr>
    <a:custClr name="Dark Green">
      <a:srgbClr val="009A44"/>
    </a:custClr>
    <a:custClr name="Light Green">
      <a:srgbClr val="43B02A"/>
    </a:custClr>
    <a:custClr name="Yellow">
      <a:srgbClr val="EAAA00"/>
    </a:custClr>
    <a:custClr name="Orange">
      <a:srgbClr val="F68D2E"/>
    </a:custClr>
    <a:custClr name="Red ">
      <a:srgbClr val="BC204B"/>
    </a:custClr>
    <a:custClr name="Pink">
      <a:srgbClr val="C6007E"/>
    </a:custClr>
    <a:custClr name="Dark Brown">
      <a:srgbClr val="753F19"/>
    </a:custClr>
    <a:custClr name="Light Brown">
      <a:srgbClr val="9B642E"/>
    </a:custClr>
    <a:custClr name="Olive">
      <a:srgbClr val="9D9375"/>
    </a:custClr>
    <a:custClr name="Beige">
      <a:srgbClr val="E3BC9F"/>
    </a:custClr>
    <a:custClr name="Light Pink">
      <a:srgbClr val="E36877"/>
    </a:custClr>
  </a:custClrLst>
  <a:extLst>
    <a:ext uri="{05A4C25C-085E-4340-85A3-A5531E510DB2}">
      <thm15:themeFamily xmlns:thm15="http://schemas.microsoft.com/office/thememl/2012/main" name="KPMG Report Standard Template.potx" id="{B3D6A628-BB65-42E3-A95D-659FA0D89BF7}" vid="{6F65897A-A3B1-4A30-BC6C-2A41310B10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KPMG Widescreen Standard Template</Template>
  <TotalTime>26944</TotalTime>
  <Words>127</Words>
  <Application>Microsoft Office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KPMG Extralight</vt:lpstr>
      <vt:lpstr>Univers for KPMG</vt:lpstr>
      <vt:lpstr>Univers for KPMG Light</vt:lpstr>
      <vt:lpstr>Divider slides</vt:lpstr>
      <vt:lpstr>KPMG_Report_4x3_050216_2016</vt:lpstr>
      <vt:lpstr>Python Training</vt:lpstr>
      <vt:lpstr>Python Tutorial Links</vt:lpstr>
      <vt:lpstr>Learning Links</vt:lpstr>
      <vt:lpstr>YouTube Channels</vt:lpstr>
    </vt:vector>
  </TitlesOfParts>
  <Company>KPMG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 screen template</dc:title>
  <dc:creator>Administrator</dc:creator>
  <cp:lastModifiedBy>Gandhi, Mustakim</cp:lastModifiedBy>
  <cp:revision>2751</cp:revision>
  <dcterms:created xsi:type="dcterms:W3CDTF">2017-04-17T03:57:32Z</dcterms:created>
  <dcterms:modified xsi:type="dcterms:W3CDTF">2023-03-06T11:46:17Z</dcterms:modified>
  <cp:category>KPMG Confidential</cp:category>
</cp:coreProperties>
</file>