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AJ8AtUW2Qt/HE67QJ1igPaElH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9"/>
  </p:normalViewPr>
  <p:slideViewPr>
    <p:cSldViewPr snapToGrid="0" snapToObjects="1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9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92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49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5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DE6D1-4F7A-064E-13E6-3C0E98BB6A34}"/>
              </a:ext>
            </a:extLst>
          </p:cNvPr>
          <p:cNvSpPr txBox="1"/>
          <p:nvPr/>
        </p:nvSpPr>
        <p:spPr>
          <a:xfrm>
            <a:off x="1284144" y="891540"/>
            <a:ext cx="9623404" cy="33054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Reviving Zomato’s market share – Suggestive strategies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0C04ED6-2EA6-11C4-E241-06716228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88970" y="891540"/>
            <a:ext cx="1403030" cy="140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3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B055-F5BD-1266-3674-32D370B4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CDBD-2362-FE6B-9AF5-69DEB7060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Contacting new restaurants for dine-in business and training new recruits.</a:t>
            </a:r>
          </a:p>
          <a:p>
            <a:endParaRPr lang="en-US" dirty="0"/>
          </a:p>
          <a:p>
            <a:r>
              <a:rPr lang="en-US" dirty="0"/>
              <a:t>Building good SEO strategies, along with product recommendations and app transformations.</a:t>
            </a:r>
          </a:p>
          <a:p>
            <a:endParaRPr lang="en-US" dirty="0"/>
          </a:p>
          <a:p>
            <a:r>
              <a:rPr lang="en-US" dirty="0"/>
              <a:t>All the above strategies play a vital role in reviving Zomato’s market share.</a:t>
            </a:r>
          </a:p>
        </p:txBody>
      </p:sp>
    </p:spTree>
    <p:extLst>
      <p:ext uri="{BB962C8B-B14F-4D97-AF65-F5344CB8AC3E}">
        <p14:creationId xmlns:p14="http://schemas.microsoft.com/office/powerpoint/2010/main" val="106072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B055-F5BD-1266-3674-32D370B4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50" b="1" dirty="0">
                <a:solidFill>
                  <a:schemeClr val="accent1">
                    <a:lumMod val="50000"/>
                  </a:schemeClr>
                </a:solidFill>
              </a:rPr>
              <a:t>Suggestive strategies for Zomato’s market share revival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B65A5-4B15-4672-BB38-89B98592547C}"/>
              </a:ext>
            </a:extLst>
          </p:cNvPr>
          <p:cNvSpPr/>
          <p:nvPr/>
        </p:nvSpPr>
        <p:spPr>
          <a:xfrm>
            <a:off x="4204478" y="1823667"/>
            <a:ext cx="2138289" cy="90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new restaurants for dine-in business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CE0746-B355-4113-A0F4-7110A9A179E0}"/>
              </a:ext>
            </a:extLst>
          </p:cNvPr>
          <p:cNvSpPr/>
          <p:nvPr/>
        </p:nvSpPr>
        <p:spPr>
          <a:xfrm>
            <a:off x="4204478" y="4432889"/>
            <a:ext cx="2138289" cy="67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Incorporating AI into product recommendations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ECEC31-9714-413D-B398-BB08E8049CD8}"/>
              </a:ext>
            </a:extLst>
          </p:cNvPr>
          <p:cNvSpPr/>
          <p:nvPr/>
        </p:nvSpPr>
        <p:spPr>
          <a:xfrm>
            <a:off x="1309463" y="1800069"/>
            <a:ext cx="2138289" cy="90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Dine-in challenges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CF948-246D-4D84-90DB-5634E6C73622}"/>
              </a:ext>
            </a:extLst>
          </p:cNvPr>
          <p:cNvSpPr/>
          <p:nvPr/>
        </p:nvSpPr>
        <p:spPr>
          <a:xfrm>
            <a:off x="1309464" y="3094893"/>
            <a:ext cx="2138289" cy="83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Shortage of delivery personnel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D05D53-DBF1-4CE4-A19F-6C1F6BE9BF0F}"/>
              </a:ext>
            </a:extLst>
          </p:cNvPr>
          <p:cNvSpPr/>
          <p:nvPr/>
        </p:nvSpPr>
        <p:spPr>
          <a:xfrm>
            <a:off x="4204478" y="3137205"/>
            <a:ext cx="2138289" cy="78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new recruits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3862F-BBD5-46C8-B44A-01FD4CFA2903}"/>
              </a:ext>
            </a:extLst>
          </p:cNvPr>
          <p:cNvSpPr/>
          <p:nvPr/>
        </p:nvSpPr>
        <p:spPr>
          <a:xfrm>
            <a:off x="1309464" y="4465520"/>
            <a:ext cx="2138289" cy="67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Improving app performance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AB2A11-C826-4ED0-B292-0DC8E885F3D6}"/>
              </a:ext>
            </a:extLst>
          </p:cNvPr>
          <p:cNvCxnSpPr/>
          <p:nvPr/>
        </p:nvCxnSpPr>
        <p:spPr>
          <a:xfrm>
            <a:off x="3629465" y="227766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8C7DA4-CA18-42F6-836B-442B87A7F3EC}"/>
              </a:ext>
            </a:extLst>
          </p:cNvPr>
          <p:cNvCxnSpPr/>
          <p:nvPr/>
        </p:nvCxnSpPr>
        <p:spPr>
          <a:xfrm>
            <a:off x="3629465" y="353152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265DE7-F07B-46C2-92E7-0D062E950DAC}"/>
              </a:ext>
            </a:extLst>
          </p:cNvPr>
          <p:cNvCxnSpPr/>
          <p:nvPr/>
        </p:nvCxnSpPr>
        <p:spPr>
          <a:xfrm>
            <a:off x="3629465" y="480603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11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B055-F5BD-1266-3674-32D370B4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50" b="1" dirty="0">
                <a:solidFill>
                  <a:schemeClr val="accent1">
                    <a:lumMod val="50000"/>
                  </a:schemeClr>
                </a:solidFill>
              </a:rPr>
              <a:t>Suggestive strategies for Zomato’s market share revival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CDBD-2362-FE6B-9AF5-69DEB7060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Building a good SEO strategy</a:t>
            </a:r>
          </a:p>
          <a:p>
            <a:endParaRPr lang="en-US" dirty="0"/>
          </a:p>
          <a:p>
            <a:r>
              <a:rPr lang="en-US" dirty="0"/>
              <a:t>Performing app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48658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AA09B7-AEF2-4304-7588-607BD7DD6CD4}"/>
              </a:ext>
            </a:extLst>
          </p:cNvPr>
          <p:cNvSpPr/>
          <p:nvPr/>
        </p:nvSpPr>
        <p:spPr>
          <a:xfrm>
            <a:off x="4836941" y="1631854"/>
            <a:ext cx="2518117" cy="9284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new restaurants for dine-in business</a:t>
            </a:r>
          </a:p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185AF9-11E3-08F7-F008-C1FF7A75515E}"/>
              </a:ext>
            </a:extLst>
          </p:cNvPr>
          <p:cNvCxnSpPr>
            <a:cxnSpLocks/>
          </p:cNvCxnSpPr>
          <p:nvPr/>
        </p:nvCxnSpPr>
        <p:spPr>
          <a:xfrm flipH="1">
            <a:off x="3418449" y="2560321"/>
            <a:ext cx="1561514" cy="57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E82C29-6830-9514-43FC-94EBF642367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2560321"/>
            <a:ext cx="0" cy="74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C3F75D-C393-ADEE-0487-8D449B2AA614}"/>
              </a:ext>
            </a:extLst>
          </p:cNvPr>
          <p:cNvCxnSpPr>
            <a:cxnSpLocks/>
          </p:cNvCxnSpPr>
          <p:nvPr/>
        </p:nvCxnSpPr>
        <p:spPr>
          <a:xfrm>
            <a:off x="7355058" y="2560321"/>
            <a:ext cx="2450124" cy="86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BCAEE-4B7C-23D1-5184-E5AFD4B5DB4E}"/>
              </a:ext>
            </a:extLst>
          </p:cNvPr>
          <p:cNvSpPr/>
          <p:nvPr/>
        </p:nvSpPr>
        <p:spPr>
          <a:xfrm>
            <a:off x="2124223" y="3165234"/>
            <a:ext cx="2025746" cy="949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Appoint a director to oversee the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DA2CA-4EC4-3D2D-A5E5-6EEF4A228305}"/>
              </a:ext>
            </a:extLst>
          </p:cNvPr>
          <p:cNvSpPr/>
          <p:nvPr/>
        </p:nvSpPr>
        <p:spPr>
          <a:xfrm>
            <a:off x="5090163" y="3165235"/>
            <a:ext cx="2121875" cy="949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Strategically target restaurants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BD57D5-ABA7-C68A-8297-30693CB39AE3}"/>
              </a:ext>
            </a:extLst>
          </p:cNvPr>
          <p:cNvSpPr/>
          <p:nvPr/>
        </p:nvSpPr>
        <p:spPr>
          <a:xfrm>
            <a:off x="7945902" y="3186339"/>
            <a:ext cx="2121875" cy="9284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architecture team to maintain records of interactions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4B44FE15-E180-340B-C309-AD01F76B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0" y="298941"/>
            <a:ext cx="10542563" cy="9284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Dine-in business strategies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C91DBC-DDDD-2145-51E1-AF3BB69EC84F}"/>
              </a:ext>
            </a:extLst>
          </p:cNvPr>
          <p:cNvCxnSpPr>
            <a:cxnSpLocks/>
          </p:cNvCxnSpPr>
          <p:nvPr/>
        </p:nvCxnSpPr>
        <p:spPr>
          <a:xfrm flipH="1">
            <a:off x="1575582" y="4114806"/>
            <a:ext cx="548641" cy="696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5004B4-934F-3434-C7B0-D3B775CAA78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137096" y="4114806"/>
            <a:ext cx="0" cy="696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1F3948-52BF-87BA-5D53-FD3802885214}"/>
              </a:ext>
            </a:extLst>
          </p:cNvPr>
          <p:cNvCxnSpPr>
            <a:cxnSpLocks/>
          </p:cNvCxnSpPr>
          <p:nvPr/>
        </p:nvCxnSpPr>
        <p:spPr>
          <a:xfrm flipH="1">
            <a:off x="4417255" y="4135913"/>
            <a:ext cx="672908" cy="67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EFDEAF1-FADC-DE71-8177-3D5AF4C66E85}"/>
              </a:ext>
            </a:extLst>
          </p:cNvPr>
          <p:cNvSpPr/>
          <p:nvPr/>
        </p:nvSpPr>
        <p:spPr>
          <a:xfrm>
            <a:off x="584980" y="4825227"/>
            <a:ext cx="1539243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Arrange a HR team for training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1C0758-F00D-0071-13F9-56B751C7A38B}"/>
              </a:ext>
            </a:extLst>
          </p:cNvPr>
          <p:cNvSpPr/>
          <p:nvPr/>
        </p:nvSpPr>
        <p:spPr>
          <a:xfrm>
            <a:off x="2353996" y="4825227"/>
            <a:ext cx="1300968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Oversee the strategies and improvise them if need be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1CAE02-358E-E48D-A678-21136F2E5521}"/>
              </a:ext>
            </a:extLst>
          </p:cNvPr>
          <p:cNvSpPr/>
          <p:nvPr/>
        </p:nvSpPr>
        <p:spPr>
          <a:xfrm>
            <a:off x="3868618" y="4825227"/>
            <a:ext cx="1300968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Get insights from restaurants that are not likely to churn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E90C3-A564-6117-0EB5-134D54351200}"/>
              </a:ext>
            </a:extLst>
          </p:cNvPr>
          <p:cNvSpPr/>
          <p:nvPr/>
        </p:nvSpPr>
        <p:spPr>
          <a:xfrm>
            <a:off x="5399650" y="4825227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Develop strategies to target new restaurants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518D7C-EA20-462B-CEC7-07A657D17C32}"/>
              </a:ext>
            </a:extLst>
          </p:cNvPr>
          <p:cNvSpPr/>
          <p:nvPr/>
        </p:nvSpPr>
        <p:spPr>
          <a:xfrm>
            <a:off x="6851260" y="4825226"/>
            <a:ext cx="1395340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Appointing a call center team for effective client communication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ABCA0F-93F7-B72A-7260-F5530331929B}"/>
              </a:ext>
            </a:extLst>
          </p:cNvPr>
          <p:cNvSpPr/>
          <p:nvPr/>
        </p:nvSpPr>
        <p:spPr>
          <a:xfrm>
            <a:off x="8508611" y="4825225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Maintain a cloud database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7CA88-D65E-C024-539E-BBDBAF2C6A74}"/>
              </a:ext>
            </a:extLst>
          </p:cNvPr>
          <p:cNvSpPr/>
          <p:nvPr/>
        </p:nvSpPr>
        <p:spPr>
          <a:xfrm>
            <a:off x="10086540" y="4811151"/>
            <a:ext cx="1656173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engineers to effectively derive KPIs for understanding company market performance.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4921D6-49F4-0C21-EE4E-CA65173DA6D2}"/>
              </a:ext>
            </a:extLst>
          </p:cNvPr>
          <p:cNvCxnSpPr>
            <a:cxnSpLocks/>
          </p:cNvCxnSpPr>
          <p:nvPr/>
        </p:nvCxnSpPr>
        <p:spPr>
          <a:xfrm>
            <a:off x="6052051" y="4132397"/>
            <a:ext cx="9949" cy="67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9DADF9-9CB1-40B8-4C1B-A8DA61B956AC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151077" y="4114806"/>
            <a:ext cx="397853" cy="71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FB2EE3-1618-B3F8-9543-F56DCAB1D7A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119383" y="4135913"/>
            <a:ext cx="1" cy="68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97D306-4555-5377-8AC9-7498537725E9}"/>
              </a:ext>
            </a:extLst>
          </p:cNvPr>
          <p:cNvCxnSpPr>
            <a:cxnSpLocks/>
          </p:cNvCxnSpPr>
          <p:nvPr/>
        </p:nvCxnSpPr>
        <p:spPr>
          <a:xfrm>
            <a:off x="10044923" y="4114805"/>
            <a:ext cx="390378" cy="71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3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AA09B7-AEF2-4304-7588-607BD7DD6CD4}"/>
              </a:ext>
            </a:extLst>
          </p:cNvPr>
          <p:cNvSpPr/>
          <p:nvPr/>
        </p:nvSpPr>
        <p:spPr>
          <a:xfrm>
            <a:off x="4836941" y="1631854"/>
            <a:ext cx="2518117" cy="9284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recruits or delivery personnel to be in their best behavior</a:t>
            </a:r>
          </a:p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185AF9-11E3-08F7-F008-C1FF7A75515E}"/>
              </a:ext>
            </a:extLst>
          </p:cNvPr>
          <p:cNvCxnSpPr>
            <a:cxnSpLocks/>
          </p:cNvCxnSpPr>
          <p:nvPr/>
        </p:nvCxnSpPr>
        <p:spPr>
          <a:xfrm flipH="1">
            <a:off x="3418449" y="2560321"/>
            <a:ext cx="1561514" cy="57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E82C29-6830-9514-43FC-94EBF642367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2560321"/>
            <a:ext cx="0" cy="74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C3F75D-C393-ADEE-0487-8D449B2AA614}"/>
              </a:ext>
            </a:extLst>
          </p:cNvPr>
          <p:cNvCxnSpPr>
            <a:cxnSpLocks/>
          </p:cNvCxnSpPr>
          <p:nvPr/>
        </p:nvCxnSpPr>
        <p:spPr>
          <a:xfrm>
            <a:off x="7355058" y="2560321"/>
            <a:ext cx="2450124" cy="86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BCAEE-4B7C-23D1-5184-E5AFD4B5DB4E}"/>
              </a:ext>
            </a:extLst>
          </p:cNvPr>
          <p:cNvSpPr/>
          <p:nvPr/>
        </p:nvSpPr>
        <p:spPr>
          <a:xfrm>
            <a:off x="2124223" y="3165234"/>
            <a:ext cx="2025746" cy="949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Appoint a director to oversee the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DA2CA-4EC4-3D2D-A5E5-6EEF4A228305}"/>
              </a:ext>
            </a:extLst>
          </p:cNvPr>
          <p:cNvSpPr/>
          <p:nvPr/>
        </p:nvSpPr>
        <p:spPr>
          <a:xfrm>
            <a:off x="5090163" y="3165235"/>
            <a:ext cx="2121875" cy="949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HR team to build effective learning path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BD57D5-ABA7-C68A-8297-30693CB39AE3}"/>
              </a:ext>
            </a:extLst>
          </p:cNvPr>
          <p:cNvSpPr/>
          <p:nvPr/>
        </p:nvSpPr>
        <p:spPr>
          <a:xfrm>
            <a:off x="7945902" y="3186339"/>
            <a:ext cx="2121875" cy="9284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SME connects to help the recruits get hands-on experience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4B44FE15-E180-340B-C309-AD01F76B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0" y="298941"/>
            <a:ext cx="10542563" cy="9284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Training recruits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C91DBC-DDDD-2145-51E1-AF3BB69EC84F}"/>
              </a:ext>
            </a:extLst>
          </p:cNvPr>
          <p:cNvCxnSpPr>
            <a:cxnSpLocks/>
          </p:cNvCxnSpPr>
          <p:nvPr/>
        </p:nvCxnSpPr>
        <p:spPr>
          <a:xfrm flipH="1">
            <a:off x="1575582" y="4114806"/>
            <a:ext cx="548641" cy="696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5004B4-934F-3434-C7B0-D3B775CAA78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137096" y="4114806"/>
            <a:ext cx="0" cy="696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1F3948-52BF-87BA-5D53-FD3802885214}"/>
              </a:ext>
            </a:extLst>
          </p:cNvPr>
          <p:cNvCxnSpPr>
            <a:cxnSpLocks/>
          </p:cNvCxnSpPr>
          <p:nvPr/>
        </p:nvCxnSpPr>
        <p:spPr>
          <a:xfrm flipH="1">
            <a:off x="4417255" y="4135913"/>
            <a:ext cx="672908" cy="67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EFDEAF1-FADC-DE71-8177-3D5AF4C66E85}"/>
              </a:ext>
            </a:extLst>
          </p:cNvPr>
          <p:cNvSpPr/>
          <p:nvPr/>
        </p:nvSpPr>
        <p:spPr>
          <a:xfrm>
            <a:off x="776067" y="4825227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Arrange a HR team for training</a:t>
            </a: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1C0758-F00D-0071-13F9-56B751C7A38B}"/>
              </a:ext>
            </a:extLst>
          </p:cNvPr>
          <p:cNvSpPr/>
          <p:nvPr/>
        </p:nvSpPr>
        <p:spPr>
          <a:xfrm>
            <a:off x="2124224" y="4825227"/>
            <a:ext cx="1451318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Oversee the strategies and improvise them if need be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1CAE02-358E-E48D-A678-21136F2E5521}"/>
              </a:ext>
            </a:extLst>
          </p:cNvPr>
          <p:cNvSpPr/>
          <p:nvPr/>
        </p:nvSpPr>
        <p:spPr>
          <a:xfrm>
            <a:off x="3795938" y="4825227"/>
            <a:ext cx="1451318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Taking advice from the director, build an effective learning strategy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E90C3-A564-6117-0EB5-134D54351200}"/>
              </a:ext>
            </a:extLst>
          </p:cNvPr>
          <p:cNvSpPr/>
          <p:nvPr/>
        </p:nvSpPr>
        <p:spPr>
          <a:xfrm>
            <a:off x="5399650" y="4825227"/>
            <a:ext cx="1346980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Soft skills to help delivery personnel to maintain good relations with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customers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518D7C-EA20-462B-CEC7-07A657D17C32}"/>
              </a:ext>
            </a:extLst>
          </p:cNvPr>
          <p:cNvSpPr/>
          <p:nvPr/>
        </p:nvSpPr>
        <p:spPr>
          <a:xfrm>
            <a:off x="6930682" y="4825226"/>
            <a:ext cx="1467730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Soft skills to help call centers for effective client communication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ABCA0F-93F7-B72A-7260-F5530331929B}"/>
              </a:ext>
            </a:extLst>
          </p:cNvPr>
          <p:cNvSpPr/>
          <p:nvPr/>
        </p:nvSpPr>
        <p:spPr>
          <a:xfrm>
            <a:off x="8580124" y="4825225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Gain expertise.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7CA88-D65E-C024-539E-BBDBAF2C6A74}"/>
              </a:ext>
            </a:extLst>
          </p:cNvPr>
          <p:cNvSpPr/>
          <p:nvPr/>
        </p:nvSpPr>
        <p:spPr>
          <a:xfrm>
            <a:off x="10086540" y="4811151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Case studies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4921D6-49F4-0C21-EE4E-CA65173DA6D2}"/>
              </a:ext>
            </a:extLst>
          </p:cNvPr>
          <p:cNvCxnSpPr>
            <a:cxnSpLocks/>
          </p:cNvCxnSpPr>
          <p:nvPr/>
        </p:nvCxnSpPr>
        <p:spPr>
          <a:xfrm>
            <a:off x="6052051" y="4132397"/>
            <a:ext cx="9949" cy="67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9DADF9-9CB1-40B8-4C1B-A8DA61B956AC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151077" y="4114806"/>
            <a:ext cx="513470" cy="71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FB2EE3-1618-B3F8-9543-F56DCAB1D7A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190896" y="4135913"/>
            <a:ext cx="1" cy="68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97D306-4555-5377-8AC9-7498537725E9}"/>
              </a:ext>
            </a:extLst>
          </p:cNvPr>
          <p:cNvCxnSpPr>
            <a:cxnSpLocks/>
          </p:cNvCxnSpPr>
          <p:nvPr/>
        </p:nvCxnSpPr>
        <p:spPr>
          <a:xfrm>
            <a:off x="10044923" y="4114805"/>
            <a:ext cx="390378" cy="71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5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AA09B7-AEF2-4304-7588-607BD7DD6CD4}"/>
              </a:ext>
            </a:extLst>
          </p:cNvPr>
          <p:cNvSpPr/>
          <p:nvPr/>
        </p:nvSpPr>
        <p:spPr>
          <a:xfrm>
            <a:off x="4836941" y="1631854"/>
            <a:ext cx="2518117" cy="9284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Incorporate AI into product recommendations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185AF9-11E3-08F7-F008-C1FF7A75515E}"/>
              </a:ext>
            </a:extLst>
          </p:cNvPr>
          <p:cNvCxnSpPr>
            <a:cxnSpLocks/>
          </p:cNvCxnSpPr>
          <p:nvPr/>
        </p:nvCxnSpPr>
        <p:spPr>
          <a:xfrm flipH="1">
            <a:off x="3418449" y="2560321"/>
            <a:ext cx="1561514" cy="57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E82C29-6830-9514-43FC-94EBF642367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2560321"/>
            <a:ext cx="0" cy="74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C3F75D-C393-ADEE-0487-8D449B2AA614}"/>
              </a:ext>
            </a:extLst>
          </p:cNvPr>
          <p:cNvCxnSpPr>
            <a:cxnSpLocks/>
          </p:cNvCxnSpPr>
          <p:nvPr/>
        </p:nvCxnSpPr>
        <p:spPr>
          <a:xfrm>
            <a:off x="7355058" y="2560321"/>
            <a:ext cx="2450124" cy="86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BCAEE-4B7C-23D1-5184-E5AFD4B5DB4E}"/>
              </a:ext>
            </a:extLst>
          </p:cNvPr>
          <p:cNvSpPr/>
          <p:nvPr/>
        </p:nvSpPr>
        <p:spPr>
          <a:xfrm>
            <a:off x="2124223" y="3165234"/>
            <a:ext cx="2025746" cy="949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Appoint a director to oversee the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DA2CA-4EC4-3D2D-A5E5-6EEF4A228305}"/>
              </a:ext>
            </a:extLst>
          </p:cNvPr>
          <p:cNvSpPr/>
          <p:nvPr/>
        </p:nvSpPr>
        <p:spPr>
          <a:xfrm>
            <a:off x="5090163" y="3165235"/>
            <a:ext cx="2121875" cy="949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analytics to understand customer trends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BD57D5-ABA7-C68A-8297-30693CB39AE3}"/>
              </a:ext>
            </a:extLst>
          </p:cNvPr>
          <p:cNvSpPr/>
          <p:nvPr/>
        </p:nvSpPr>
        <p:spPr>
          <a:xfrm>
            <a:off x="7945902" y="3186339"/>
            <a:ext cx="2121875" cy="9284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AI to incorporate product recommendations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4B44FE15-E180-340B-C309-AD01F76B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0" y="298941"/>
            <a:ext cx="10542563" cy="9284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Incorporating AI into product recommendations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C91DBC-DDDD-2145-51E1-AF3BB69EC84F}"/>
              </a:ext>
            </a:extLst>
          </p:cNvPr>
          <p:cNvCxnSpPr>
            <a:cxnSpLocks/>
          </p:cNvCxnSpPr>
          <p:nvPr/>
        </p:nvCxnSpPr>
        <p:spPr>
          <a:xfrm flipH="1">
            <a:off x="1575582" y="4114806"/>
            <a:ext cx="548641" cy="696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5004B4-934F-3434-C7B0-D3B775CAA78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137096" y="4114806"/>
            <a:ext cx="0" cy="696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1F3948-52BF-87BA-5D53-FD3802885214}"/>
              </a:ext>
            </a:extLst>
          </p:cNvPr>
          <p:cNvCxnSpPr>
            <a:cxnSpLocks/>
          </p:cNvCxnSpPr>
          <p:nvPr/>
        </p:nvCxnSpPr>
        <p:spPr>
          <a:xfrm flipH="1">
            <a:off x="4417255" y="4135913"/>
            <a:ext cx="672908" cy="67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EFDEAF1-FADC-DE71-8177-3D5AF4C66E85}"/>
              </a:ext>
            </a:extLst>
          </p:cNvPr>
          <p:cNvSpPr/>
          <p:nvPr/>
        </p:nvSpPr>
        <p:spPr>
          <a:xfrm>
            <a:off x="785448" y="4768958"/>
            <a:ext cx="1348156" cy="1561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Arrange a technical team to train the 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1C0758-F00D-0071-13F9-56B751C7A38B}"/>
              </a:ext>
            </a:extLst>
          </p:cNvPr>
          <p:cNvSpPr/>
          <p:nvPr/>
        </p:nvSpPr>
        <p:spPr>
          <a:xfrm>
            <a:off x="2353996" y="4825227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Oversee the strategies and improvise them if need be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1CAE02-358E-E48D-A678-21136F2E5521}"/>
              </a:ext>
            </a:extLst>
          </p:cNvPr>
          <p:cNvSpPr/>
          <p:nvPr/>
        </p:nvSpPr>
        <p:spPr>
          <a:xfrm>
            <a:off x="3868618" y="4825227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cleaning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E90C3-A564-6117-0EB5-134D54351200}"/>
              </a:ext>
            </a:extLst>
          </p:cNvPr>
          <p:cNvSpPr/>
          <p:nvPr/>
        </p:nvSpPr>
        <p:spPr>
          <a:xfrm>
            <a:off x="5399650" y="4825227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Sentiment analysis using NLP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518D7C-EA20-462B-CEC7-07A657D17C32}"/>
              </a:ext>
            </a:extLst>
          </p:cNvPr>
          <p:cNvSpPr/>
          <p:nvPr/>
        </p:nvSpPr>
        <p:spPr>
          <a:xfrm>
            <a:off x="6930682" y="4825226"/>
            <a:ext cx="1348156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Insights creation through customer feedback using NLP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ABCA0F-93F7-B72A-7260-F5530331929B}"/>
              </a:ext>
            </a:extLst>
          </p:cNvPr>
          <p:cNvSpPr/>
          <p:nvPr/>
        </p:nvSpPr>
        <p:spPr>
          <a:xfrm>
            <a:off x="8508611" y="4825225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Collaborative filtering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7CA88-D65E-C024-539E-BBDBAF2C6A74}"/>
              </a:ext>
            </a:extLst>
          </p:cNvPr>
          <p:cNvSpPr/>
          <p:nvPr/>
        </p:nvSpPr>
        <p:spPr>
          <a:xfrm>
            <a:off x="10086540" y="4811151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Building chatbots that interact with consumers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4921D6-49F4-0C21-EE4E-CA65173DA6D2}"/>
              </a:ext>
            </a:extLst>
          </p:cNvPr>
          <p:cNvCxnSpPr>
            <a:cxnSpLocks/>
          </p:cNvCxnSpPr>
          <p:nvPr/>
        </p:nvCxnSpPr>
        <p:spPr>
          <a:xfrm>
            <a:off x="6052051" y="4132397"/>
            <a:ext cx="9949" cy="67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9DADF9-9CB1-40B8-4C1B-A8DA61B956AC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151077" y="4114806"/>
            <a:ext cx="453683" cy="71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FB2EE3-1618-B3F8-9543-F56DCAB1D7A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119383" y="4135913"/>
            <a:ext cx="1" cy="68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97D306-4555-5377-8AC9-7498537725E9}"/>
              </a:ext>
            </a:extLst>
          </p:cNvPr>
          <p:cNvCxnSpPr>
            <a:cxnSpLocks/>
          </p:cNvCxnSpPr>
          <p:nvPr/>
        </p:nvCxnSpPr>
        <p:spPr>
          <a:xfrm>
            <a:off x="10044923" y="4114805"/>
            <a:ext cx="390378" cy="71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44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AA09B7-AEF2-4304-7588-607BD7DD6CD4}"/>
              </a:ext>
            </a:extLst>
          </p:cNvPr>
          <p:cNvSpPr/>
          <p:nvPr/>
        </p:nvSpPr>
        <p:spPr>
          <a:xfrm>
            <a:off x="4836941" y="1631854"/>
            <a:ext cx="2518117" cy="9284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 effective SEO strategies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185AF9-11E3-08F7-F008-C1FF7A75515E}"/>
              </a:ext>
            </a:extLst>
          </p:cNvPr>
          <p:cNvCxnSpPr>
            <a:cxnSpLocks/>
          </p:cNvCxnSpPr>
          <p:nvPr/>
        </p:nvCxnSpPr>
        <p:spPr>
          <a:xfrm flipH="1">
            <a:off x="3418449" y="2560321"/>
            <a:ext cx="1561514" cy="57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E82C29-6830-9514-43FC-94EBF642367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2560321"/>
            <a:ext cx="0" cy="74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C3F75D-C393-ADEE-0487-8D449B2AA614}"/>
              </a:ext>
            </a:extLst>
          </p:cNvPr>
          <p:cNvCxnSpPr>
            <a:cxnSpLocks/>
          </p:cNvCxnSpPr>
          <p:nvPr/>
        </p:nvCxnSpPr>
        <p:spPr>
          <a:xfrm>
            <a:off x="7355058" y="2560321"/>
            <a:ext cx="2450124" cy="86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BCAEE-4B7C-23D1-5184-E5AFD4B5DB4E}"/>
              </a:ext>
            </a:extLst>
          </p:cNvPr>
          <p:cNvSpPr/>
          <p:nvPr/>
        </p:nvSpPr>
        <p:spPr>
          <a:xfrm>
            <a:off x="2124223" y="3165234"/>
            <a:ext cx="2025746" cy="949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Appoint a director to oversee the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DA2CA-4EC4-3D2D-A5E5-6EEF4A228305}"/>
              </a:ext>
            </a:extLst>
          </p:cNvPr>
          <p:cNvSpPr/>
          <p:nvPr/>
        </p:nvSpPr>
        <p:spPr>
          <a:xfrm>
            <a:off x="5090163" y="3165235"/>
            <a:ext cx="2121875" cy="949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Content creators play an important role in designing content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BD57D5-ABA7-C68A-8297-30693CB39AE3}"/>
              </a:ext>
            </a:extLst>
          </p:cNvPr>
          <p:cNvSpPr/>
          <p:nvPr/>
        </p:nvSpPr>
        <p:spPr>
          <a:xfrm>
            <a:off x="7945902" y="3186339"/>
            <a:ext cx="2121875" cy="9284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Design the website effectively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4B44FE15-E180-340B-C309-AD01F76B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0" y="270806"/>
            <a:ext cx="10542563" cy="9284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Building good SEO strategies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C91DBC-DDDD-2145-51E1-AF3BB69EC84F}"/>
              </a:ext>
            </a:extLst>
          </p:cNvPr>
          <p:cNvCxnSpPr>
            <a:cxnSpLocks/>
          </p:cNvCxnSpPr>
          <p:nvPr/>
        </p:nvCxnSpPr>
        <p:spPr>
          <a:xfrm flipH="1">
            <a:off x="1575582" y="4114806"/>
            <a:ext cx="548641" cy="696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5004B4-934F-3434-C7B0-D3B775CAA78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137096" y="4114806"/>
            <a:ext cx="0" cy="696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1F3948-52BF-87BA-5D53-FD3802885214}"/>
              </a:ext>
            </a:extLst>
          </p:cNvPr>
          <p:cNvCxnSpPr>
            <a:cxnSpLocks/>
          </p:cNvCxnSpPr>
          <p:nvPr/>
        </p:nvCxnSpPr>
        <p:spPr>
          <a:xfrm flipH="1">
            <a:off x="4417255" y="4135913"/>
            <a:ext cx="672908" cy="67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EFDEAF1-FADC-DE71-8177-3D5AF4C66E85}"/>
              </a:ext>
            </a:extLst>
          </p:cNvPr>
          <p:cNvSpPr/>
          <p:nvPr/>
        </p:nvSpPr>
        <p:spPr>
          <a:xfrm>
            <a:off x="776067" y="4825227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Arrange a technical team to train the 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1C0758-F00D-0071-13F9-56B751C7A38B}"/>
              </a:ext>
            </a:extLst>
          </p:cNvPr>
          <p:cNvSpPr/>
          <p:nvPr/>
        </p:nvSpPr>
        <p:spPr>
          <a:xfrm>
            <a:off x="2353996" y="4825227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Oversee the strategies and improvise them if need be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1CAE02-358E-E48D-A678-21136F2E5521}"/>
              </a:ext>
            </a:extLst>
          </p:cNvPr>
          <p:cNvSpPr/>
          <p:nvPr/>
        </p:nvSpPr>
        <p:spPr>
          <a:xfrm>
            <a:off x="3868618" y="4825227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Recruit efficient content creators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E90C3-A564-6117-0EB5-134D54351200}"/>
              </a:ext>
            </a:extLst>
          </p:cNvPr>
          <p:cNvSpPr/>
          <p:nvPr/>
        </p:nvSpPr>
        <p:spPr>
          <a:xfrm>
            <a:off x="5399650" y="4825227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Optimize search and on-page SEO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518D7C-EA20-462B-CEC7-07A657D17C32}"/>
              </a:ext>
            </a:extLst>
          </p:cNvPr>
          <p:cNvSpPr/>
          <p:nvPr/>
        </p:nvSpPr>
        <p:spPr>
          <a:xfrm>
            <a:off x="6930682" y="4825226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SEO through relevant keywords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ABCA0F-93F7-B72A-7260-F5530331929B}"/>
              </a:ext>
            </a:extLst>
          </p:cNvPr>
          <p:cNvSpPr/>
          <p:nvPr/>
        </p:nvSpPr>
        <p:spPr>
          <a:xfrm>
            <a:off x="8299938" y="4825225"/>
            <a:ext cx="1538067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Focus on incorporating effective content marketing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7CA88-D65E-C024-539E-BBDBAF2C6A74}"/>
              </a:ext>
            </a:extLst>
          </p:cNvPr>
          <p:cNvSpPr/>
          <p:nvPr/>
        </p:nvSpPr>
        <p:spPr>
          <a:xfrm>
            <a:off x="10086540" y="4811151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Improve and update content regularly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4921D6-49F4-0C21-EE4E-CA65173DA6D2}"/>
              </a:ext>
            </a:extLst>
          </p:cNvPr>
          <p:cNvCxnSpPr>
            <a:cxnSpLocks/>
          </p:cNvCxnSpPr>
          <p:nvPr/>
        </p:nvCxnSpPr>
        <p:spPr>
          <a:xfrm>
            <a:off x="6052051" y="4132397"/>
            <a:ext cx="9949" cy="67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9DADF9-9CB1-40B8-4C1B-A8DA61B956AC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151077" y="4114806"/>
            <a:ext cx="390378" cy="71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FB2EE3-1618-B3F8-9543-F56DCAB1D7A7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9068972" y="4135913"/>
            <a:ext cx="50411" cy="68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97D306-4555-5377-8AC9-7498537725E9}"/>
              </a:ext>
            </a:extLst>
          </p:cNvPr>
          <p:cNvCxnSpPr>
            <a:cxnSpLocks/>
          </p:cNvCxnSpPr>
          <p:nvPr/>
        </p:nvCxnSpPr>
        <p:spPr>
          <a:xfrm>
            <a:off x="10044923" y="4114805"/>
            <a:ext cx="390378" cy="71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70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AA09B7-AEF2-4304-7588-607BD7DD6CD4}"/>
              </a:ext>
            </a:extLst>
          </p:cNvPr>
          <p:cNvSpPr/>
          <p:nvPr/>
        </p:nvSpPr>
        <p:spPr>
          <a:xfrm>
            <a:off x="4836941" y="1631854"/>
            <a:ext cx="2518117" cy="9284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Performing app transformations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185AF9-11E3-08F7-F008-C1FF7A75515E}"/>
              </a:ext>
            </a:extLst>
          </p:cNvPr>
          <p:cNvCxnSpPr>
            <a:cxnSpLocks/>
          </p:cNvCxnSpPr>
          <p:nvPr/>
        </p:nvCxnSpPr>
        <p:spPr>
          <a:xfrm flipH="1">
            <a:off x="3418449" y="2560321"/>
            <a:ext cx="1561514" cy="57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E82C29-6830-9514-43FC-94EBF642367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2560321"/>
            <a:ext cx="0" cy="74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C3F75D-C393-ADEE-0487-8D449B2AA614}"/>
              </a:ext>
            </a:extLst>
          </p:cNvPr>
          <p:cNvCxnSpPr>
            <a:cxnSpLocks/>
          </p:cNvCxnSpPr>
          <p:nvPr/>
        </p:nvCxnSpPr>
        <p:spPr>
          <a:xfrm>
            <a:off x="7355058" y="2560321"/>
            <a:ext cx="2450124" cy="86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BCAEE-4B7C-23D1-5184-E5AFD4B5DB4E}"/>
              </a:ext>
            </a:extLst>
          </p:cNvPr>
          <p:cNvSpPr/>
          <p:nvPr/>
        </p:nvSpPr>
        <p:spPr>
          <a:xfrm>
            <a:off x="2124223" y="3165234"/>
            <a:ext cx="2025746" cy="949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Appoint a director to oversee the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DA2CA-4EC4-3D2D-A5E5-6EEF4A228305}"/>
              </a:ext>
            </a:extLst>
          </p:cNvPr>
          <p:cNvSpPr/>
          <p:nvPr/>
        </p:nvSpPr>
        <p:spPr>
          <a:xfrm>
            <a:off x="5090163" y="3165235"/>
            <a:ext cx="2121875" cy="949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Make the app lighter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BD57D5-ABA7-C68A-8297-30693CB39AE3}"/>
              </a:ext>
            </a:extLst>
          </p:cNvPr>
          <p:cNvSpPr/>
          <p:nvPr/>
        </p:nvSpPr>
        <p:spPr>
          <a:xfrm>
            <a:off x="7945902" y="3186339"/>
            <a:ext cx="2121875" cy="9284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Cloud transactions lighter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4B44FE15-E180-340B-C309-AD01F76B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0" y="298941"/>
            <a:ext cx="10542563" cy="9284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Performing app transformations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C91DBC-DDDD-2145-51E1-AF3BB69EC84F}"/>
              </a:ext>
            </a:extLst>
          </p:cNvPr>
          <p:cNvCxnSpPr>
            <a:cxnSpLocks/>
          </p:cNvCxnSpPr>
          <p:nvPr/>
        </p:nvCxnSpPr>
        <p:spPr>
          <a:xfrm flipH="1">
            <a:off x="1575582" y="4114806"/>
            <a:ext cx="548641" cy="696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5004B4-934F-3434-C7B0-D3B775CAA78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137096" y="4114806"/>
            <a:ext cx="0" cy="696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1F3948-52BF-87BA-5D53-FD3802885214}"/>
              </a:ext>
            </a:extLst>
          </p:cNvPr>
          <p:cNvCxnSpPr>
            <a:cxnSpLocks/>
          </p:cNvCxnSpPr>
          <p:nvPr/>
        </p:nvCxnSpPr>
        <p:spPr>
          <a:xfrm flipH="1">
            <a:off x="4417255" y="4135913"/>
            <a:ext cx="672908" cy="67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EFDEAF1-FADC-DE71-8177-3D5AF4C66E85}"/>
              </a:ext>
            </a:extLst>
          </p:cNvPr>
          <p:cNvSpPr/>
          <p:nvPr/>
        </p:nvSpPr>
        <p:spPr>
          <a:xfrm>
            <a:off x="776067" y="4825227"/>
            <a:ext cx="1221545" cy="1617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Arrange a technical team to train the 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1C0758-F00D-0071-13F9-56B751C7A38B}"/>
              </a:ext>
            </a:extLst>
          </p:cNvPr>
          <p:cNvSpPr/>
          <p:nvPr/>
        </p:nvSpPr>
        <p:spPr>
          <a:xfrm>
            <a:off x="2353996" y="4825227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Oversee the strategies and improvise them if need be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1CAE02-358E-E48D-A678-21136F2E5521}"/>
              </a:ext>
            </a:extLst>
          </p:cNvPr>
          <p:cNvSpPr/>
          <p:nvPr/>
        </p:nvSpPr>
        <p:spPr>
          <a:xfrm>
            <a:off x="3868618" y="4825227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 design should be in such a way that is appealing to customers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E90C3-A564-6117-0EB5-134D54351200}"/>
              </a:ext>
            </a:extLst>
          </p:cNvPr>
          <p:cNvSpPr/>
          <p:nvPr/>
        </p:nvSpPr>
        <p:spPr>
          <a:xfrm>
            <a:off x="5399650" y="4825227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Creating relevant ads to customer needs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518D7C-EA20-462B-CEC7-07A657D17C32}"/>
              </a:ext>
            </a:extLst>
          </p:cNvPr>
          <p:cNvSpPr/>
          <p:nvPr/>
        </p:nvSpPr>
        <p:spPr>
          <a:xfrm>
            <a:off x="6930682" y="4825226"/>
            <a:ext cx="1221545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Easy to use design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ABCA0F-93F7-B72A-7260-F5530331929B}"/>
              </a:ext>
            </a:extLst>
          </p:cNvPr>
          <p:cNvSpPr/>
          <p:nvPr/>
        </p:nvSpPr>
        <p:spPr>
          <a:xfrm>
            <a:off x="8508611" y="4825225"/>
            <a:ext cx="1329393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Better instance and memory choice along with good network connectivity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7CA88-D65E-C024-539E-BBDBAF2C6A74}"/>
              </a:ext>
            </a:extLst>
          </p:cNvPr>
          <p:cNvSpPr/>
          <p:nvPr/>
        </p:nvSpPr>
        <p:spPr>
          <a:xfrm>
            <a:off x="10086540" y="4811151"/>
            <a:ext cx="1420828" cy="150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Include good location strategies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4921D6-49F4-0C21-EE4E-CA65173DA6D2}"/>
              </a:ext>
            </a:extLst>
          </p:cNvPr>
          <p:cNvCxnSpPr>
            <a:cxnSpLocks/>
          </p:cNvCxnSpPr>
          <p:nvPr/>
        </p:nvCxnSpPr>
        <p:spPr>
          <a:xfrm>
            <a:off x="6052051" y="4132397"/>
            <a:ext cx="9949" cy="67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9DADF9-9CB1-40B8-4C1B-A8DA61B956AC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151077" y="4114806"/>
            <a:ext cx="390378" cy="71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FB2EE3-1618-B3F8-9543-F56DCAB1D7A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119383" y="4135913"/>
            <a:ext cx="53925" cy="68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97D306-4555-5377-8AC9-7498537725E9}"/>
              </a:ext>
            </a:extLst>
          </p:cNvPr>
          <p:cNvCxnSpPr>
            <a:cxnSpLocks/>
          </p:cNvCxnSpPr>
          <p:nvPr/>
        </p:nvCxnSpPr>
        <p:spPr>
          <a:xfrm>
            <a:off x="10044923" y="4114805"/>
            <a:ext cx="390378" cy="71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9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B055-F5BD-1266-3674-32D370B4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Further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CDBD-2362-FE6B-9AF5-69DEB7060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effective email campaigns for more conversion.</a:t>
            </a:r>
          </a:p>
          <a:p>
            <a:endParaRPr lang="en-US" dirty="0"/>
          </a:p>
          <a:p>
            <a:r>
              <a:rPr lang="en-US" dirty="0"/>
              <a:t>Implement effective marketing.</a:t>
            </a:r>
          </a:p>
          <a:p>
            <a:endParaRPr lang="en-US" dirty="0"/>
          </a:p>
          <a:p>
            <a:r>
              <a:rPr lang="en-US" dirty="0"/>
              <a:t>Offering performance-related incentives to personnel.</a:t>
            </a:r>
          </a:p>
          <a:p>
            <a:endParaRPr lang="en-US" dirty="0"/>
          </a:p>
          <a:p>
            <a:r>
              <a:rPr lang="en-US" dirty="0"/>
              <a:t>Incorporate good practices to build growth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16703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501</Words>
  <Application>Microsoft Office PowerPoint</Application>
  <PresentationFormat>Widescreen</PresentationFormat>
  <Paragraphs>87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Suggestive strategies for Zomato’s market share revival</vt:lpstr>
      <vt:lpstr>Suggestive strategies for Zomato’s market share revival</vt:lpstr>
      <vt:lpstr>Dine-in business strategies</vt:lpstr>
      <vt:lpstr>Training recruits</vt:lpstr>
      <vt:lpstr>Incorporating AI into product recommendations</vt:lpstr>
      <vt:lpstr>Building good SEO strategies</vt:lpstr>
      <vt:lpstr>Performing app transformations</vt:lpstr>
      <vt:lpstr>Further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Sudhir Swamy</dc:creator>
  <cp:lastModifiedBy>Satpati, Shrimanta</cp:lastModifiedBy>
  <cp:revision>4</cp:revision>
  <dcterms:created xsi:type="dcterms:W3CDTF">2022-01-27T13:44:46Z</dcterms:created>
  <dcterms:modified xsi:type="dcterms:W3CDTF">2023-02-21T14:00:01Z</dcterms:modified>
  <cp:category>KPMG Confidential</cp:category>
</cp:coreProperties>
</file>