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5" r:id="rId5"/>
    <p:sldId id="280" r:id="rId6"/>
    <p:sldId id="281" r:id="rId7"/>
    <p:sldId id="282" r:id="rId8"/>
    <p:sldId id="272" r:id="rId9"/>
    <p:sldId id="273" r:id="rId10"/>
    <p:sldId id="286" r:id="rId1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115" d="100"/>
          <a:sy n="115"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DFEC0-8479-484C-870A-8072CE66D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E0D0C3CA-E27F-4102-AD69-BFE3EA585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D3B78BF7-AE2E-43CD-A199-54C820E59CE9}"/>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5" name="Footer Placeholder 4">
            <a:extLst>
              <a:ext uri="{FF2B5EF4-FFF2-40B4-BE49-F238E27FC236}">
                <a16:creationId xmlns:a16="http://schemas.microsoft.com/office/drawing/2014/main" xmlns="" id="{B0051431-F2C3-4B7D-8558-F43C1C01DB6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3B380E05-F25E-490B-B37B-D9338D118CB1}"/>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249858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7EF4F-5D1E-4352-B004-CBA4BEBF2665}"/>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522F7365-4AB1-4BF4-A43F-6F58500D1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272A5AAB-CB2F-4B73-BB3E-1D562F4A67A9}"/>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5" name="Footer Placeholder 4">
            <a:extLst>
              <a:ext uri="{FF2B5EF4-FFF2-40B4-BE49-F238E27FC236}">
                <a16:creationId xmlns:a16="http://schemas.microsoft.com/office/drawing/2014/main" xmlns="" id="{97109E46-A64E-4FE5-B005-73AC45FF527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A0CD4ED-1F25-47CF-9AF3-8E7BCD42DC8F}"/>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413053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C75D2B7-A906-488C-BC5E-04AE0C906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2E93FFFB-81F6-46B4-A15D-0A26A0A04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6369F81B-40E1-497F-A088-E2CA672FDB87}"/>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5" name="Footer Placeholder 4">
            <a:extLst>
              <a:ext uri="{FF2B5EF4-FFF2-40B4-BE49-F238E27FC236}">
                <a16:creationId xmlns:a16="http://schemas.microsoft.com/office/drawing/2014/main" xmlns="" id="{3528BDE0-4A73-4E23-A73D-343BB723424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66FFA79-ADAF-4153-81B5-76C8D46AAD95}"/>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190011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2BD1D-A729-42DD-B681-C1F151C29CE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DE3AE035-D190-4273-9197-36544E639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34404E7C-3037-4212-945C-602585AD26FE}"/>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5" name="Footer Placeholder 4">
            <a:extLst>
              <a:ext uri="{FF2B5EF4-FFF2-40B4-BE49-F238E27FC236}">
                <a16:creationId xmlns:a16="http://schemas.microsoft.com/office/drawing/2014/main" xmlns="" id="{081E358E-B4FC-4734-A54E-DF49CEEFF36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1C9B763F-3BC4-461B-9BA9-4DF9BBD30DD7}"/>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386313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1904A-9D88-4D8C-9E14-011EFC1FC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670D9C0D-A5F8-4F0F-9AAD-43B282B57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A8DC270-E518-4897-8ECC-0366A4B16A74}"/>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5" name="Footer Placeholder 4">
            <a:extLst>
              <a:ext uri="{FF2B5EF4-FFF2-40B4-BE49-F238E27FC236}">
                <a16:creationId xmlns:a16="http://schemas.microsoft.com/office/drawing/2014/main" xmlns="" id="{94EAAD65-DE98-4551-98BA-E521FB95711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ACF7B3C0-977E-4DF1-9A36-E7C3A2BCF115}"/>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194221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30BFD-9487-47B5-9418-D1C0ED0FF3E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B0946C70-73E7-4020-B295-929C8FE98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B89D5311-4665-4FFC-8BA3-100A86A15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1B49A9B0-1670-4865-8DF7-B6DCBD4EE61F}"/>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6" name="Footer Placeholder 5">
            <a:extLst>
              <a:ext uri="{FF2B5EF4-FFF2-40B4-BE49-F238E27FC236}">
                <a16:creationId xmlns:a16="http://schemas.microsoft.com/office/drawing/2014/main" xmlns="" id="{423FEC48-6BB7-4279-87F1-679C4852894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76EB11AD-4FBA-45AB-B020-21041EAF0A0C}"/>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109000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DFE9B-CA10-4AAB-A904-240BAF20E11F}"/>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11B07E12-F16B-4BE5-9232-EA7C0C3FF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F8EC7BC-612E-4742-A23B-462B7CC96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D3E037B1-1D00-49B3-A17F-C50C26DCD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F6CAC8A-A1F0-4BA3-8B6F-8BF01D4FD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64DD9653-7B57-4A7B-BC9F-1EDB71F24A4C}"/>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8" name="Footer Placeholder 7">
            <a:extLst>
              <a:ext uri="{FF2B5EF4-FFF2-40B4-BE49-F238E27FC236}">
                <a16:creationId xmlns:a16="http://schemas.microsoft.com/office/drawing/2014/main" xmlns="" id="{80064246-2301-4F84-8B1A-0B3FDD4DD4F8}"/>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BF874D88-FFF5-4135-B332-9D91ACF31F1A}"/>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23482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47BF5-58A6-453C-9496-110EC65CA8D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54175E84-AEFB-4F21-9CC6-E87512946F00}"/>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4" name="Footer Placeholder 3">
            <a:extLst>
              <a:ext uri="{FF2B5EF4-FFF2-40B4-BE49-F238E27FC236}">
                <a16:creationId xmlns:a16="http://schemas.microsoft.com/office/drawing/2014/main" xmlns="" id="{5C577F74-0439-4FFF-B0A3-9992DD5B87FE}"/>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4B3AFBDE-29B8-444A-975D-DE0398C9004A}"/>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412294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269F02-6210-44EF-A3D0-67A3CBA20659}"/>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3" name="Footer Placeholder 2">
            <a:extLst>
              <a:ext uri="{FF2B5EF4-FFF2-40B4-BE49-F238E27FC236}">
                <a16:creationId xmlns:a16="http://schemas.microsoft.com/office/drawing/2014/main" xmlns="" id="{E78D81B5-4C07-47A3-A276-454A52B10AC8}"/>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BEB7B8B7-5617-4C61-8BF2-E0A601BDCD79}"/>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88160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26A8E-7F51-4B1C-8436-A3B81F720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119665CA-5FF3-4C6C-A6B8-3AB0B61CE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30297AD1-DCAA-4698-91C7-93DEFF9C0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469BC40-E7A2-4E2C-A798-6941CB7263FF}"/>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6" name="Footer Placeholder 5">
            <a:extLst>
              <a:ext uri="{FF2B5EF4-FFF2-40B4-BE49-F238E27FC236}">
                <a16:creationId xmlns:a16="http://schemas.microsoft.com/office/drawing/2014/main" xmlns="" id="{49F8494D-BCD9-45C2-A0FF-0B2A33B8888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BC5E4909-58A0-4073-B3EB-9EDF04250364}"/>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362972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19796-160A-4A18-9F0A-B48D03014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CEEDECDA-1D9E-419E-B93D-44AFDD1C9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2F2659E3-F83A-4CE9-85BA-FDAD5D99E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5E34B6-B3A9-40CB-992A-F704F57C7CA7}"/>
              </a:ext>
            </a:extLst>
          </p:cNvPr>
          <p:cNvSpPr>
            <a:spLocks noGrp="1"/>
          </p:cNvSpPr>
          <p:nvPr>
            <p:ph type="dt" sz="half" idx="10"/>
          </p:nvPr>
        </p:nvSpPr>
        <p:spPr/>
        <p:txBody>
          <a:bodyPr/>
          <a:lstStyle/>
          <a:p>
            <a:fld id="{BF4CD12C-711D-4627-B6D1-30A75B810505}" type="datetimeFigureOut">
              <a:rPr lang="x-none" smtClean="0"/>
              <a:t>11-09-2022</a:t>
            </a:fld>
            <a:endParaRPr lang="x-none"/>
          </a:p>
        </p:txBody>
      </p:sp>
      <p:sp>
        <p:nvSpPr>
          <p:cNvPr id="6" name="Footer Placeholder 5">
            <a:extLst>
              <a:ext uri="{FF2B5EF4-FFF2-40B4-BE49-F238E27FC236}">
                <a16:creationId xmlns:a16="http://schemas.microsoft.com/office/drawing/2014/main" xmlns="" id="{B3529987-0C42-4F13-A2A1-787D98CC01C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940515B1-BD6B-49B8-A253-B23290405B69}"/>
              </a:ext>
            </a:extLst>
          </p:cNvPr>
          <p:cNvSpPr>
            <a:spLocks noGrp="1"/>
          </p:cNvSpPr>
          <p:nvPr>
            <p:ph type="sldNum" sz="quarter" idx="12"/>
          </p:nvPr>
        </p:nvSpPr>
        <p:spPr/>
        <p:txBody>
          <a:bodyPr/>
          <a:lstStyle/>
          <a:p>
            <a:fld id="{92528C10-8F81-4520-BEC6-21A2A0C00811}" type="slidenum">
              <a:rPr lang="x-none" smtClean="0"/>
              <a:t>‹#›</a:t>
            </a:fld>
            <a:endParaRPr lang="x-none"/>
          </a:p>
        </p:txBody>
      </p:sp>
    </p:spTree>
    <p:extLst>
      <p:ext uri="{BB962C8B-B14F-4D97-AF65-F5344CB8AC3E}">
        <p14:creationId xmlns:p14="http://schemas.microsoft.com/office/powerpoint/2010/main" val="2630079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BC7572-5C33-439E-9E07-880C3E9B8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496BE4FD-F8BB-4CB4-A9A5-D66C94C51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2426D2B6-B21B-4AF5-A4BA-A293FD473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CD12C-711D-4627-B6D1-30A75B810505}" type="datetimeFigureOut">
              <a:rPr lang="x-none" smtClean="0"/>
              <a:t>11-09-2022</a:t>
            </a:fld>
            <a:endParaRPr lang="x-none"/>
          </a:p>
        </p:txBody>
      </p:sp>
      <p:sp>
        <p:nvSpPr>
          <p:cNvPr id="5" name="Footer Placeholder 4">
            <a:extLst>
              <a:ext uri="{FF2B5EF4-FFF2-40B4-BE49-F238E27FC236}">
                <a16:creationId xmlns:a16="http://schemas.microsoft.com/office/drawing/2014/main" xmlns="" id="{3696AB90-FF0D-49EB-BFF2-529418B29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C6596693-E250-4BC1-AD54-E39204927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28C10-8F81-4520-BEC6-21A2A0C00811}" type="slidenum">
              <a:rPr lang="x-none" smtClean="0"/>
              <a:t>‹#›</a:t>
            </a:fld>
            <a:endParaRPr lang="x-none"/>
          </a:p>
        </p:txBody>
      </p:sp>
    </p:spTree>
    <p:extLst>
      <p:ext uri="{BB962C8B-B14F-4D97-AF65-F5344CB8AC3E}">
        <p14:creationId xmlns:p14="http://schemas.microsoft.com/office/powerpoint/2010/main" val="102674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journals.plos.org/ploscompbiol/article?id=10.1371/journal.pcbi.1004668" TargetMode="External"/><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EA111-E88C-4DBE-BE1F-968E1015CB0F}"/>
              </a:ext>
            </a:extLst>
          </p:cNvPr>
          <p:cNvSpPr>
            <a:spLocks noGrp="1"/>
          </p:cNvSpPr>
          <p:nvPr>
            <p:ph type="ctrTitle"/>
          </p:nvPr>
        </p:nvSpPr>
        <p:spPr>
          <a:xfrm>
            <a:off x="746620" y="1122363"/>
            <a:ext cx="10698760" cy="1687744"/>
          </a:xfrm>
        </p:spPr>
        <p:txBody>
          <a:bodyPr>
            <a:normAutofit/>
          </a:bodyPr>
          <a:lstStyle/>
          <a:p>
            <a:r>
              <a:rPr lang="en-US" sz="4800" b="1" dirty="0">
                <a:solidFill>
                  <a:srgbClr val="0070C0"/>
                </a:solidFill>
              </a:rPr>
              <a:t>Explaining GIT in human language</a:t>
            </a:r>
            <a:endParaRPr lang="x-none" sz="4800" b="1" dirty="0">
              <a:solidFill>
                <a:srgbClr val="0070C0"/>
              </a:solidFill>
            </a:endParaRPr>
          </a:p>
        </p:txBody>
      </p:sp>
      <p:sp>
        <p:nvSpPr>
          <p:cNvPr id="3" name="Subtitle 2">
            <a:extLst>
              <a:ext uri="{FF2B5EF4-FFF2-40B4-BE49-F238E27FC236}">
                <a16:creationId xmlns:a16="http://schemas.microsoft.com/office/drawing/2014/main" xmlns="" id="{DB7AE37A-F738-4F03-8BD4-2106034C02C2}"/>
              </a:ext>
            </a:extLst>
          </p:cNvPr>
          <p:cNvSpPr>
            <a:spLocks noGrp="1"/>
          </p:cNvSpPr>
          <p:nvPr>
            <p:ph type="subTitle" idx="1"/>
          </p:nvPr>
        </p:nvSpPr>
        <p:spPr>
          <a:xfrm>
            <a:off x="1524000" y="4740291"/>
            <a:ext cx="9144000" cy="1543574"/>
          </a:xfrm>
        </p:spPr>
        <p:txBody>
          <a:bodyPr>
            <a:normAutofit fontScale="92500" lnSpcReduction="20000"/>
          </a:bodyPr>
          <a:lstStyle/>
          <a:p>
            <a:r>
              <a:rPr lang="en-US" sz="2800" dirty="0"/>
              <a:t>Presented by </a:t>
            </a:r>
            <a:r>
              <a:rPr lang="en-US" sz="2800" b="1" dirty="0"/>
              <a:t>Sanli </a:t>
            </a:r>
            <a:r>
              <a:rPr lang="en-US" sz="2800" b="1" dirty="0" err="1"/>
              <a:t>Faez</a:t>
            </a:r>
            <a:endParaRPr lang="en-US" sz="2800" b="1" dirty="0"/>
          </a:p>
          <a:p>
            <a:r>
              <a:rPr lang="en-US" sz="2800" dirty="0"/>
              <a:t>Based on a lecture by </a:t>
            </a:r>
            <a:r>
              <a:rPr lang="en-US" sz="2800" b="1" dirty="0"/>
              <a:t>Aron Opheij</a:t>
            </a:r>
          </a:p>
          <a:p>
            <a:r>
              <a:rPr lang="nl-NL" sz="2000" dirty="0"/>
              <a:t>Experiment Design 2022-23</a:t>
            </a:r>
          </a:p>
          <a:p>
            <a:r>
              <a:rPr lang="en-US" sz="2000" dirty="0">
                <a:solidFill>
                  <a:schemeClr val="bg1">
                    <a:lumMod val="50000"/>
                  </a:schemeClr>
                </a:solidFill>
              </a:rPr>
              <a:t>version 1.12</a:t>
            </a:r>
            <a:endParaRPr lang="x-none" sz="2000" dirty="0">
              <a:solidFill>
                <a:schemeClr val="bg1">
                  <a:lumMod val="50000"/>
                </a:schemeClr>
              </a:solidFill>
            </a:endParaRPr>
          </a:p>
          <a:p>
            <a:endParaRPr lang="en-US" dirty="0"/>
          </a:p>
        </p:txBody>
      </p:sp>
    </p:spTree>
    <p:extLst>
      <p:ext uri="{BB962C8B-B14F-4D97-AF65-F5344CB8AC3E}">
        <p14:creationId xmlns:p14="http://schemas.microsoft.com/office/powerpoint/2010/main" val="25440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1AB09-CA15-65DD-E7E2-74CB84A4EE1D}"/>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xmlns="" id="{DB268555-3726-6781-7094-24000240FCFD}"/>
              </a:ext>
            </a:extLst>
          </p:cNvPr>
          <p:cNvSpPr>
            <a:spLocks noGrp="1"/>
          </p:cNvSpPr>
          <p:nvPr>
            <p:ph idx="1"/>
          </p:nvPr>
        </p:nvSpPr>
        <p:spPr/>
        <p:txBody>
          <a:bodyPr>
            <a:normAutofit lnSpcReduction="10000"/>
          </a:bodyPr>
          <a:lstStyle/>
          <a:p>
            <a:r>
              <a:rPr lang="en-GB" dirty="0"/>
              <a:t>“Clone” your forked repository on your PC using command line OR a graphical git interface.</a:t>
            </a:r>
          </a:p>
          <a:p>
            <a:r>
              <a:rPr lang="en-GB" dirty="0" smtClean="0"/>
              <a:t>Add your contact to the contact list.</a:t>
            </a:r>
            <a:endParaRPr lang="en-GB" dirty="0"/>
          </a:p>
          <a:p>
            <a:endParaRPr lang="en-GB" dirty="0" smtClean="0"/>
          </a:p>
          <a:p>
            <a:r>
              <a:rPr lang="en-GB" dirty="0" smtClean="0"/>
              <a:t>Personalize </a:t>
            </a:r>
            <a:r>
              <a:rPr lang="en-GB" dirty="0"/>
              <a:t>the contributing guidelines for your </a:t>
            </a:r>
            <a:r>
              <a:rPr lang="en-GB" dirty="0" smtClean="0"/>
              <a:t>project.</a:t>
            </a:r>
            <a:endParaRPr lang="en-GB" dirty="0"/>
          </a:p>
          <a:p>
            <a:endParaRPr lang="en-GB" dirty="0"/>
          </a:p>
          <a:p>
            <a:r>
              <a:rPr lang="en-GB" dirty="0"/>
              <a:t>Finalize your personal goals in your personal </a:t>
            </a:r>
            <a:r>
              <a:rPr lang="en-GB" dirty="0" smtClean="0"/>
              <a:t>directory.</a:t>
            </a:r>
            <a:endParaRPr lang="en-GB" dirty="0"/>
          </a:p>
          <a:p>
            <a:endParaRPr lang="en-GB" dirty="0"/>
          </a:p>
          <a:p>
            <a:r>
              <a:rPr lang="en-GB" dirty="0"/>
              <a:t>Choose a license for your </a:t>
            </a:r>
            <a:r>
              <a:rPr lang="en-GB" dirty="0" smtClean="0"/>
              <a:t>project.</a:t>
            </a:r>
            <a:endParaRPr lang="en-GB" dirty="0"/>
          </a:p>
        </p:txBody>
      </p:sp>
    </p:spTree>
    <p:extLst>
      <p:ext uri="{BB962C8B-B14F-4D97-AF65-F5344CB8AC3E}">
        <p14:creationId xmlns:p14="http://schemas.microsoft.com/office/powerpoint/2010/main" val="33734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67180-1C95-FD16-C946-84452A9ED7B2}"/>
              </a:ext>
            </a:extLst>
          </p:cNvPr>
          <p:cNvSpPr>
            <a:spLocks noGrp="1"/>
          </p:cNvSpPr>
          <p:nvPr>
            <p:ph type="title"/>
          </p:nvPr>
        </p:nvSpPr>
        <p:spPr>
          <a:xfrm>
            <a:off x="838200" y="8286"/>
            <a:ext cx="10515600" cy="1325563"/>
          </a:xfrm>
        </p:spPr>
        <p:txBody>
          <a:bodyPr/>
          <a:lstStyle/>
          <a:p>
            <a:pPr algn="ctr"/>
            <a:r>
              <a:rPr lang="en-GB" dirty="0"/>
              <a:t>A more structured collaboration tool</a:t>
            </a:r>
          </a:p>
        </p:txBody>
      </p:sp>
      <p:pic>
        <p:nvPicPr>
          <p:cNvPr id="1026" name="Picture 2">
            <a:extLst>
              <a:ext uri="{FF2B5EF4-FFF2-40B4-BE49-F238E27FC236}">
                <a16:creationId xmlns:a16="http://schemas.microsoft.com/office/drawing/2014/main" xmlns="" id="{77555299-DAFB-40A7-86F1-65BE083E5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661" y="1326881"/>
            <a:ext cx="9476678" cy="521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54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7F0E5943-F9B8-EA77-BAF5-410CADAAF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546" y="240168"/>
            <a:ext cx="5214999" cy="5548965"/>
          </a:xfrm>
          <a:prstGeom prst="rect">
            <a:avLst/>
          </a:prstGeom>
          <a:noFill/>
          <a:extLst>
            <a:ext uri="{909E8E84-426E-40DD-AFC4-6F175D3DCCD1}">
              <a14:hiddenFill xmlns:a14="http://schemas.microsoft.com/office/drawing/2010/main">
                <a:solidFill>
                  <a:srgbClr val="FFFFFF"/>
                </a:solidFill>
              </a14:hiddenFill>
            </a:ext>
          </a:extLst>
        </p:spPr>
      </p:pic>
      <p:sp>
        <p:nvSpPr>
          <p:cNvPr id="4100" name="Text Box 4">
            <a:extLst>
              <a:ext uri="{FF2B5EF4-FFF2-40B4-BE49-F238E27FC236}">
                <a16:creationId xmlns:a16="http://schemas.microsoft.com/office/drawing/2014/main" xmlns="" id="{E50D9256-A25E-4D84-2CA7-36636BEBA48F}"/>
              </a:ext>
            </a:extLst>
          </p:cNvPr>
          <p:cNvSpPr txBox="1">
            <a:spLocks noChangeArrowheads="1"/>
          </p:cNvSpPr>
          <p:nvPr/>
        </p:nvSpPr>
        <p:spPr bwMode="auto">
          <a:xfrm>
            <a:off x="2045073" y="6183224"/>
            <a:ext cx="8101853" cy="5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059" dirty="0" err="1"/>
              <a:t>Blischak</a:t>
            </a:r>
            <a:r>
              <a:rPr lang="en-US" altLang="en-US" sz="1059" dirty="0"/>
              <a:t> JD, Davenport ER, Wilson G (2016) A Quick Introduction to Version Control with Git and GitHub. PLOS Computational Biology 12(1): e1004668. https://doi.org/10.1371/journal.pcbi.1004668</a:t>
            </a:r>
          </a:p>
          <a:p>
            <a:pPr eaLnBrk="1" hangingPunct="1"/>
            <a:r>
              <a:rPr lang="en-US" altLang="en-US" sz="1059" dirty="0">
                <a:hlinkClick r:id="rId3"/>
              </a:rPr>
              <a:t>https://journals.plos.org/ploscompbiol/article?id=10.1371/journal.pcbi.1004668</a:t>
            </a:r>
            <a:endParaRPr lang="en-US" altLang="en-US" sz="1059" dirty="0"/>
          </a:p>
        </p:txBody>
      </p:sp>
      <p:pic>
        <p:nvPicPr>
          <p:cNvPr id="3" name="Picture 2" descr="Diagram&#10;&#10;Description automatically generated">
            <a:extLst>
              <a:ext uri="{FF2B5EF4-FFF2-40B4-BE49-F238E27FC236}">
                <a16:creationId xmlns:a16="http://schemas.microsoft.com/office/drawing/2014/main" xmlns="" id="{4EAC4F9C-B66E-0C2B-47E3-6EDF91721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327" y="240168"/>
            <a:ext cx="6005471" cy="5489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1+#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E886E-ED90-F11A-929F-13CBF2F2E5A1}"/>
              </a:ext>
            </a:extLst>
          </p:cNvPr>
          <p:cNvSpPr>
            <a:spLocks noGrp="1"/>
          </p:cNvSpPr>
          <p:nvPr>
            <p:ph type="title"/>
          </p:nvPr>
        </p:nvSpPr>
        <p:spPr>
          <a:xfrm>
            <a:off x="838200" y="19136"/>
            <a:ext cx="10515600" cy="1325563"/>
          </a:xfrm>
        </p:spPr>
        <p:txBody>
          <a:bodyPr/>
          <a:lstStyle/>
          <a:p>
            <a:pPr algn="ctr"/>
            <a:r>
              <a:rPr lang="en-GB" dirty="0"/>
              <a:t>Learning by doing</a:t>
            </a:r>
          </a:p>
        </p:txBody>
      </p:sp>
      <p:sp>
        <p:nvSpPr>
          <p:cNvPr id="3" name="Content Placeholder 2">
            <a:extLst>
              <a:ext uri="{FF2B5EF4-FFF2-40B4-BE49-F238E27FC236}">
                <a16:creationId xmlns:a16="http://schemas.microsoft.com/office/drawing/2014/main" xmlns="" id="{F826D1F9-3A48-00DF-E594-0B387457236D}"/>
              </a:ext>
            </a:extLst>
          </p:cNvPr>
          <p:cNvSpPr>
            <a:spLocks noGrp="1"/>
          </p:cNvSpPr>
          <p:nvPr>
            <p:ph idx="1"/>
          </p:nvPr>
        </p:nvSpPr>
        <p:spPr/>
        <p:txBody>
          <a:bodyPr/>
          <a:lstStyle/>
          <a:p>
            <a:pPr marL="514350" indent="-514350">
              <a:buFont typeface="+mj-lt"/>
              <a:buAutoNum type="arabicPeriod"/>
            </a:pPr>
            <a:r>
              <a:rPr lang="en-GB" dirty="0"/>
              <a:t>Access your </a:t>
            </a:r>
            <a:r>
              <a:rPr lang="en-GB" dirty="0" err="1"/>
              <a:t>gitlab</a:t>
            </a:r>
            <a:r>
              <a:rPr lang="en-GB" dirty="0"/>
              <a:t> account on the science server (git.science.uu.nl)</a:t>
            </a:r>
          </a:p>
          <a:p>
            <a:pPr marL="514350" indent="-514350">
              <a:buFont typeface="+mj-lt"/>
              <a:buAutoNum type="arabicPeriod"/>
            </a:pPr>
            <a:r>
              <a:rPr lang="en-GB" dirty="0"/>
              <a:t>“</a:t>
            </a:r>
            <a:r>
              <a:rPr lang="en-GB" b="1" dirty="0"/>
              <a:t>Fork</a:t>
            </a:r>
            <a:r>
              <a:rPr lang="en-GB" dirty="0"/>
              <a:t>” the UED2022 repository</a:t>
            </a:r>
          </a:p>
          <a:p>
            <a:pPr marL="514350" indent="-514350">
              <a:buFont typeface="+mj-lt"/>
              <a:buAutoNum type="arabicPeriod"/>
            </a:pPr>
            <a:r>
              <a:rPr lang="en-GB" dirty="0"/>
              <a:t>Send a “</a:t>
            </a:r>
            <a:r>
              <a:rPr lang="en-GB" b="1" dirty="0"/>
              <a:t>merge</a:t>
            </a:r>
            <a:r>
              <a:rPr lang="en-GB" dirty="0"/>
              <a:t>”</a:t>
            </a:r>
            <a:r>
              <a:rPr lang="en-GB" b="1" dirty="0"/>
              <a:t> </a:t>
            </a:r>
            <a:r>
              <a:rPr lang="en-GB" dirty="0"/>
              <a:t>request after making your student directory</a:t>
            </a:r>
          </a:p>
          <a:p>
            <a:pPr marL="514350" indent="-514350">
              <a:buFont typeface="+mj-lt"/>
              <a:buAutoNum type="arabicPeriod"/>
            </a:pPr>
            <a:r>
              <a:rPr lang="en-GB" dirty="0"/>
              <a:t>Submit your personal issue on UED2022 (not a native git feature)</a:t>
            </a:r>
          </a:p>
        </p:txBody>
      </p:sp>
    </p:spTree>
    <p:extLst>
      <p:ext uri="{BB962C8B-B14F-4D97-AF65-F5344CB8AC3E}">
        <p14:creationId xmlns:p14="http://schemas.microsoft.com/office/powerpoint/2010/main" val="54089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105F0B-2F97-428A-B05D-6484BE95ED12}"/>
              </a:ext>
            </a:extLst>
          </p:cNvPr>
          <p:cNvSpPr>
            <a:spLocks noGrp="1"/>
          </p:cNvSpPr>
          <p:nvPr>
            <p:ph idx="1"/>
          </p:nvPr>
        </p:nvSpPr>
        <p:spPr/>
        <p:txBody>
          <a:bodyPr/>
          <a:lstStyle/>
          <a:p>
            <a:pPr marL="0" indent="0">
              <a:buNone/>
            </a:pPr>
            <a:r>
              <a:rPr lang="en-US" b="1" dirty="0">
                <a:solidFill>
                  <a:srgbClr val="0070C0"/>
                </a:solidFill>
              </a:rPr>
              <a:t>Git</a:t>
            </a:r>
            <a:r>
              <a:rPr lang="en-US" dirty="0"/>
              <a:t> is often very confusing to new users.</a:t>
            </a:r>
          </a:p>
          <a:p>
            <a:pPr marL="0" indent="0">
              <a:buNone/>
            </a:pPr>
            <a:r>
              <a:rPr lang="en-US" dirty="0"/>
              <a:t>The following slides contain </a:t>
            </a:r>
            <a:r>
              <a:rPr lang="en-US" dirty="0" smtClean="0"/>
              <a:t>an attempt </a:t>
            </a:r>
            <a:r>
              <a:rPr lang="en-US" dirty="0"/>
              <a:t>to explain </a:t>
            </a:r>
            <a:r>
              <a:rPr lang="en-US" dirty="0" smtClean="0"/>
              <a:t>it, by Aron </a:t>
            </a:r>
            <a:r>
              <a:rPr lang="en-US" dirty="0" err="1" smtClean="0"/>
              <a:t>Opheij</a:t>
            </a:r>
            <a:endParaRPr lang="x-none" dirty="0"/>
          </a:p>
        </p:txBody>
      </p:sp>
    </p:spTree>
    <p:extLst>
      <p:ext uri="{BB962C8B-B14F-4D97-AF65-F5344CB8AC3E}">
        <p14:creationId xmlns:p14="http://schemas.microsoft.com/office/powerpoint/2010/main" val="323074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D966F-A93D-4DAD-8439-29A218C2A37C}"/>
              </a:ext>
            </a:extLst>
          </p:cNvPr>
          <p:cNvSpPr>
            <a:spLocks noGrp="1"/>
          </p:cNvSpPr>
          <p:nvPr>
            <p:ph type="title"/>
          </p:nvPr>
        </p:nvSpPr>
        <p:spPr/>
        <p:txBody>
          <a:bodyPr/>
          <a:lstStyle/>
          <a:p>
            <a:r>
              <a:rPr lang="en-US" dirty="0"/>
              <a:t>Versioning with </a:t>
            </a:r>
            <a:r>
              <a:rPr lang="en-US" b="1" dirty="0">
                <a:solidFill>
                  <a:srgbClr val="0070C0"/>
                </a:solidFill>
              </a:rPr>
              <a:t>Git</a:t>
            </a:r>
            <a:r>
              <a:rPr lang="en-US" dirty="0">
                <a:solidFill>
                  <a:srgbClr val="0070C0"/>
                </a:solidFill>
              </a:rPr>
              <a:t>, basics</a:t>
            </a:r>
            <a:endParaRPr lang="x-none" dirty="0">
              <a:solidFill>
                <a:srgbClr val="0070C0"/>
              </a:solidFill>
            </a:endParaRPr>
          </a:p>
        </p:txBody>
      </p:sp>
      <p:sp>
        <p:nvSpPr>
          <p:cNvPr id="3" name="Content Placeholder 2">
            <a:extLst>
              <a:ext uri="{FF2B5EF4-FFF2-40B4-BE49-F238E27FC236}">
                <a16:creationId xmlns:a16="http://schemas.microsoft.com/office/drawing/2014/main" xmlns="" id="{01EC0606-7262-491A-8338-4385A1906520}"/>
              </a:ext>
            </a:extLst>
          </p:cNvPr>
          <p:cNvSpPr>
            <a:spLocks noGrp="1"/>
          </p:cNvSpPr>
          <p:nvPr>
            <p:ph idx="1"/>
          </p:nvPr>
        </p:nvSpPr>
        <p:spPr>
          <a:xfrm>
            <a:off x="838200" y="1825624"/>
            <a:ext cx="10515600" cy="4826846"/>
          </a:xfrm>
        </p:spPr>
        <p:txBody>
          <a:bodyPr>
            <a:normAutofit fontScale="85000" lnSpcReduction="20000"/>
          </a:bodyPr>
          <a:lstStyle/>
          <a:p>
            <a:r>
              <a:rPr lang="en-US" dirty="0"/>
              <a:t>Git can keep track of file-changes in a folder. This folder is then referred to as a </a:t>
            </a:r>
            <a:r>
              <a:rPr lang="en-US" b="1" dirty="0"/>
              <a:t>repository</a:t>
            </a:r>
            <a:r>
              <a:rPr lang="en-US" dirty="0"/>
              <a:t>.</a:t>
            </a:r>
          </a:p>
          <a:p>
            <a:r>
              <a:rPr lang="en-US" dirty="0"/>
              <a:t>However, it does not continuously store all changes. Once you’d like to commit to the changes you’ve made you need to tell git to do so.</a:t>
            </a:r>
          </a:p>
          <a:p>
            <a:r>
              <a:rPr lang="en-US" dirty="0"/>
              <a:t>To </a:t>
            </a:r>
            <a:r>
              <a:rPr lang="en-US" b="1" dirty="0"/>
              <a:t>commit</a:t>
            </a:r>
            <a:r>
              <a:rPr lang="en-US" dirty="0"/>
              <a:t> file changes, you first need to tell git which file-changes you’d like to include. This is called </a:t>
            </a:r>
            <a:r>
              <a:rPr lang="en-US" b="1" dirty="0"/>
              <a:t>staging</a:t>
            </a:r>
            <a:r>
              <a:rPr lang="en-US" dirty="0"/>
              <a:t>. (Through command line staging is done with </a:t>
            </a:r>
            <a:r>
              <a:rPr lang="en-US" sz="2600" dirty="0">
                <a:latin typeface="Courier New" panose="02070309020205020404" pitchFamily="49" charset="0"/>
                <a:cs typeface="Courier New" panose="02070309020205020404" pitchFamily="49" charset="0"/>
              </a:rPr>
              <a:t>git add …</a:t>
            </a:r>
            <a:r>
              <a:rPr lang="en-US" dirty="0"/>
              <a:t>)</a:t>
            </a:r>
          </a:p>
          <a:p>
            <a:r>
              <a:rPr lang="en-US" dirty="0"/>
              <a:t>Once file-changes are staged, they can be committed and become part of the stored history of the repository (“folder”). Each commit should be accompanied with a short message describing what changes are made.</a:t>
            </a:r>
          </a:p>
          <a:p>
            <a:r>
              <a:rPr lang="en-US" dirty="0"/>
              <a:t>(Note that it is possible to stage file-changes and make more changes to the same file. If you commit at that point, only the staged changes are committed)</a:t>
            </a:r>
          </a:p>
          <a:p>
            <a:r>
              <a:rPr lang="en-US" dirty="0"/>
              <a:t>You could think of Git as storing a long list of cumulative consecutive commits (“file-changes”) in a folder.</a:t>
            </a:r>
          </a:p>
          <a:p>
            <a:pPr marL="0" indent="0">
              <a:buNone/>
            </a:pPr>
            <a:r>
              <a:rPr lang="en-US" dirty="0"/>
              <a:t>…</a:t>
            </a:r>
          </a:p>
        </p:txBody>
      </p:sp>
    </p:spTree>
    <p:extLst>
      <p:ext uri="{BB962C8B-B14F-4D97-AF65-F5344CB8AC3E}">
        <p14:creationId xmlns:p14="http://schemas.microsoft.com/office/powerpoint/2010/main" val="218920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D966F-A93D-4DAD-8439-29A218C2A37C}"/>
              </a:ext>
            </a:extLst>
          </p:cNvPr>
          <p:cNvSpPr>
            <a:spLocks noGrp="1"/>
          </p:cNvSpPr>
          <p:nvPr>
            <p:ph type="title"/>
          </p:nvPr>
        </p:nvSpPr>
        <p:spPr/>
        <p:txBody>
          <a:bodyPr/>
          <a:lstStyle/>
          <a:p>
            <a:r>
              <a:rPr lang="en-US" dirty="0"/>
              <a:t>Versioning with </a:t>
            </a:r>
            <a:r>
              <a:rPr lang="en-US" b="1" dirty="0">
                <a:solidFill>
                  <a:srgbClr val="0070C0"/>
                </a:solidFill>
              </a:rPr>
              <a:t>Git</a:t>
            </a:r>
            <a:r>
              <a:rPr lang="en-US" dirty="0">
                <a:solidFill>
                  <a:srgbClr val="0070C0"/>
                </a:solidFill>
              </a:rPr>
              <a:t>, branches</a:t>
            </a:r>
            <a:endParaRPr lang="x-none" dirty="0">
              <a:solidFill>
                <a:srgbClr val="0070C0"/>
              </a:solidFill>
            </a:endParaRPr>
          </a:p>
        </p:txBody>
      </p:sp>
      <p:sp>
        <p:nvSpPr>
          <p:cNvPr id="3" name="Content Placeholder 2">
            <a:extLst>
              <a:ext uri="{FF2B5EF4-FFF2-40B4-BE49-F238E27FC236}">
                <a16:creationId xmlns:a16="http://schemas.microsoft.com/office/drawing/2014/main" xmlns="" id="{01EC0606-7262-491A-8338-4385A1906520}"/>
              </a:ext>
            </a:extLst>
          </p:cNvPr>
          <p:cNvSpPr>
            <a:spLocks noGrp="1"/>
          </p:cNvSpPr>
          <p:nvPr>
            <p:ph idx="1"/>
          </p:nvPr>
        </p:nvSpPr>
        <p:spPr>
          <a:xfrm>
            <a:off x="838200" y="1792068"/>
            <a:ext cx="10515600" cy="5032375"/>
          </a:xfrm>
        </p:spPr>
        <p:txBody>
          <a:bodyPr>
            <a:normAutofit fontScale="85000" lnSpcReduction="20000"/>
          </a:bodyPr>
          <a:lstStyle/>
          <a:p>
            <a:pPr marL="0" indent="0">
              <a:buNone/>
            </a:pPr>
            <a:r>
              <a:rPr lang="en-US" dirty="0"/>
              <a:t>…</a:t>
            </a:r>
          </a:p>
          <a:p>
            <a:r>
              <a:rPr lang="en-US" dirty="0"/>
              <a:t>This main list of commits is usually referred to as the </a:t>
            </a:r>
            <a:r>
              <a:rPr lang="en-US" b="1" dirty="0"/>
              <a:t>master branch</a:t>
            </a:r>
            <a:r>
              <a:rPr lang="en-US" dirty="0"/>
              <a:t>. You can split off from this main branch into another branch. Meaning that these branches have a shared history up to the point where the split happens, and from there on they store their own new commits. This can be very useful when trying something out that you’re not sure yet you want to keep, or when working on one repository with multiple people.</a:t>
            </a:r>
          </a:p>
          <a:p>
            <a:r>
              <a:rPr lang="en-US" dirty="0"/>
              <a:t>One branch can be </a:t>
            </a:r>
            <a:r>
              <a:rPr lang="en-US" b="1" dirty="0"/>
              <a:t>merged</a:t>
            </a:r>
            <a:r>
              <a:rPr lang="en-US" dirty="0"/>
              <a:t> into another (i.e. the list of commits of one branch are added to another). For example, this way you could add the things you’ve been working on in a separate branch into the master branch.</a:t>
            </a:r>
          </a:p>
          <a:p>
            <a:r>
              <a:rPr lang="en-US" dirty="0"/>
              <a:t>Note that if both branches contain commits that include changes in the same part of the same file, Git can’t decide which to choose, and it tells you there’s a </a:t>
            </a:r>
            <a:br>
              <a:rPr lang="en-US" dirty="0"/>
            </a:br>
            <a:r>
              <a:rPr lang="en-US" b="1" dirty="0"/>
              <a:t>merge conflict</a:t>
            </a:r>
            <a:r>
              <a:rPr lang="en-US" dirty="0"/>
              <a:t>. It will show the file with both versions of the conflicting parts, </a:t>
            </a:r>
            <a:br>
              <a:rPr lang="en-US" dirty="0"/>
            </a:br>
            <a:r>
              <a:rPr lang="en-US" dirty="0"/>
              <a:t>and you need to pick what you want to keep (i.e. delete sections) .</a:t>
            </a:r>
            <a:br>
              <a:rPr lang="en-US" dirty="0"/>
            </a:br>
            <a:r>
              <a:rPr lang="en-US" dirty="0"/>
              <a:t>Solving merge conflict can be a pain and is best to be avoided. It takes a bit of discipline to prevent working on the same file in different branches.</a:t>
            </a:r>
          </a:p>
          <a:p>
            <a:pPr marL="0" indent="0">
              <a:buNone/>
            </a:pPr>
            <a:r>
              <a:rPr lang="en-US" dirty="0"/>
              <a:t>…</a:t>
            </a:r>
          </a:p>
        </p:txBody>
      </p:sp>
    </p:spTree>
    <p:extLst>
      <p:ext uri="{BB962C8B-B14F-4D97-AF65-F5344CB8AC3E}">
        <p14:creationId xmlns:p14="http://schemas.microsoft.com/office/powerpoint/2010/main" val="192647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D966F-A93D-4DAD-8439-29A218C2A37C}"/>
              </a:ext>
            </a:extLst>
          </p:cNvPr>
          <p:cNvSpPr>
            <a:spLocks noGrp="1"/>
          </p:cNvSpPr>
          <p:nvPr>
            <p:ph type="title"/>
          </p:nvPr>
        </p:nvSpPr>
        <p:spPr/>
        <p:txBody>
          <a:bodyPr/>
          <a:lstStyle/>
          <a:p>
            <a:r>
              <a:rPr lang="en-US" dirty="0"/>
              <a:t>Versioning with </a:t>
            </a:r>
            <a:r>
              <a:rPr lang="en-US" b="1" dirty="0">
                <a:solidFill>
                  <a:srgbClr val="0070C0"/>
                </a:solidFill>
              </a:rPr>
              <a:t>Git</a:t>
            </a:r>
            <a:r>
              <a:rPr lang="en-US" dirty="0">
                <a:solidFill>
                  <a:srgbClr val="0070C0"/>
                </a:solidFill>
              </a:rPr>
              <a:t>, remote repository</a:t>
            </a:r>
            <a:endParaRPr lang="x-none" dirty="0">
              <a:solidFill>
                <a:srgbClr val="0070C0"/>
              </a:solidFill>
            </a:endParaRPr>
          </a:p>
        </p:txBody>
      </p:sp>
      <p:sp>
        <p:nvSpPr>
          <p:cNvPr id="3" name="Content Placeholder 2">
            <a:extLst>
              <a:ext uri="{FF2B5EF4-FFF2-40B4-BE49-F238E27FC236}">
                <a16:creationId xmlns:a16="http://schemas.microsoft.com/office/drawing/2014/main" xmlns="" id="{01EC0606-7262-491A-8338-4385A1906520}"/>
              </a:ext>
            </a:extLst>
          </p:cNvPr>
          <p:cNvSpPr>
            <a:spLocks noGrp="1"/>
          </p:cNvSpPr>
          <p:nvPr>
            <p:ph idx="1"/>
          </p:nvPr>
        </p:nvSpPr>
        <p:spPr>
          <a:xfrm>
            <a:off x="838200" y="1825625"/>
            <a:ext cx="10515600" cy="3845333"/>
          </a:xfrm>
        </p:spPr>
        <p:txBody>
          <a:bodyPr>
            <a:normAutofit fontScale="85000" lnSpcReduction="20000"/>
          </a:bodyPr>
          <a:lstStyle/>
          <a:p>
            <a:pPr marL="0" indent="0">
              <a:buNone/>
            </a:pPr>
            <a:r>
              <a:rPr lang="en-US" dirty="0"/>
              <a:t>…</a:t>
            </a:r>
          </a:p>
          <a:p>
            <a:r>
              <a:rPr lang="en-US" dirty="0"/>
              <a:t>To share code between multiple people (or even multiple computers of one user), it is convenient to store this repository on a server (e.g. website like </a:t>
            </a:r>
            <a:r>
              <a:rPr lang="en-US" dirty="0" err="1"/>
              <a:t>Github</a:t>
            </a:r>
            <a:r>
              <a:rPr lang="en-US" dirty="0"/>
              <a:t> or Gitlab) this is referred to as “</a:t>
            </a:r>
            <a:r>
              <a:rPr lang="en-US" b="1" dirty="0"/>
              <a:t>remote</a:t>
            </a:r>
            <a:r>
              <a:rPr lang="en-US" dirty="0"/>
              <a:t>” whereas your local copy is “local”. The remote becomes the central place for exchanging copies between multiple users/computers and is also referred to as “</a:t>
            </a:r>
            <a:r>
              <a:rPr lang="en-US" b="1" dirty="0"/>
              <a:t>origin</a:t>
            </a:r>
            <a:r>
              <a:rPr lang="en-US" dirty="0"/>
              <a:t>”.</a:t>
            </a:r>
          </a:p>
          <a:p>
            <a:r>
              <a:rPr lang="en-US" dirty="0"/>
              <a:t>You can </a:t>
            </a:r>
            <a:r>
              <a:rPr lang="en-US" b="1" dirty="0"/>
              <a:t>push</a:t>
            </a:r>
            <a:r>
              <a:rPr lang="en-US" dirty="0"/>
              <a:t> (the new commits of) your local branch to the origin. And you can </a:t>
            </a:r>
            <a:r>
              <a:rPr lang="en-US" b="1" dirty="0"/>
              <a:t>pull</a:t>
            </a:r>
            <a:r>
              <a:rPr lang="en-US" dirty="0"/>
              <a:t> (new commits of) a remote branch to your computer.</a:t>
            </a:r>
          </a:p>
          <a:p>
            <a:r>
              <a:rPr lang="en-US" dirty="0"/>
              <a:t>A pull can also be done in two steps: first fetch (which retrieves the data from the server), followed by a merge of the remote version of the branch into your local version of the branch.</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7740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D966F-A93D-4DAD-8439-29A218C2A37C}"/>
              </a:ext>
            </a:extLst>
          </p:cNvPr>
          <p:cNvSpPr>
            <a:spLocks noGrp="1"/>
          </p:cNvSpPr>
          <p:nvPr>
            <p:ph type="title"/>
          </p:nvPr>
        </p:nvSpPr>
        <p:spPr/>
        <p:txBody>
          <a:bodyPr/>
          <a:lstStyle/>
          <a:p>
            <a:r>
              <a:rPr lang="en-US" dirty="0"/>
              <a:t>Versioning with </a:t>
            </a:r>
            <a:r>
              <a:rPr lang="en-US" b="1" dirty="0">
                <a:solidFill>
                  <a:srgbClr val="0070C0"/>
                </a:solidFill>
              </a:rPr>
              <a:t>Git</a:t>
            </a:r>
            <a:r>
              <a:rPr lang="en-US" dirty="0">
                <a:solidFill>
                  <a:srgbClr val="0070C0"/>
                </a:solidFill>
              </a:rPr>
              <a:t>, tips</a:t>
            </a:r>
            <a:endParaRPr lang="x-none" dirty="0">
              <a:solidFill>
                <a:srgbClr val="0070C0"/>
              </a:solidFill>
            </a:endParaRPr>
          </a:p>
        </p:txBody>
      </p:sp>
      <p:sp>
        <p:nvSpPr>
          <p:cNvPr id="3" name="Content Placeholder 2">
            <a:extLst>
              <a:ext uri="{FF2B5EF4-FFF2-40B4-BE49-F238E27FC236}">
                <a16:creationId xmlns:a16="http://schemas.microsoft.com/office/drawing/2014/main" xmlns="" id="{01EC0606-7262-491A-8338-4385A1906520}"/>
              </a:ext>
            </a:extLst>
          </p:cNvPr>
          <p:cNvSpPr>
            <a:spLocks noGrp="1"/>
          </p:cNvSpPr>
          <p:nvPr>
            <p:ph idx="1"/>
          </p:nvPr>
        </p:nvSpPr>
        <p:spPr>
          <a:xfrm>
            <a:off x="838200" y="1708178"/>
            <a:ext cx="10515600" cy="5032375"/>
          </a:xfrm>
        </p:spPr>
        <p:txBody>
          <a:bodyPr>
            <a:normAutofit fontScale="85000" lnSpcReduction="20000"/>
          </a:bodyPr>
          <a:lstStyle/>
          <a:p>
            <a:pPr marL="0" indent="0">
              <a:buNone/>
            </a:pPr>
            <a:r>
              <a:rPr lang="en-US" dirty="0"/>
              <a:t>…</a:t>
            </a:r>
          </a:p>
          <a:p>
            <a:r>
              <a:rPr lang="en-US" dirty="0"/>
              <a:t>Keep your commits small and give them useful messages</a:t>
            </a:r>
          </a:p>
          <a:p>
            <a:r>
              <a:rPr lang="en-US" b="1" dirty="0"/>
              <a:t>When starting “something new” in your code, make a separate branch!</a:t>
            </a:r>
            <a:br>
              <a:rPr lang="en-US" b="1" dirty="0"/>
            </a:br>
            <a:r>
              <a:rPr lang="en-US" dirty="0"/>
              <a:t>It’s easier to keep your master branch clean while you try stuff out on the new branch. Especially if you only work on new files, merging won’t create conflicts</a:t>
            </a:r>
          </a:p>
          <a:p>
            <a:r>
              <a:rPr lang="en-US" b="1" dirty="0"/>
              <a:t>Don’t work on the same file in different branches!</a:t>
            </a:r>
            <a:r>
              <a:rPr lang="en-US" dirty="0"/>
              <a:t/>
            </a:r>
            <a:br>
              <a:rPr lang="en-US" dirty="0"/>
            </a:br>
            <a:r>
              <a:rPr lang="en-US" dirty="0"/>
              <a:t>If you’ve made changes in branch A that you also want in branch B, you should merge branch A into B.</a:t>
            </a:r>
          </a:p>
          <a:p>
            <a:r>
              <a:rPr lang="en-US" dirty="0"/>
              <a:t>In general, but especially when working with multiple people on the same repository, it’s good practice to frequently pull changes from the master branch</a:t>
            </a:r>
          </a:p>
          <a:p>
            <a:r>
              <a:rPr lang="en-US" dirty="0"/>
              <a:t>Stay aware of what branch you’re working in</a:t>
            </a:r>
          </a:p>
          <a:p>
            <a:r>
              <a:rPr lang="en-US" b="1" dirty="0"/>
              <a:t>Before stepping away for a long period:</a:t>
            </a:r>
            <a:r>
              <a:rPr lang="en-US" dirty="0"/>
              <a:t/>
            </a:r>
            <a:br>
              <a:rPr lang="en-US" dirty="0"/>
            </a:br>
            <a:r>
              <a:rPr lang="en-US" dirty="0"/>
              <a:t>It’s a good habit to make sure your code doesn’t crash and commit it. If you come back the next day (or several days later), it’s nice to have it in working order with a commit message you could read back, instead of having to figure out if these changes were valuable or should be trashed.</a:t>
            </a:r>
          </a:p>
        </p:txBody>
      </p:sp>
    </p:spTree>
    <p:extLst>
      <p:ext uri="{BB962C8B-B14F-4D97-AF65-F5344CB8AC3E}">
        <p14:creationId xmlns:p14="http://schemas.microsoft.com/office/powerpoint/2010/main" val="2056327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25156</TotalTime>
  <Words>704</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Explaining GIT in human language</vt:lpstr>
      <vt:lpstr>A more structured collaboration tool</vt:lpstr>
      <vt:lpstr>PowerPoint Presentation</vt:lpstr>
      <vt:lpstr>Learning by doing</vt:lpstr>
      <vt:lpstr>PowerPoint Presentation</vt:lpstr>
      <vt:lpstr>Versioning with Git, basics</vt:lpstr>
      <vt:lpstr>Versioning with Git, branches</vt:lpstr>
      <vt:lpstr>Versioning with Git, remote repository</vt:lpstr>
      <vt:lpstr>Versioning with Git, tips</vt:lpstr>
      <vt:lpstr>Homework</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Opheij, A. (Aron)</dc:creator>
  <cp:lastModifiedBy>Faez, S. (Sanli)</cp:lastModifiedBy>
  <cp:revision>48</cp:revision>
  <dcterms:created xsi:type="dcterms:W3CDTF">2020-09-09T10:41:49Z</dcterms:created>
  <dcterms:modified xsi:type="dcterms:W3CDTF">2022-09-11T08:45:16Z</dcterms:modified>
</cp:coreProperties>
</file>