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62" r:id="rId6"/>
    <p:sldId id="283" r:id="rId7"/>
    <p:sldId id="276" r:id="rId8"/>
    <p:sldId id="277" r:id="rId9"/>
    <p:sldId id="278" r:id="rId10"/>
    <p:sldId id="293" r:id="rId11"/>
    <p:sldId id="287" r:id="rId12"/>
    <p:sldId id="268" r:id="rId13"/>
    <p:sldId id="290" r:id="rId14"/>
    <p:sldId id="291" r:id="rId15"/>
    <p:sldId id="288" r:id="rId16"/>
    <p:sldId id="269" r:id="rId17"/>
    <p:sldId id="292" r:id="rId18"/>
    <p:sldId id="265" r:id="rId19"/>
    <p:sldId id="264" r:id="rId2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FEC0-8479-484C-870A-8072CE66D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0C3CA-E27F-4102-AD69-BFE3EA585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78BF7-AE2E-43CD-A199-54C820E5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1431-F2C3-4B7D-8558-F43C1C01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0E05-F25E-490B-B37B-D9338D11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85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EF4F-5D1E-4352-B004-CBA4BEBF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F7365-4AB1-4BF4-A43F-6F58500D1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AAB-CB2F-4B73-BB3E-1D562F4A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9E46-A64E-4FE5-B005-73AC45FF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D4ED-1F25-47CF-9AF3-8E7BCD42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053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5D2B7-A906-488C-BC5E-04AE0C906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3FFFB-81F6-46B4-A15D-0A26A0A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9F81B-40E1-497F-A088-E2CA672F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8BDE0-4A73-4E23-A73D-343BB723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FA79-ADAF-4153-81B5-76C8D46A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011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BD1D-A729-42DD-B681-C1F151C2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E035-D190-4273-9197-36544E63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4E7C-3037-4212-945C-602585AD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358E-B4FC-4734-A54E-DF49CEEF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763F-3BC4-461B-9BA9-4DF9BBD3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31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904A-9D88-4D8C-9E14-011EFC1F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D9C0D-A5F8-4F0F-9AAD-43B282B5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DC270-E518-4897-8ECC-0366A4B1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AD65-DE98-4551-98BA-E521FB95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B3C0-977E-4DF1-9A36-E7C3A2BC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221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0BFD-9487-47B5-9418-D1C0ED0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6C70-73E7-4020-B295-929C8FE98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D5311-4665-4FFC-8BA3-100A86A1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A9B0-1670-4865-8DF7-B6DCBD4E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FEC48-6BB7-4279-87F1-679C4852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B11AD-4FBA-45AB-B020-21041EA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000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FE9B-CA10-4AAB-A904-240BAF20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07E12-F16B-4BE5-9232-EA7C0C3F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C7BC-612E-4742-A23B-462B7CC96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037B1-1D00-49B3-A17F-C50C26DCD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CAC8A-A1F0-4BA3-8B6F-8BF01D4FD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D9653-7B57-4A7B-BC9F-1EDB71F2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64246-2301-4F84-8B1A-0B3FDD4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74D88-FFF5-4135-B332-9D91ACF3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82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7BF5-58A6-453C-9496-110EC65C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5E84-AEFB-4F21-9CC6-E8751294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77F74-0439-4FFF-B0A3-9992DD5B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AFBDE-29B8-444A-975D-DE0398C9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294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69F02-6210-44EF-A3D0-67A3CBA2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81B5-4C07-47A3-A276-454A52B1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7B8B7-5617-4C61-8BF2-E0A601BD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16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6A8E-7F51-4B1C-8436-A3B81F72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65CA-5FF3-4C6C-A6B8-3AB0B61C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97AD1-DCAA-4698-91C7-93DEFF9C0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9BC40-E7A2-4E2C-A798-6941CB72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494D-BCD9-45C2-A0FF-0B2A33B8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E4909-58A0-4073-B3EB-9EDF0425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972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9796-160A-4A18-9F0A-B48D0301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DECDA-1D9E-419E-B93D-44AFDD1C9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659E3-F83A-4CE9-85BA-FDAD5D99E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E34B6-B3A9-40CB-992A-F704F57C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9987-0C42-4F13-A2A1-787D98CC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15B1-BD6B-49B8-A253-B2329040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007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C7572-5C33-439E-9E07-880C3E9B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BE4FD-F8BB-4CB4-A9A5-D66C94C5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D2B6-B21B-4AF5-A4BA-A293FD473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D12C-711D-4627-B6D1-30A75B810505}" type="datetimeFigureOut">
              <a:rPr lang="en-NL" smtClean="0"/>
              <a:t>08/09/2022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AB90-FF0D-49EB-BFF2-529418B29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6693-E250-4BC1-AD54-E3920492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8C10-8F81-4520-BEC6-21A2A0C008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674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bphew.readthedocs.io/en/latest/index.html" TargetMode="External"/><Relationship Id="rId2" Type="http://schemas.openxmlformats.org/officeDocument/2006/relationships/hyperlink" Target="https://github.com/SanliFaez/labph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A111-E88C-4DBE-BE1F-968E1015C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620" y="1122363"/>
            <a:ext cx="1069876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interfacing electronic devices using Python</a:t>
            </a:r>
            <a:br>
              <a:rPr lang="en-US" sz="4800" b="1" dirty="0">
                <a:solidFill>
                  <a:srgbClr val="0070C0"/>
                </a:solidFill>
              </a:rPr>
            </a:br>
            <a:r>
              <a:rPr lang="en-US" sz="4800" b="1" dirty="0">
                <a:solidFill>
                  <a:srgbClr val="0070C0"/>
                </a:solidFill>
              </a:rPr>
              <a:t>and the </a:t>
            </a:r>
            <a:r>
              <a:rPr lang="en-US" sz="4800" b="1" dirty="0" err="1">
                <a:solidFill>
                  <a:srgbClr val="0070C0"/>
                </a:solidFill>
              </a:rPr>
              <a:t>labphew</a:t>
            </a:r>
            <a:r>
              <a:rPr lang="en-US" sz="4800" b="1" dirty="0">
                <a:solidFill>
                  <a:srgbClr val="0070C0"/>
                </a:solidFill>
              </a:rPr>
              <a:t> package</a:t>
            </a:r>
            <a:endParaRPr lang="en-NL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AE37A-F738-4F03-8BD4-2106034C0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3160"/>
            <a:ext cx="9144000" cy="1543574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Aron Opheij</a:t>
            </a:r>
          </a:p>
          <a:p>
            <a:r>
              <a:rPr lang="nl-NL" sz="2000" dirty="0"/>
              <a:t>Experiment Design 2021 course</a:t>
            </a:r>
          </a:p>
          <a:p>
            <a:r>
              <a:rPr lang="en-US" sz="2000" dirty="0"/>
              <a:t>23-09-2021 Utrecht University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version 1.1</a:t>
            </a:r>
            <a:endParaRPr lang="en-NL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F9C7-C033-3369-D74A-EDDFA2F9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(Optional)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60A5-96F9-28FE-DE07-D7FD8F60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the </a:t>
            </a:r>
            <a:r>
              <a:rPr lang="en-GB" i="1" dirty="0" err="1"/>
              <a:t>labphew</a:t>
            </a:r>
            <a:r>
              <a:rPr lang="en-GB" dirty="0"/>
              <a:t> package and use it to measure the IV curve of an LED with the AD2 USB-oscilloscope.</a:t>
            </a:r>
          </a:p>
          <a:p>
            <a:endParaRPr lang="en-GB" dirty="0"/>
          </a:p>
          <a:p>
            <a:r>
              <a:rPr lang="en-GB" dirty="0"/>
              <a:t>Submit an issue requesting an improvement to the </a:t>
            </a:r>
            <a:r>
              <a:rPr lang="en-GB" i="1" dirty="0" err="1"/>
              <a:t>labphew</a:t>
            </a:r>
            <a:r>
              <a:rPr lang="en-GB" dirty="0"/>
              <a:t> project, </a:t>
            </a:r>
          </a:p>
          <a:p>
            <a:pPr lvl="1"/>
            <a:r>
              <a:rPr lang="en-GB" dirty="0"/>
              <a:t>if possible, accompany your issue with a pull-request.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77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0AA4F2-CE7E-4ACE-9875-24CE01A66AAE}"/>
              </a:ext>
            </a:extLst>
          </p:cNvPr>
          <p:cNvGrpSpPr/>
          <p:nvPr/>
        </p:nvGrpSpPr>
        <p:grpSpPr>
          <a:xfrm>
            <a:off x="4551216" y="2703656"/>
            <a:ext cx="1068508" cy="863198"/>
            <a:chOff x="4420998" y="2416029"/>
            <a:chExt cx="1068508" cy="8631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C4398D-5A21-4A09-AD7C-962AF113ADF8}"/>
                </a:ext>
              </a:extLst>
            </p:cNvPr>
            <p:cNvGrpSpPr/>
            <p:nvPr/>
          </p:nvGrpSpPr>
          <p:grpSpPr>
            <a:xfrm flipV="1">
              <a:off x="4420998" y="2416029"/>
              <a:ext cx="796954" cy="863198"/>
              <a:chOff x="4420998" y="2416029"/>
              <a:chExt cx="796954" cy="863198"/>
            </a:xfrm>
          </p:grpSpPr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5CBC4D2E-B901-4483-9A59-BD48DD509D16}"/>
                  </a:ext>
                </a:extLst>
              </p:cNvPr>
              <p:cNvSpPr/>
              <p:nvPr/>
            </p:nvSpPr>
            <p:spPr>
              <a:xfrm>
                <a:off x="4420998" y="2592198"/>
                <a:ext cx="796954" cy="6870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74A648-39F3-47C5-97CE-422FD41C6246}"/>
                  </a:ext>
                </a:extLst>
              </p:cNvPr>
              <p:cNvSpPr/>
              <p:nvPr/>
            </p:nvSpPr>
            <p:spPr>
              <a:xfrm>
                <a:off x="4420998" y="2416029"/>
                <a:ext cx="796954" cy="176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B5EE0A-85A2-41AB-A04D-F47ABD29405C}"/>
                </a:ext>
              </a:extLst>
            </p:cNvPr>
            <p:cNvGrpSpPr/>
            <p:nvPr/>
          </p:nvGrpSpPr>
          <p:grpSpPr>
            <a:xfrm>
              <a:off x="5107035" y="2589967"/>
              <a:ext cx="382471" cy="395140"/>
              <a:chOff x="5340303" y="2561973"/>
              <a:chExt cx="382471" cy="39514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F89996B-E05B-4275-9C67-3A90C3BA7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0303" y="2759543"/>
                <a:ext cx="382471" cy="19757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1A5689A-D41E-4C54-9E78-9245B25A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0303" y="2561973"/>
                <a:ext cx="382471" cy="19757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295CE4-6920-462B-9253-063FAA7FF3DC}"/>
              </a:ext>
            </a:extLst>
          </p:cNvPr>
          <p:cNvSpPr txBox="1"/>
          <p:nvPr/>
        </p:nvSpPr>
        <p:spPr>
          <a:xfrm>
            <a:off x="960644" y="5805130"/>
            <a:ext cx="204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Ground: pin </a:t>
            </a:r>
            <a:r>
              <a:rPr lang="en-US" b="1" dirty="0"/>
              <a:t>↓</a:t>
            </a:r>
            <a:endParaRPr lang="en-N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174DBA-4040-46B5-9CA7-0C2C14947FD4}"/>
              </a:ext>
            </a:extLst>
          </p:cNvPr>
          <p:cNvSpPr/>
          <p:nvPr/>
        </p:nvSpPr>
        <p:spPr>
          <a:xfrm>
            <a:off x="4738159" y="4383768"/>
            <a:ext cx="423068" cy="1087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</a:t>
            </a:r>
            <a:endParaRPr lang="en-NL" sz="20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0A37541-110C-412D-A0E7-2FC7E8FE1185}"/>
              </a:ext>
            </a:extLst>
          </p:cNvPr>
          <p:cNvCxnSpPr>
            <a:endCxn id="4" idx="3"/>
          </p:cNvCxnSpPr>
          <p:nvPr/>
        </p:nvCxnSpPr>
        <p:spPr>
          <a:xfrm>
            <a:off x="3526563" y="2095820"/>
            <a:ext cx="1423130" cy="607836"/>
          </a:xfrm>
          <a:prstGeom prst="bentConnector2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B7C802-C061-47A1-A063-7B52648AE351}"/>
              </a:ext>
            </a:extLst>
          </p:cNvPr>
          <p:cNvCxnSpPr>
            <a:cxnSpLocks/>
          </p:cNvCxnSpPr>
          <p:nvPr/>
        </p:nvCxnSpPr>
        <p:spPr>
          <a:xfrm flipV="1">
            <a:off x="3526563" y="5470784"/>
            <a:ext cx="1423130" cy="607836"/>
          </a:xfrm>
          <a:prstGeom prst="bentConnector2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43F842-F795-4455-832A-34D094FE1834}"/>
              </a:ext>
            </a:extLst>
          </p:cNvPr>
          <p:cNvCxnSpPr>
            <a:endCxn id="17" idx="0"/>
          </p:cNvCxnSpPr>
          <p:nvPr/>
        </p:nvCxnSpPr>
        <p:spPr>
          <a:xfrm>
            <a:off x="4949693" y="3566854"/>
            <a:ext cx="0" cy="8169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E64899-562D-4FC2-9472-EF6A4B699307}"/>
              </a:ext>
            </a:extLst>
          </p:cNvPr>
          <p:cNvGrpSpPr/>
          <p:nvPr/>
        </p:nvGrpSpPr>
        <p:grpSpPr>
          <a:xfrm>
            <a:off x="4884220" y="4037761"/>
            <a:ext cx="5767662" cy="1838851"/>
            <a:chOff x="4586049" y="3302264"/>
            <a:chExt cx="5767662" cy="183885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30B3178-2FE1-470D-A8D4-35CEECE9130F}"/>
                </a:ext>
              </a:extLst>
            </p:cNvPr>
            <p:cNvGrpSpPr/>
            <p:nvPr/>
          </p:nvGrpSpPr>
          <p:grpSpPr>
            <a:xfrm>
              <a:off x="6941344" y="3317083"/>
              <a:ext cx="364331" cy="1824032"/>
              <a:chOff x="6946106" y="3328988"/>
              <a:chExt cx="364331" cy="182403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128BFE7-FDE5-4F37-B306-76A8CEDB4DBB}"/>
                  </a:ext>
                </a:extLst>
              </p:cNvPr>
              <p:cNvSpPr/>
              <p:nvPr/>
            </p:nvSpPr>
            <p:spPr>
              <a:xfrm>
                <a:off x="6996112" y="3371850"/>
                <a:ext cx="314325" cy="17240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313291A-2F13-4CA3-89D0-F9EB7CED0F85}"/>
                  </a:ext>
                </a:extLst>
              </p:cNvPr>
              <p:cNvSpPr/>
              <p:nvPr/>
            </p:nvSpPr>
            <p:spPr>
              <a:xfrm>
                <a:off x="6946106" y="3328988"/>
                <a:ext cx="88107" cy="1824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4BA609-44B0-4C49-9806-B91E1B5379A5}"/>
                </a:ext>
              </a:extLst>
            </p:cNvPr>
            <p:cNvGrpSpPr/>
            <p:nvPr/>
          </p:nvGrpSpPr>
          <p:grpSpPr>
            <a:xfrm>
              <a:off x="4586049" y="3302264"/>
              <a:ext cx="2910846" cy="1830872"/>
              <a:chOff x="5948320" y="3302264"/>
              <a:chExt cx="2910846" cy="183087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E4A384-841B-40DD-A51E-96DED3DDCCD1}"/>
                  </a:ext>
                </a:extLst>
              </p:cNvPr>
              <p:cNvSpPr txBox="1"/>
              <p:nvPr/>
            </p:nvSpPr>
            <p:spPr>
              <a:xfrm>
                <a:off x="6941975" y="3302264"/>
                <a:ext cx="1912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Analog In: pin </a:t>
                </a:r>
                <a:r>
                  <a:rPr lang="en-US" b="1" dirty="0"/>
                  <a:t>2+</a:t>
                </a:r>
                <a:endParaRPr lang="en-NL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2F482-3F56-43BB-960A-753C5FC389B0}"/>
                  </a:ext>
                </a:extLst>
              </p:cNvPr>
              <p:cNvSpPr txBox="1"/>
              <p:nvPr/>
            </p:nvSpPr>
            <p:spPr>
              <a:xfrm>
                <a:off x="6946390" y="4763804"/>
                <a:ext cx="1912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Analog In: pin </a:t>
                </a:r>
                <a:r>
                  <a:rPr lang="en-US" b="1" dirty="0"/>
                  <a:t>2-</a:t>
                </a:r>
                <a:endParaRPr lang="en-NL" b="1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CA75AFD-727F-422E-B033-EDB097980606}"/>
                  </a:ext>
                </a:extLst>
              </p:cNvPr>
              <p:cNvSpPr/>
              <p:nvPr/>
            </p:nvSpPr>
            <p:spPr>
              <a:xfrm>
                <a:off x="5948320" y="341493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AB9999-A003-4087-A979-68DD81A8EBC4}"/>
                  </a:ext>
                </a:extLst>
              </p:cNvPr>
              <p:cNvSpPr/>
              <p:nvPr/>
            </p:nvSpPr>
            <p:spPr>
              <a:xfrm>
                <a:off x="5948320" y="487647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A6FC05-2132-4C52-9F51-696BB7A6260C}"/>
                  </a:ext>
                </a:extLst>
              </p:cNvPr>
              <p:cNvCxnSpPr/>
              <p:nvPr/>
            </p:nvCxnSpPr>
            <p:spPr>
              <a:xfrm>
                <a:off x="6092320" y="3486930"/>
                <a:ext cx="849658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35F5991-EEA7-4584-A8AF-BAFA894DADC9}"/>
                  </a:ext>
                </a:extLst>
              </p:cNvPr>
              <p:cNvCxnSpPr/>
              <p:nvPr/>
            </p:nvCxnSpPr>
            <p:spPr>
              <a:xfrm>
                <a:off x="6092317" y="4948470"/>
                <a:ext cx="849658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6285A3-DF2A-4E13-903B-A919BB950D41}"/>
                </a:ext>
              </a:extLst>
            </p:cNvPr>
            <p:cNvSpPr txBox="1"/>
            <p:nvPr/>
          </p:nvSpPr>
          <p:spPr>
            <a:xfrm>
              <a:off x="7455161" y="3930169"/>
              <a:ext cx="2898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</a:t>
              </a:r>
              <a:r>
                <a:rPr lang="en-US" sz="2800" baseline="-25000" dirty="0"/>
                <a:t>R</a:t>
              </a:r>
              <a:r>
                <a:rPr lang="en-US" sz="2800" dirty="0"/>
                <a:t>   </a:t>
              </a:r>
              <a:r>
                <a:rPr lang="en-US" sz="2800" dirty="0">
                  <a:sym typeface="Wingdings" panose="05000000000000000000" pitchFamily="2" charset="2"/>
                </a:rPr>
                <a:t>   </a:t>
              </a:r>
              <a:r>
                <a:rPr lang="en-US" sz="2800" dirty="0"/>
                <a:t>I</a:t>
              </a:r>
              <a:r>
                <a:rPr lang="en-US" sz="2800" baseline="-25000" dirty="0"/>
                <a:t>F</a:t>
              </a:r>
              <a:r>
                <a:rPr lang="en-US" sz="2800" dirty="0"/>
                <a:t> =   V</a:t>
              </a:r>
              <a:r>
                <a:rPr lang="en-US" sz="2800" baseline="-25000" dirty="0"/>
                <a:t>R</a:t>
              </a:r>
              <a:r>
                <a:rPr lang="en-US" sz="2800" dirty="0"/>
                <a:t> / R</a:t>
              </a:r>
              <a:endParaRPr lang="en-NL" sz="28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426C89-1A51-4236-AA72-9F6EA78F30AC}"/>
              </a:ext>
            </a:extLst>
          </p:cNvPr>
          <p:cNvGrpSpPr/>
          <p:nvPr/>
        </p:nvGrpSpPr>
        <p:grpSpPr>
          <a:xfrm>
            <a:off x="4884220" y="2195682"/>
            <a:ext cx="3367967" cy="1830455"/>
            <a:chOff x="4586049" y="1460185"/>
            <a:chExt cx="3367967" cy="1830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CB6286-575C-4220-8293-1D699C054809}"/>
                </a:ext>
              </a:extLst>
            </p:cNvPr>
            <p:cNvGrpSpPr/>
            <p:nvPr/>
          </p:nvGrpSpPr>
          <p:grpSpPr>
            <a:xfrm>
              <a:off x="4586049" y="1460185"/>
              <a:ext cx="2906431" cy="1801488"/>
              <a:chOff x="5948320" y="1460185"/>
              <a:chExt cx="2906431" cy="180148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0E0D4F-4A75-42DA-8CA8-EE9B3258E9A7}"/>
                  </a:ext>
                </a:extLst>
              </p:cNvPr>
              <p:cNvSpPr txBox="1"/>
              <p:nvPr/>
            </p:nvSpPr>
            <p:spPr>
              <a:xfrm>
                <a:off x="6941978" y="2892341"/>
                <a:ext cx="191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Analog In: pin </a:t>
                </a:r>
                <a:r>
                  <a:rPr lang="en-US" b="1" dirty="0"/>
                  <a:t>1-</a:t>
                </a:r>
                <a:endParaRPr lang="en-NL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E62E03-DF69-4FDE-81C6-43E451228892}"/>
                  </a:ext>
                </a:extLst>
              </p:cNvPr>
              <p:cNvSpPr txBox="1"/>
              <p:nvPr/>
            </p:nvSpPr>
            <p:spPr>
              <a:xfrm>
                <a:off x="6941975" y="1460185"/>
                <a:ext cx="1912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Analog In: pin </a:t>
                </a:r>
                <a:r>
                  <a:rPr lang="en-US" b="1" dirty="0"/>
                  <a:t>1+</a:t>
                </a:r>
                <a:endParaRPr lang="en-NL" b="1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FDC74A4-FBFF-4890-892B-EF33262F86D0}"/>
                  </a:ext>
                </a:extLst>
              </p:cNvPr>
              <p:cNvSpPr/>
              <p:nvPr/>
            </p:nvSpPr>
            <p:spPr>
              <a:xfrm>
                <a:off x="5948320" y="300500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48B8AD2-57F7-4F4D-91BB-916F6366596F}"/>
                  </a:ext>
                </a:extLst>
              </p:cNvPr>
              <p:cNvSpPr/>
              <p:nvPr/>
            </p:nvSpPr>
            <p:spPr>
              <a:xfrm>
                <a:off x="5948320" y="157285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5071D51-274D-4AEA-861C-1FC414235199}"/>
                  </a:ext>
                </a:extLst>
              </p:cNvPr>
              <p:cNvCxnSpPr>
                <a:stCxn id="20" idx="6"/>
                <a:endCxn id="15" idx="1"/>
              </p:cNvCxnSpPr>
              <p:nvPr/>
            </p:nvCxnSpPr>
            <p:spPr>
              <a:xfrm>
                <a:off x="6092320" y="3077007"/>
                <a:ext cx="849658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C9AF838-3D6A-465F-A19C-C59175C65144}"/>
                  </a:ext>
                </a:extLst>
              </p:cNvPr>
              <p:cNvCxnSpPr/>
              <p:nvPr/>
            </p:nvCxnSpPr>
            <p:spPr>
              <a:xfrm>
                <a:off x="6092317" y="1644851"/>
                <a:ext cx="849658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D61ACD-53B5-4685-9601-FC4ACE9C9E85}"/>
                </a:ext>
              </a:extLst>
            </p:cNvPr>
            <p:cNvSpPr txBox="1"/>
            <p:nvPr/>
          </p:nvSpPr>
          <p:spPr>
            <a:xfrm>
              <a:off x="7455161" y="2050063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</a:t>
              </a:r>
              <a:r>
                <a:rPr lang="en-US" sz="2800" baseline="-25000" dirty="0"/>
                <a:t>F</a:t>
              </a:r>
              <a:endParaRPr lang="en-NL" sz="28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0EB81B-87E4-4ACD-A41E-8DD0EEBE6E0C}"/>
                </a:ext>
              </a:extLst>
            </p:cNvPr>
            <p:cNvGrpSpPr/>
            <p:nvPr/>
          </p:nvGrpSpPr>
          <p:grpSpPr>
            <a:xfrm>
              <a:off x="6938430" y="1466608"/>
              <a:ext cx="364331" cy="1824032"/>
              <a:chOff x="6946106" y="3328988"/>
              <a:chExt cx="364331" cy="182403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5C77966-970D-4446-821F-E0788EFEEB74}"/>
                  </a:ext>
                </a:extLst>
              </p:cNvPr>
              <p:cNvSpPr/>
              <p:nvPr/>
            </p:nvSpPr>
            <p:spPr>
              <a:xfrm>
                <a:off x="6996112" y="3371850"/>
                <a:ext cx="314325" cy="17240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FCCF2C-A420-4235-92C0-5B0EBCAE42D4}"/>
                  </a:ext>
                </a:extLst>
              </p:cNvPr>
              <p:cNvSpPr/>
              <p:nvPr/>
            </p:nvSpPr>
            <p:spPr>
              <a:xfrm>
                <a:off x="6946106" y="3328988"/>
                <a:ext cx="88107" cy="1824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0A155D5-6340-4437-B2BB-ACB3169F7535}"/>
              </a:ext>
            </a:extLst>
          </p:cNvPr>
          <p:cNvSpPr txBox="1"/>
          <p:nvPr/>
        </p:nvSpPr>
        <p:spPr>
          <a:xfrm>
            <a:off x="960644" y="1773994"/>
            <a:ext cx="216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power supply: pin </a:t>
            </a:r>
            <a:r>
              <a:rPr lang="en-US" b="1" dirty="0"/>
              <a:t>V+</a:t>
            </a:r>
            <a:endParaRPr lang="en-NL" b="1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65826C2-9C42-48DD-8809-7712BC52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Measuring an IV curve</a:t>
            </a:r>
            <a:endParaRPr lang="en-N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0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9BBFF-99C4-4082-8024-29184DF2F661}"/>
              </a:ext>
            </a:extLst>
          </p:cNvPr>
          <p:cNvSpPr txBox="1"/>
          <p:nvPr/>
        </p:nvSpPr>
        <p:spPr>
          <a:xfrm>
            <a:off x="5830024" y="6488668"/>
            <a:ext cx="616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https://starthardware.org/en/unit-5-how-to-use-a-breadboard/</a:t>
            </a:r>
            <a:endParaRPr lang="en-NL" dirty="0"/>
          </a:p>
        </p:txBody>
      </p:sp>
      <p:pic>
        <p:nvPicPr>
          <p:cNvPr id="1028" name="Picture 4" descr="Arduino breadboard usage">
            <a:extLst>
              <a:ext uri="{FF2B5EF4-FFF2-40B4-BE49-F238E27FC236}">
                <a16:creationId xmlns:a16="http://schemas.microsoft.com/office/drawing/2014/main" id="{3A63EF34-4CCC-45FF-BAE9-64D4E7AF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4" y="0"/>
            <a:ext cx="11535412" cy="648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14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nalog Discovery 2 Specifications - Digilent Reference">
            <a:extLst>
              <a:ext uri="{FF2B5EF4-FFF2-40B4-BE49-F238E27FC236}">
                <a16:creationId xmlns:a16="http://schemas.microsoft.com/office/drawing/2014/main" id="{8899009A-9833-4B5A-9281-5551BFC6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52" y="0"/>
            <a:ext cx="381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엔지니어를 위한 공간 오 마이 엔지니어 전자부품/산업공구/전자키트 전문">
            <a:extLst>
              <a:ext uri="{FF2B5EF4-FFF2-40B4-BE49-F238E27FC236}">
                <a16:creationId xmlns:a16="http://schemas.microsoft.com/office/drawing/2014/main" id="{38770F36-8420-4B39-BF84-632DAB793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6"/>
          <a:stretch/>
        </p:blipFill>
        <p:spPr bwMode="auto">
          <a:xfrm>
            <a:off x="4003752" y="3989366"/>
            <a:ext cx="3895767" cy="338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sting Op-amp Circuits With The Analog Discovery 2">
            <a:extLst>
              <a:ext uri="{FF2B5EF4-FFF2-40B4-BE49-F238E27FC236}">
                <a16:creationId xmlns:a16="http://schemas.microsoft.com/office/drawing/2014/main" id="{2AE2915E-A836-47B4-BD21-626320031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3"/>
          <a:stretch/>
        </p:blipFill>
        <p:spPr bwMode="auto">
          <a:xfrm>
            <a:off x="3251" y="3735385"/>
            <a:ext cx="4606847" cy="312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eadboard Adapter for Analog Discovery - Digilent">
            <a:extLst>
              <a:ext uri="{FF2B5EF4-FFF2-40B4-BE49-F238E27FC236}">
                <a16:creationId xmlns:a16="http://schemas.microsoft.com/office/drawing/2014/main" id="{E4724755-7D1B-4732-91C9-C6873FDB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12" y="3566868"/>
            <a:ext cx="4368587" cy="388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readboard Breakout For Analog Discovery 2 – Digilent Blog">
            <a:extLst>
              <a:ext uri="{FF2B5EF4-FFF2-40B4-BE49-F238E27FC236}">
                <a16:creationId xmlns:a16="http://schemas.microsoft.com/office/drawing/2014/main" id="{EBEF04FB-980B-4C2E-B272-E43CA5A0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0"/>
            <a:ext cx="3632200" cy="39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eadboard Breakout For Analog Discovery 2 – Digilent Blog">
            <a:extLst>
              <a:ext uri="{FF2B5EF4-FFF2-40B4-BE49-F238E27FC236}">
                <a16:creationId xmlns:a16="http://schemas.microsoft.com/office/drawing/2014/main" id="{28B8FF1E-C75F-4467-A146-06C6F8964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146" y="-2131856"/>
            <a:ext cx="4178512" cy="631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19AAA8-88D9-4EF2-8781-7B5029A2D722}"/>
              </a:ext>
            </a:extLst>
          </p:cNvPr>
          <p:cNvSpPr/>
          <p:nvPr/>
        </p:nvSpPr>
        <p:spPr>
          <a:xfrm>
            <a:off x="4089616" y="895353"/>
            <a:ext cx="1044361" cy="51276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EDEBE-65D5-45D0-AE4B-DEE1173BAD18}"/>
              </a:ext>
            </a:extLst>
          </p:cNvPr>
          <p:cNvSpPr/>
          <p:nvPr/>
        </p:nvSpPr>
        <p:spPr>
          <a:xfrm>
            <a:off x="4087917" y="2609849"/>
            <a:ext cx="560283" cy="51276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6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B3178-2FE1-470D-A8D4-35CEECE9130F}"/>
              </a:ext>
            </a:extLst>
          </p:cNvPr>
          <p:cNvGrpSpPr/>
          <p:nvPr/>
        </p:nvGrpSpPr>
        <p:grpSpPr>
          <a:xfrm>
            <a:off x="6623293" y="4241423"/>
            <a:ext cx="364331" cy="1824032"/>
            <a:chOff x="6946106" y="3328988"/>
            <a:chExt cx="364331" cy="18240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28BFE7-FDE5-4F37-B306-76A8CEDB4DBB}"/>
                </a:ext>
              </a:extLst>
            </p:cNvPr>
            <p:cNvSpPr/>
            <p:nvPr/>
          </p:nvSpPr>
          <p:spPr>
            <a:xfrm>
              <a:off x="6996112" y="3371850"/>
              <a:ext cx="314325" cy="1724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13291A-2F13-4CA3-89D0-F9EB7CED0F85}"/>
                </a:ext>
              </a:extLst>
            </p:cNvPr>
            <p:cNvSpPr/>
            <p:nvPr/>
          </p:nvSpPr>
          <p:spPr>
            <a:xfrm>
              <a:off x="6946106" y="3328988"/>
              <a:ext cx="88107" cy="1824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0AA4F2-CE7E-4ACE-9875-24CE01A66AAE}"/>
              </a:ext>
            </a:extLst>
          </p:cNvPr>
          <p:cNvGrpSpPr/>
          <p:nvPr/>
        </p:nvGrpSpPr>
        <p:grpSpPr>
          <a:xfrm>
            <a:off x="3934994" y="2892499"/>
            <a:ext cx="1068508" cy="863198"/>
            <a:chOff x="4420998" y="2416029"/>
            <a:chExt cx="1068508" cy="8631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C4398D-5A21-4A09-AD7C-962AF113ADF8}"/>
                </a:ext>
              </a:extLst>
            </p:cNvPr>
            <p:cNvGrpSpPr/>
            <p:nvPr/>
          </p:nvGrpSpPr>
          <p:grpSpPr>
            <a:xfrm flipV="1">
              <a:off x="4420998" y="2416029"/>
              <a:ext cx="796954" cy="863198"/>
              <a:chOff x="4420998" y="2416029"/>
              <a:chExt cx="796954" cy="863198"/>
            </a:xfrm>
          </p:grpSpPr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5CBC4D2E-B901-4483-9A59-BD48DD509D16}"/>
                  </a:ext>
                </a:extLst>
              </p:cNvPr>
              <p:cNvSpPr/>
              <p:nvPr/>
            </p:nvSpPr>
            <p:spPr>
              <a:xfrm>
                <a:off x="4420998" y="2592198"/>
                <a:ext cx="796954" cy="6870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74A648-39F3-47C5-97CE-422FD41C6246}"/>
                  </a:ext>
                </a:extLst>
              </p:cNvPr>
              <p:cNvSpPr/>
              <p:nvPr/>
            </p:nvSpPr>
            <p:spPr>
              <a:xfrm>
                <a:off x="4420998" y="2416029"/>
                <a:ext cx="796954" cy="176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B5EE0A-85A2-41AB-A04D-F47ABD29405C}"/>
                </a:ext>
              </a:extLst>
            </p:cNvPr>
            <p:cNvGrpSpPr/>
            <p:nvPr/>
          </p:nvGrpSpPr>
          <p:grpSpPr>
            <a:xfrm>
              <a:off x="5107035" y="2589967"/>
              <a:ext cx="382471" cy="395140"/>
              <a:chOff x="5340303" y="2561973"/>
              <a:chExt cx="382471" cy="39514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F89996B-E05B-4275-9C67-3A90C3BA7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0303" y="2759543"/>
                <a:ext cx="382471" cy="19757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1A5689A-D41E-4C54-9E78-9245B25A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0303" y="2561973"/>
                <a:ext cx="382471" cy="19757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295CE4-6920-462B-9253-063FAA7FF3DC}"/>
              </a:ext>
            </a:extLst>
          </p:cNvPr>
          <p:cNvSpPr txBox="1"/>
          <p:nvPr/>
        </p:nvSpPr>
        <p:spPr>
          <a:xfrm>
            <a:off x="344422" y="5993973"/>
            <a:ext cx="204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Ground: pin </a:t>
            </a:r>
            <a:r>
              <a:rPr lang="en-US" b="1" dirty="0"/>
              <a:t>↓</a:t>
            </a:r>
            <a:endParaRPr lang="en-N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174DBA-4040-46B5-9CA7-0C2C14947FD4}"/>
              </a:ext>
            </a:extLst>
          </p:cNvPr>
          <p:cNvSpPr/>
          <p:nvPr/>
        </p:nvSpPr>
        <p:spPr>
          <a:xfrm>
            <a:off x="4121937" y="4572611"/>
            <a:ext cx="423068" cy="1087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</a:t>
            </a:r>
            <a:endParaRPr lang="en-NL" sz="20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0A37541-110C-412D-A0E7-2FC7E8FE1185}"/>
              </a:ext>
            </a:extLst>
          </p:cNvPr>
          <p:cNvCxnSpPr>
            <a:endCxn id="4" idx="3"/>
          </p:cNvCxnSpPr>
          <p:nvPr/>
        </p:nvCxnSpPr>
        <p:spPr>
          <a:xfrm>
            <a:off x="2910341" y="2284663"/>
            <a:ext cx="1423130" cy="607836"/>
          </a:xfrm>
          <a:prstGeom prst="bentConnector2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B7C802-C061-47A1-A063-7B52648AE351}"/>
              </a:ext>
            </a:extLst>
          </p:cNvPr>
          <p:cNvCxnSpPr>
            <a:cxnSpLocks/>
          </p:cNvCxnSpPr>
          <p:nvPr/>
        </p:nvCxnSpPr>
        <p:spPr>
          <a:xfrm flipV="1">
            <a:off x="2910341" y="5659627"/>
            <a:ext cx="1423130" cy="607836"/>
          </a:xfrm>
          <a:prstGeom prst="bentConnector2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43F842-F795-4455-832A-34D094FE1834}"/>
              </a:ext>
            </a:extLst>
          </p:cNvPr>
          <p:cNvCxnSpPr>
            <a:endCxn id="17" idx="0"/>
          </p:cNvCxnSpPr>
          <p:nvPr/>
        </p:nvCxnSpPr>
        <p:spPr>
          <a:xfrm>
            <a:off x="4333471" y="3755697"/>
            <a:ext cx="0" cy="8169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44BA609-44B0-4C49-9806-B91E1B5379A5}"/>
              </a:ext>
            </a:extLst>
          </p:cNvPr>
          <p:cNvGrpSpPr/>
          <p:nvPr/>
        </p:nvGrpSpPr>
        <p:grpSpPr>
          <a:xfrm>
            <a:off x="4267998" y="4226604"/>
            <a:ext cx="2910846" cy="1830872"/>
            <a:chOff x="5948320" y="3302264"/>
            <a:chExt cx="2910846" cy="18308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E4A384-841B-40DD-A51E-96DED3DDCCD1}"/>
                </a:ext>
              </a:extLst>
            </p:cNvPr>
            <p:cNvSpPr txBox="1"/>
            <p:nvPr/>
          </p:nvSpPr>
          <p:spPr>
            <a:xfrm>
              <a:off x="6941975" y="3302264"/>
              <a:ext cx="1912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Analog In: pin </a:t>
              </a:r>
              <a:r>
                <a:rPr lang="en-US" b="1" dirty="0"/>
                <a:t>2+</a:t>
              </a:r>
              <a:endParaRPr lang="en-NL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82F482-3F56-43BB-960A-753C5FC389B0}"/>
                </a:ext>
              </a:extLst>
            </p:cNvPr>
            <p:cNvSpPr txBox="1"/>
            <p:nvPr/>
          </p:nvSpPr>
          <p:spPr>
            <a:xfrm>
              <a:off x="6946390" y="4763804"/>
              <a:ext cx="1912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Analog In: pin </a:t>
              </a:r>
              <a:r>
                <a:rPr lang="en-US" b="1" dirty="0"/>
                <a:t>2-</a:t>
              </a:r>
              <a:endParaRPr lang="en-NL" b="1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A75AFD-727F-422E-B033-EDB097980606}"/>
                </a:ext>
              </a:extLst>
            </p:cNvPr>
            <p:cNvSpPr/>
            <p:nvPr/>
          </p:nvSpPr>
          <p:spPr>
            <a:xfrm>
              <a:off x="5948320" y="3414930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AB9999-A003-4087-A979-68DD81A8EBC4}"/>
                </a:ext>
              </a:extLst>
            </p:cNvPr>
            <p:cNvSpPr/>
            <p:nvPr/>
          </p:nvSpPr>
          <p:spPr>
            <a:xfrm>
              <a:off x="5948320" y="4876470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A6FC05-2132-4C52-9F51-696BB7A6260C}"/>
                </a:ext>
              </a:extLst>
            </p:cNvPr>
            <p:cNvCxnSpPr/>
            <p:nvPr/>
          </p:nvCxnSpPr>
          <p:spPr>
            <a:xfrm>
              <a:off x="6092320" y="3486930"/>
              <a:ext cx="849658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5F5991-EEA7-4584-A8AF-BAFA894DADC9}"/>
                </a:ext>
              </a:extLst>
            </p:cNvPr>
            <p:cNvCxnSpPr/>
            <p:nvPr/>
          </p:nvCxnSpPr>
          <p:spPr>
            <a:xfrm>
              <a:off x="6092317" y="4948470"/>
              <a:ext cx="849658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CB6286-575C-4220-8293-1D699C054809}"/>
              </a:ext>
            </a:extLst>
          </p:cNvPr>
          <p:cNvGrpSpPr/>
          <p:nvPr/>
        </p:nvGrpSpPr>
        <p:grpSpPr>
          <a:xfrm>
            <a:off x="4267998" y="2384525"/>
            <a:ext cx="2906431" cy="1801488"/>
            <a:chOff x="5948320" y="1460185"/>
            <a:chExt cx="2906431" cy="18014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0E0D4F-4A75-42DA-8CA8-EE9B3258E9A7}"/>
                </a:ext>
              </a:extLst>
            </p:cNvPr>
            <p:cNvSpPr txBox="1"/>
            <p:nvPr/>
          </p:nvSpPr>
          <p:spPr>
            <a:xfrm>
              <a:off x="6941978" y="2892341"/>
              <a:ext cx="191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Analog In: pin </a:t>
              </a:r>
              <a:r>
                <a:rPr lang="en-US" b="1" dirty="0"/>
                <a:t>1-</a:t>
              </a:r>
              <a:endParaRPr lang="en-NL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62E03-DF69-4FDE-81C6-43E451228892}"/>
                </a:ext>
              </a:extLst>
            </p:cNvPr>
            <p:cNvSpPr txBox="1"/>
            <p:nvPr/>
          </p:nvSpPr>
          <p:spPr>
            <a:xfrm>
              <a:off x="6941975" y="1460185"/>
              <a:ext cx="1912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Analog In: pin </a:t>
              </a:r>
              <a:r>
                <a:rPr lang="en-US" b="1" dirty="0"/>
                <a:t>1+</a:t>
              </a:r>
              <a:endParaRPr lang="en-NL" b="1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DC74A4-FBFF-4890-892B-EF33262F86D0}"/>
                </a:ext>
              </a:extLst>
            </p:cNvPr>
            <p:cNvSpPr/>
            <p:nvPr/>
          </p:nvSpPr>
          <p:spPr>
            <a:xfrm>
              <a:off x="5948320" y="3005007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8B8AD2-57F7-4F4D-91BB-916F6366596F}"/>
                </a:ext>
              </a:extLst>
            </p:cNvPr>
            <p:cNvSpPr/>
            <p:nvPr/>
          </p:nvSpPr>
          <p:spPr>
            <a:xfrm>
              <a:off x="5948320" y="1572851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071D51-274D-4AEA-861C-1FC414235199}"/>
                </a:ext>
              </a:extLst>
            </p:cNvPr>
            <p:cNvCxnSpPr>
              <a:stCxn id="20" idx="6"/>
              <a:endCxn id="15" idx="1"/>
            </p:cNvCxnSpPr>
            <p:nvPr/>
          </p:nvCxnSpPr>
          <p:spPr>
            <a:xfrm>
              <a:off x="6092320" y="3077007"/>
              <a:ext cx="849658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C9AF838-3D6A-465F-A19C-C59175C65144}"/>
                </a:ext>
              </a:extLst>
            </p:cNvPr>
            <p:cNvCxnSpPr/>
            <p:nvPr/>
          </p:nvCxnSpPr>
          <p:spPr>
            <a:xfrm>
              <a:off x="6092317" y="1644851"/>
              <a:ext cx="849658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D61ACD-53B5-4685-9601-FC4ACE9C9E85}"/>
              </a:ext>
            </a:extLst>
          </p:cNvPr>
          <p:cNvSpPr txBox="1"/>
          <p:nvPr/>
        </p:nvSpPr>
        <p:spPr>
          <a:xfrm>
            <a:off x="6968146" y="2974403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-25000" dirty="0"/>
              <a:t>F</a:t>
            </a:r>
            <a:endParaRPr lang="en-NL" sz="28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0EB81B-87E4-4ACD-A41E-8DD0EEBE6E0C}"/>
              </a:ext>
            </a:extLst>
          </p:cNvPr>
          <p:cNvGrpSpPr/>
          <p:nvPr/>
        </p:nvGrpSpPr>
        <p:grpSpPr>
          <a:xfrm>
            <a:off x="6620379" y="2390948"/>
            <a:ext cx="364331" cy="1824032"/>
            <a:chOff x="6946106" y="3328988"/>
            <a:chExt cx="364331" cy="18240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5C77966-970D-4446-821F-E0788EFEEB74}"/>
                </a:ext>
              </a:extLst>
            </p:cNvPr>
            <p:cNvSpPr/>
            <p:nvPr/>
          </p:nvSpPr>
          <p:spPr>
            <a:xfrm>
              <a:off x="6996112" y="3371850"/>
              <a:ext cx="314325" cy="1724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FCCF2C-A420-4235-92C0-5B0EBCAE42D4}"/>
                </a:ext>
              </a:extLst>
            </p:cNvPr>
            <p:cNvSpPr/>
            <p:nvPr/>
          </p:nvSpPr>
          <p:spPr>
            <a:xfrm>
              <a:off x="6946106" y="3328988"/>
              <a:ext cx="88107" cy="1824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0A155D5-6340-4437-B2BB-ACB3169F7535}"/>
              </a:ext>
            </a:extLst>
          </p:cNvPr>
          <p:cNvSpPr txBox="1"/>
          <p:nvPr/>
        </p:nvSpPr>
        <p:spPr>
          <a:xfrm>
            <a:off x="344422" y="1962837"/>
            <a:ext cx="216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power supply: pin </a:t>
            </a:r>
            <a:r>
              <a:rPr lang="en-US" b="1" dirty="0"/>
              <a:t>V+</a:t>
            </a:r>
            <a:endParaRPr lang="en-NL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BCEDBE-DD47-4964-B007-CCF1128117F5}"/>
              </a:ext>
            </a:extLst>
          </p:cNvPr>
          <p:cNvGrpSpPr/>
          <p:nvPr/>
        </p:nvGrpSpPr>
        <p:grpSpPr>
          <a:xfrm>
            <a:off x="9360664" y="-114691"/>
            <a:ext cx="5866922" cy="6160268"/>
            <a:chOff x="8342135" y="141847"/>
            <a:chExt cx="3810000" cy="4000500"/>
          </a:xfrm>
        </p:grpSpPr>
        <p:pic>
          <p:nvPicPr>
            <p:cNvPr id="40" name="Picture 10" descr="Analog Discovery 2 Specifications - Digilent Reference">
              <a:extLst>
                <a:ext uri="{FF2B5EF4-FFF2-40B4-BE49-F238E27FC236}">
                  <a16:creationId xmlns:a16="http://schemas.microsoft.com/office/drawing/2014/main" id="{13C15B01-66E2-4489-97F6-DC3E4278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135" y="141847"/>
              <a:ext cx="3810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B3F9FC-A200-486C-BF27-B764D97D4FEC}"/>
                </a:ext>
              </a:extLst>
            </p:cNvPr>
            <p:cNvSpPr/>
            <p:nvPr/>
          </p:nvSpPr>
          <p:spPr>
            <a:xfrm>
              <a:off x="8427999" y="1037200"/>
              <a:ext cx="1044361" cy="51276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E6FC41-8562-4D3C-A2F9-B9CDA47BABF0}"/>
                </a:ext>
              </a:extLst>
            </p:cNvPr>
            <p:cNvSpPr/>
            <p:nvPr/>
          </p:nvSpPr>
          <p:spPr>
            <a:xfrm>
              <a:off x="8426300" y="2751696"/>
              <a:ext cx="560283" cy="51276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26285A3-DF2A-4E13-903B-A919BB950D41}"/>
              </a:ext>
            </a:extLst>
          </p:cNvPr>
          <p:cNvSpPr txBox="1"/>
          <p:nvPr/>
        </p:nvSpPr>
        <p:spPr>
          <a:xfrm>
            <a:off x="7027781" y="5391225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-25000" dirty="0"/>
              <a:t>R</a:t>
            </a:r>
            <a:r>
              <a:rPr lang="en-US" sz="2800" dirty="0"/>
              <a:t>  </a:t>
            </a:r>
            <a:r>
              <a:rPr lang="en-US" sz="2800" dirty="0">
                <a:sym typeface="Wingdings" panose="05000000000000000000" pitchFamily="2" charset="2"/>
              </a:rPr>
              <a:t>  </a:t>
            </a:r>
            <a:r>
              <a:rPr lang="en-US" sz="2800" dirty="0"/>
              <a:t>I</a:t>
            </a:r>
            <a:r>
              <a:rPr lang="en-US" sz="2800" baseline="-25000" dirty="0"/>
              <a:t>F</a:t>
            </a:r>
            <a:r>
              <a:rPr lang="en-US" sz="2800" dirty="0"/>
              <a:t> =   V</a:t>
            </a:r>
            <a:r>
              <a:rPr lang="en-US" sz="2800" baseline="-25000" dirty="0"/>
              <a:t>R</a:t>
            </a:r>
            <a:r>
              <a:rPr lang="en-US" sz="2800" dirty="0"/>
              <a:t> / R</a:t>
            </a:r>
            <a:endParaRPr lang="en-NL" sz="28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896B4F9-476F-4357-9AB9-C31E47EF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Go and build your hardware:</a:t>
            </a:r>
            <a:endParaRPr lang="en-N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3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6391B54D-A557-47B4-864C-2E5E922D8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9144" r="13071" b="7430"/>
          <a:stretch/>
        </p:blipFill>
        <p:spPr>
          <a:xfrm>
            <a:off x="6881908" y="1892863"/>
            <a:ext cx="5148444" cy="3009159"/>
          </a:xfrm>
          <a:prstGeom prst="rect">
            <a:avLst/>
          </a:prstGeom>
          <a:ln w="25400">
            <a:solidFill>
              <a:schemeClr val="accent5">
                <a:lumMod val="75000"/>
                <a:alpha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67F57-29E0-427C-9D00-6FB8CBFD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52" y="1825625"/>
            <a:ext cx="5804484" cy="3144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509F3-EF3E-444B-82B1-8FD8800A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Actions to be performed by the code</a:t>
            </a:r>
            <a:endParaRPr lang="en-N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1C85-DC34-4714-AC60-EB0A666B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3452" cy="4911438"/>
          </a:xfrm>
        </p:spPr>
        <p:txBody>
          <a:bodyPr>
            <a:normAutofit/>
          </a:bodyPr>
          <a:lstStyle/>
          <a:p>
            <a:r>
              <a:rPr lang="en-US" dirty="0"/>
              <a:t>Increase </a:t>
            </a:r>
            <a:r>
              <a:rPr lang="en-US" b="1" dirty="0"/>
              <a:t>V+</a:t>
            </a:r>
            <a:r>
              <a:rPr lang="en-US" dirty="0"/>
              <a:t> voltage in small steps.</a:t>
            </a:r>
            <a:br>
              <a:rPr lang="en-US" dirty="0"/>
            </a:br>
            <a:r>
              <a:rPr lang="en-US" dirty="0"/>
              <a:t>And for each step:</a:t>
            </a:r>
          </a:p>
          <a:p>
            <a:pPr lvl="1"/>
            <a:r>
              <a:rPr lang="en-US" dirty="0"/>
              <a:t>Record V</a:t>
            </a:r>
            <a:r>
              <a:rPr lang="en-US" baseline="-25000" dirty="0"/>
              <a:t>F</a:t>
            </a:r>
            <a:r>
              <a:rPr lang="en-US" dirty="0"/>
              <a:t> and V</a:t>
            </a:r>
            <a:r>
              <a:rPr lang="en-US" baseline="-25000" dirty="0"/>
              <a:t>R</a:t>
            </a:r>
            <a:endParaRPr lang="en-US" dirty="0"/>
          </a:p>
          <a:p>
            <a:pPr lvl="1"/>
            <a:r>
              <a:rPr lang="en-US" dirty="0"/>
              <a:t>Calculate I</a:t>
            </a:r>
            <a:r>
              <a:rPr lang="en-US" baseline="-25000" dirty="0"/>
              <a:t>F</a:t>
            </a:r>
            <a:endParaRPr lang="en-US" dirty="0"/>
          </a:p>
          <a:p>
            <a:pPr lvl="1"/>
            <a:r>
              <a:rPr lang="en-US" dirty="0"/>
              <a:t>Plot I</a:t>
            </a:r>
            <a:r>
              <a:rPr lang="en-US" baseline="-25000" dirty="0"/>
              <a:t>F</a:t>
            </a:r>
            <a:r>
              <a:rPr lang="en-US" dirty="0"/>
              <a:t> as a function of V</a:t>
            </a:r>
            <a:r>
              <a:rPr lang="en-US" baseline="-25000" dirty="0"/>
              <a:t>F</a:t>
            </a:r>
            <a:r>
              <a:rPr lang="en-US" dirty="0"/>
              <a:t> (GUI only)</a:t>
            </a:r>
            <a:endParaRPr lang="en-US" baseline="-25000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Optionally, also check if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exceeds the maximum current rating of the power supply or the LED and terminate the loop if it does</a:t>
            </a:r>
            <a:endParaRPr lang="en-US" dirty="0"/>
          </a:p>
          <a:p>
            <a:r>
              <a:rPr lang="en-US" dirty="0"/>
              <a:t>Save all data</a:t>
            </a:r>
            <a:endParaRPr lang="en-NL" dirty="0"/>
          </a:p>
          <a:p>
            <a:r>
              <a:rPr lang="en-NL" dirty="0"/>
              <a:t>Additionally, we might want to modify some parameters from GUI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0DF6C-1949-46AD-8E40-0259E49AD623}"/>
              </a:ext>
            </a:extLst>
          </p:cNvPr>
          <p:cNvSpPr txBox="1"/>
          <p:nvPr/>
        </p:nvSpPr>
        <p:spPr>
          <a:xfrm>
            <a:off x="8264384" y="4969720"/>
            <a:ext cx="17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Let’s start coding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29857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844C-C979-4CE7-9FFD-5DC4CF04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025"/>
            <a:ext cx="10515600" cy="3731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400" dirty="0">
                <a:solidFill>
                  <a:srgbClr val="0070C0"/>
                </a:solidFill>
              </a:rPr>
              <a:t>Extra Bits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review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yourself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Note on Python virtual environments</a:t>
            </a:r>
          </a:p>
          <a:p>
            <a:r>
              <a:rPr lang="en-US" dirty="0"/>
              <a:t>Tips for coding when collaborating</a:t>
            </a:r>
          </a:p>
          <a:p>
            <a:r>
              <a:rPr lang="en-US" dirty="0"/>
              <a:t>Important links</a:t>
            </a:r>
          </a:p>
        </p:txBody>
      </p:sp>
    </p:spTree>
    <p:extLst>
      <p:ext uri="{BB962C8B-B14F-4D97-AF65-F5344CB8AC3E}">
        <p14:creationId xmlns:p14="http://schemas.microsoft.com/office/powerpoint/2010/main" val="414522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3087-85DB-4B6E-BFCA-2135FD93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note on python virtual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environments</a:t>
            </a:r>
            <a:endParaRPr lang="en-N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1810-B6FD-4811-853C-7E2A4CD8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Packages installed in an environments are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isolated</a:t>
            </a:r>
            <a:r>
              <a:rPr lang="en-US" dirty="0"/>
              <a:t> from those installed in other environments,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preventing dependency conflicts</a:t>
            </a:r>
          </a:p>
          <a:p>
            <a:r>
              <a:rPr lang="en-US" dirty="0"/>
              <a:t>It’s recommended to make a separate environment for each project</a:t>
            </a:r>
          </a:p>
          <a:p>
            <a:r>
              <a:rPr lang="en-US" dirty="0"/>
              <a:t>It’s possible to create an environment from a file, specifying exact package versions, recreating an identical environment on a different machine</a:t>
            </a:r>
          </a:p>
          <a:p>
            <a:r>
              <a:rPr lang="en-US" dirty="0"/>
              <a:t>Some examples of virtual environment managers: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conda</a:t>
            </a:r>
            <a:r>
              <a:rPr lang="en-US" dirty="0"/>
              <a:t> (package and environment manager)</a:t>
            </a:r>
          </a:p>
          <a:p>
            <a:pPr lvl="1"/>
            <a:r>
              <a:rPr lang="en-US" dirty="0" err="1"/>
              <a:t>virtualenv</a:t>
            </a:r>
            <a:endParaRPr lang="en-US" dirty="0"/>
          </a:p>
          <a:p>
            <a:pPr lvl="1"/>
            <a:r>
              <a:rPr lang="en-US" dirty="0" err="1"/>
              <a:t>venv</a:t>
            </a:r>
            <a:endParaRPr lang="en-US" dirty="0"/>
          </a:p>
          <a:p>
            <a:pPr lvl="1"/>
            <a:r>
              <a:rPr lang="en-US" dirty="0" err="1"/>
              <a:t>pipenv</a:t>
            </a:r>
            <a:endParaRPr lang="en-US" dirty="0"/>
          </a:p>
          <a:p>
            <a:pPr lvl="1"/>
            <a:r>
              <a:rPr lang="en-US" dirty="0" err="1"/>
              <a:t>pyenv</a:t>
            </a:r>
            <a:endParaRPr lang="en-US" dirty="0"/>
          </a:p>
          <a:p>
            <a:pPr lvl="1"/>
            <a:r>
              <a:rPr lang="en-US" dirty="0"/>
              <a:t>poetry</a:t>
            </a:r>
            <a:br>
              <a:rPr lang="en-US" dirty="0"/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185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9297-CD4C-4CDD-9BF3-737F9E7F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Tips for coding when collaborating</a:t>
            </a:r>
            <a:endParaRPr lang="en-N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96D5-0D53-4206-B125-99A55C56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Code is read much more often than it’s written.</a:t>
            </a:r>
            <a:br>
              <a:rPr lang="en-US" dirty="0"/>
            </a:br>
            <a:r>
              <a:rPr lang="en-US" dirty="0"/>
              <a:t>Always think about someone else having to look through your code.</a:t>
            </a:r>
            <a:br>
              <a:rPr lang="en-US" dirty="0"/>
            </a:br>
            <a:r>
              <a:rPr lang="en-US" dirty="0"/>
              <a:t>It will not only help others but also yourself when you look at code you’ve written a year ago.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descriptive names</a:t>
            </a:r>
            <a:r>
              <a:rPr lang="en-US" dirty="0"/>
              <a:t> for variables and objects.</a:t>
            </a:r>
          </a:p>
          <a:p>
            <a:r>
              <a:rPr lang="en-US" dirty="0"/>
              <a:t>Add </a:t>
            </a:r>
            <a:r>
              <a:rPr lang="en-US" dirty="0">
                <a:solidFill>
                  <a:srgbClr val="0070C0"/>
                </a:solidFill>
              </a:rPr>
              <a:t>in-code documentation</a:t>
            </a:r>
            <a:r>
              <a:rPr lang="en-US" dirty="0"/>
              <a:t> to classes and their methods.</a:t>
            </a:r>
            <a:br>
              <a:rPr lang="en-US" dirty="0"/>
            </a:br>
            <a:r>
              <a:rPr lang="en-US" dirty="0"/>
              <a:t>Describe what they do. If you copy the style used in </a:t>
            </a:r>
            <a:r>
              <a:rPr lang="en-US" dirty="0" err="1"/>
              <a:t>labphew</a:t>
            </a:r>
            <a:r>
              <a:rPr lang="en-US" dirty="0"/>
              <a:t> it is possible to build html documentation from that.</a:t>
            </a:r>
          </a:p>
          <a:p>
            <a:r>
              <a:rPr lang="en-US" dirty="0"/>
              <a:t>Comments in code can be good. Even better is to use </a:t>
            </a:r>
            <a:r>
              <a:rPr lang="en-US" i="1" dirty="0"/>
              <a:t>logging</a:t>
            </a:r>
            <a:r>
              <a:rPr lang="en-US" dirty="0"/>
              <a:t> statements (see </a:t>
            </a:r>
            <a:r>
              <a:rPr lang="en-US" dirty="0" err="1"/>
              <a:t>labphew</a:t>
            </a:r>
            <a:r>
              <a:rPr lang="en-US" dirty="0"/>
              <a:t> docs for explanation)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4462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7F5D-9B7C-4CE3-8AB9-A6622EDE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Important links</a:t>
            </a:r>
            <a:endParaRPr lang="en-N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6402-EE6F-4A67-8C5A-3673D757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</a:t>
            </a:r>
            <a:r>
              <a:rPr lang="nl-NL" dirty="0" err="1"/>
              <a:t>repository</a:t>
            </a:r>
            <a:r>
              <a:rPr lang="nl-NL" dirty="0"/>
              <a:t> </a:t>
            </a:r>
            <a:r>
              <a:rPr lang="nl-NL" dirty="0" err="1"/>
              <a:t>containing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package:</a:t>
            </a:r>
            <a:br>
              <a:rPr lang="nl-NL" dirty="0"/>
            </a:br>
            <a:r>
              <a:rPr lang="nl-NL" dirty="0">
                <a:hlinkClick r:id="rId2"/>
              </a:rPr>
              <a:t>https://github.com/SanliFaez/labphew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Documentation</a:t>
            </a:r>
            <a:br>
              <a:rPr lang="nl-NL" dirty="0"/>
            </a:br>
            <a:r>
              <a:rPr lang="nl-NL" dirty="0">
                <a:hlinkClick r:id="rId3"/>
              </a:rPr>
              <a:t>https://labphew.readthedocs.io/en/latest/index.html</a:t>
            </a:r>
            <a:endParaRPr lang="nl-NL" dirty="0"/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6860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4D8B-8328-4A96-A2BF-D61BAF86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This lecture</a:t>
            </a:r>
            <a:endParaRPr lang="en-N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AE23-B66D-461D-9E2A-EA66E7DE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683488" cy="2201091"/>
          </a:xfrm>
        </p:spPr>
        <p:txBody>
          <a:bodyPr>
            <a:normAutofit/>
          </a:bodyPr>
          <a:lstStyle/>
          <a:p>
            <a:r>
              <a:rPr lang="en-US" dirty="0"/>
              <a:t>Some philosophy of lab automation and structuring code</a:t>
            </a:r>
          </a:p>
          <a:p>
            <a:r>
              <a:rPr lang="en-US" dirty="0"/>
              <a:t>Introducing the </a:t>
            </a:r>
            <a:r>
              <a:rPr lang="en-US" i="1" dirty="0" err="1"/>
              <a:t>labphew</a:t>
            </a:r>
            <a:r>
              <a:rPr lang="en-US" i="1" dirty="0"/>
              <a:t> </a:t>
            </a:r>
            <a:r>
              <a:rPr lang="en-US" dirty="0"/>
              <a:t>package</a:t>
            </a:r>
          </a:p>
          <a:p>
            <a:r>
              <a:rPr lang="en-US" dirty="0"/>
              <a:t>Expanding the code together to perform an IV-curve measurement of an LED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(or we’ll see how far we get)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9E9FC-F6DD-42BA-B612-AA5512318999}"/>
              </a:ext>
            </a:extLst>
          </p:cNvPr>
          <p:cNvSpPr txBox="1">
            <a:spLocks/>
          </p:cNvSpPr>
          <p:nvPr/>
        </p:nvSpPr>
        <p:spPr>
          <a:xfrm>
            <a:off x="3590487" y="4714613"/>
            <a:ext cx="8186143" cy="1779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of this is, a work in progress</a:t>
            </a:r>
          </a:p>
          <a:p>
            <a:r>
              <a:rPr lang="en-US" dirty="0"/>
              <a:t>It’s ok if you don’t understand everything today.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lecture serves as an introduction, after which you can explore at your own pace and ask us for help</a:t>
            </a:r>
            <a:endParaRPr lang="en-NL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9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0B7D-F245-4A64-956F-CB484CC6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Automating experimental setups</a:t>
            </a:r>
            <a:endParaRPr lang="en-N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9B1E-1CBB-4CA9-8A49-FDFC2B2B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doing experiments, you may quite quickly find yourself wanting </a:t>
            </a:r>
            <a:r>
              <a:rPr lang="en-US" i="1" dirty="0"/>
              <a:t>or needing </a:t>
            </a:r>
            <a:r>
              <a:rPr lang="en-US" dirty="0"/>
              <a:t>to automate your experimental setup.</a:t>
            </a:r>
            <a:br>
              <a:rPr lang="en-US" dirty="0"/>
            </a:br>
            <a:r>
              <a:rPr lang="en-US" dirty="0"/>
              <a:t>Some possible reasons may include:</a:t>
            </a:r>
          </a:p>
          <a:p>
            <a:pPr lvl="1"/>
            <a:r>
              <a:rPr lang="en-US" dirty="0"/>
              <a:t>You want to, or </a:t>
            </a:r>
            <a:r>
              <a:rPr lang="en-US" i="1" dirty="0"/>
              <a:t>have to</a:t>
            </a:r>
            <a:r>
              <a:rPr lang="en-US" dirty="0"/>
              <a:t>, speed things up</a:t>
            </a:r>
          </a:p>
          <a:p>
            <a:pPr lvl="1"/>
            <a:r>
              <a:rPr lang="en-US" dirty="0"/>
              <a:t>You have to repeat something many times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To achieve this, you’ll have to write code to control devices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E337-96F0-426D-A612-49DEEBFC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pitfall during development</a:t>
            </a:r>
            <a:endParaRPr lang="en-N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6E3A-BA89-40B0-9D09-AA8B8474B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07341" cy="4351338"/>
          </a:xfrm>
        </p:spPr>
        <p:txBody>
          <a:bodyPr>
            <a:normAutofit/>
          </a:bodyPr>
          <a:lstStyle/>
          <a:p>
            <a:r>
              <a:rPr lang="en-US" dirty="0"/>
              <a:t>You start with writing code to solve a small automation task </a:t>
            </a:r>
            <a:br>
              <a:rPr lang="en-US" dirty="0"/>
            </a:br>
            <a:r>
              <a:rPr lang="en-US" dirty="0"/>
              <a:t>(e.g. perform a single simple experiment with a single device)</a:t>
            </a:r>
          </a:p>
          <a:p>
            <a:r>
              <a:rPr lang="en-US" dirty="0"/>
              <a:t>Then it turns out you want to add complexity to the measurement procedure or the experimental setup:</a:t>
            </a:r>
          </a:p>
          <a:p>
            <a:pPr lvl="1"/>
            <a:r>
              <a:rPr lang="en-US" dirty="0"/>
              <a:t>add more devices perhaps</a:t>
            </a:r>
          </a:p>
          <a:p>
            <a:pPr lvl="1"/>
            <a:r>
              <a:rPr lang="en-US" dirty="0"/>
              <a:t>or exchange one device for another</a:t>
            </a:r>
          </a:p>
          <a:p>
            <a:pPr lvl="1"/>
            <a:r>
              <a:rPr lang="en-US" dirty="0"/>
              <a:t>or perform actions in a different order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0070C0"/>
                </a:solidFill>
              </a:rPr>
              <a:t>As this continues, it becomes harder and harder to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modify, maintain and understand your code</a:t>
            </a:r>
            <a:endParaRPr lang="en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5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7BD3-FAC0-4F88-8E2F-1AF6EE1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The onion principal: layers</a:t>
            </a:r>
            <a:endParaRPr lang="en-N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4CAA-7981-44EC-AAB6-7A6995F3D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130748" cy="16641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write expandable code it is important to split your code up in (smaller) encapsulated chunks.</a:t>
            </a:r>
          </a:p>
          <a:p>
            <a:r>
              <a:rPr lang="en-US" dirty="0"/>
              <a:t>The classes of Object Oriented Programming (OOP) are perfectly suited for this purpose.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C92241-537B-44AE-9FE2-8D61AF06B6EB}"/>
              </a:ext>
            </a:extLst>
          </p:cNvPr>
          <p:cNvSpPr txBox="1">
            <a:spLocks/>
          </p:cNvSpPr>
          <p:nvPr/>
        </p:nvSpPr>
        <p:spPr>
          <a:xfrm>
            <a:off x="839598" y="3624758"/>
            <a:ext cx="9127953" cy="150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Build classes on top of one another (like layers of an onion)</a:t>
            </a:r>
          </a:p>
          <a:p>
            <a:r>
              <a:rPr lang="en-US" dirty="0">
                <a:solidFill>
                  <a:srgbClr val="0070C0"/>
                </a:solidFill>
              </a:rPr>
              <a:t>Easier to modify or exchange pieces without having to worry about other parts of the whole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DA4B05-7396-49E8-A469-0BF89BD08ECF}"/>
              </a:ext>
            </a:extLst>
          </p:cNvPr>
          <p:cNvSpPr txBox="1">
            <a:spLocks/>
          </p:cNvSpPr>
          <p:nvPr/>
        </p:nvSpPr>
        <p:spPr>
          <a:xfrm>
            <a:off x="840996" y="5125673"/>
            <a:ext cx="912795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not always obvious where and how to split up code.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Try to think about: how much would the rest of my code have to change if I make changes to this section?</a:t>
            </a:r>
          </a:p>
        </p:txBody>
      </p:sp>
    </p:spTree>
    <p:extLst>
      <p:ext uri="{BB962C8B-B14F-4D97-AF65-F5344CB8AC3E}">
        <p14:creationId xmlns:p14="http://schemas.microsoft.com/office/powerpoint/2010/main" val="386764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13A2-640E-415F-9821-87BF2CEE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The layers in </a:t>
            </a:r>
            <a:r>
              <a:rPr lang="en-US" b="1" dirty="0" err="1">
                <a:solidFill>
                  <a:srgbClr val="0070C0"/>
                </a:solidFill>
              </a:rPr>
              <a:t>labphew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endParaRPr lang="en-N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E6A8-C472-4AC3-A684-323BDEFF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1"/>
            <a:ext cx="4262306" cy="476812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Controller</a:t>
            </a:r>
          </a:p>
          <a:p>
            <a:pPr lvl="1"/>
            <a:r>
              <a:rPr lang="en-US" dirty="0"/>
              <a:t>device specific</a:t>
            </a:r>
          </a:p>
          <a:p>
            <a:r>
              <a:rPr lang="en-US" dirty="0">
                <a:solidFill>
                  <a:srgbClr val="0070C0"/>
                </a:solidFill>
              </a:rPr>
              <a:t>Model</a:t>
            </a:r>
          </a:p>
          <a:p>
            <a:pPr lvl="1"/>
            <a:r>
              <a:rPr lang="en-US" dirty="0"/>
              <a:t>experiment specific</a:t>
            </a:r>
          </a:p>
          <a:p>
            <a:pPr lvl="1"/>
            <a:r>
              <a:rPr lang="en-US" dirty="0"/>
              <a:t>relies on controller(s)</a:t>
            </a:r>
          </a:p>
          <a:p>
            <a:pPr lvl="1"/>
            <a:r>
              <a:rPr lang="en-US" dirty="0"/>
              <a:t>independent of GUI</a:t>
            </a:r>
          </a:p>
          <a:p>
            <a:r>
              <a:rPr lang="en-US" dirty="0">
                <a:solidFill>
                  <a:srgbClr val="0070C0"/>
                </a:solidFill>
              </a:rPr>
              <a:t>View</a:t>
            </a:r>
          </a:p>
          <a:p>
            <a:pPr lvl="1"/>
            <a:r>
              <a:rPr lang="en-US" dirty="0"/>
              <a:t>Provides a Graphical User Interface (GUI) to interact with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CC7C6-55AB-4A74-A6C1-4635BB23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06" y="1767655"/>
            <a:ext cx="6965630" cy="3773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1795A-9F2B-410D-A607-0E8BEFFC1E06}"/>
              </a:ext>
            </a:extLst>
          </p:cNvPr>
          <p:cNvSpPr txBox="1"/>
          <p:nvPr/>
        </p:nvSpPr>
        <p:spPr>
          <a:xfrm>
            <a:off x="7642371" y="5587068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Let’s have a look!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80510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6BED-052D-4F54-9805-C0333D71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55"/>
            <a:ext cx="10515600" cy="572308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Is specific to a device</a:t>
            </a:r>
          </a:p>
          <a:p>
            <a:pPr lvl="1"/>
            <a:r>
              <a:rPr lang="en-US" dirty="0"/>
              <a:t>Contains code to communicate with the device and </a:t>
            </a:r>
            <a:br>
              <a:rPr lang="en-US" dirty="0"/>
            </a:br>
            <a:r>
              <a:rPr lang="en-US" dirty="0"/>
              <a:t>possibly other code to make interacting with the device easier</a:t>
            </a:r>
          </a:p>
          <a:p>
            <a:pPr lvl="1"/>
            <a:r>
              <a:rPr lang="en-US" dirty="0"/>
              <a:t>Note for developers:</a:t>
            </a:r>
          </a:p>
          <a:p>
            <a:pPr lvl="2"/>
            <a:r>
              <a:rPr lang="en-US" dirty="0"/>
              <a:t>There exist “message-based devices” for which all communication happens as text commands over serial communication</a:t>
            </a:r>
            <a:br>
              <a:rPr lang="en-US" dirty="0"/>
            </a:br>
            <a:r>
              <a:rPr lang="en-US" dirty="0"/>
              <a:t>and devices which have their own driver/</a:t>
            </a:r>
            <a:r>
              <a:rPr lang="en-US" dirty="0" err="1"/>
              <a:t>dll</a:t>
            </a:r>
            <a:r>
              <a:rPr lang="en-US" dirty="0"/>
              <a:t> (these often prove a bit more difficult)</a:t>
            </a:r>
            <a:br>
              <a:rPr lang="en-US" dirty="0"/>
            </a:br>
            <a:r>
              <a:rPr lang="en-US" dirty="0"/>
              <a:t>and devices without a computer interface but that you operate by changing a voltage for example (you then need a device for that)</a:t>
            </a:r>
          </a:p>
          <a:p>
            <a:pPr lvl="2"/>
            <a:r>
              <a:rPr lang="en-US" dirty="0"/>
              <a:t>Often you can find that someone in the online community has already written something for a device.</a:t>
            </a:r>
            <a:br>
              <a:rPr lang="en-US" dirty="0"/>
            </a:br>
            <a:r>
              <a:rPr lang="en-US" dirty="0"/>
              <a:t>Otherwise you’re going to need the manual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Is specific to an experimental setup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call the classes inside a model Operator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When creating the Operator object one would pass one (or more) controllers as input arguments.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These are the devices used by the Operator to perform a scan/experiment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Operator should contain several “functions“ (methods):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connect to the devices (with the controllers it was given as input)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Also to disconnect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run a scan (experiment) (there could be multiple of such functions for different scans)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save data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For live plotting in a graphical user interface (if you need that)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View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you to interact with the Operator in a graphical user interface (GUI)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has two classes which we call: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MonitorWindow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(for continuous a live “plotting”)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ScanWindow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(for performing a scan)</a:t>
            </a:r>
            <a:endParaRPr lang="en-NL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E9E70A-9858-4F1A-B5E4-2C5F3C1C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7"/>
            <a:ext cx="10515600" cy="1153283"/>
          </a:xfrm>
        </p:spPr>
        <p:txBody>
          <a:bodyPr>
            <a:normAutofit/>
          </a:bodyPr>
          <a:lstStyle/>
          <a:p>
            <a:r>
              <a:rPr lang="en-US" dirty="0"/>
              <a:t>Controller – Model – View</a:t>
            </a:r>
            <a:br>
              <a:rPr lang="en-US" dirty="0"/>
            </a:br>
            <a:r>
              <a:rPr lang="en-US" sz="2800" dirty="0"/>
              <a:t>in context of </a:t>
            </a:r>
            <a:r>
              <a:rPr lang="en-US" sz="2800" dirty="0" err="1"/>
              <a:t>labphew</a:t>
            </a:r>
            <a:endParaRPr lang="en-N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B40A9-A0A5-4547-8BBC-9264C47E373E}"/>
              </a:ext>
            </a:extLst>
          </p:cNvPr>
          <p:cNvSpPr txBox="1"/>
          <p:nvPr/>
        </p:nvSpPr>
        <p:spPr>
          <a:xfrm>
            <a:off x="8547652" y="19884"/>
            <a:ext cx="362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more detail for reviewing by yourself</a:t>
            </a:r>
            <a:endParaRPr lang="en-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2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6B41-A6AC-423A-A668-CC95F8B0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7"/>
            <a:ext cx="10515600" cy="1153283"/>
          </a:xfrm>
        </p:spPr>
        <p:txBody>
          <a:bodyPr>
            <a:normAutofit/>
          </a:bodyPr>
          <a:lstStyle/>
          <a:p>
            <a:r>
              <a:rPr lang="en-US" dirty="0"/>
              <a:t>Controller – Model – View</a:t>
            </a:r>
            <a:br>
              <a:rPr lang="en-US" dirty="0"/>
            </a:br>
            <a:r>
              <a:rPr lang="en-US" sz="2800" dirty="0"/>
              <a:t>in context of </a:t>
            </a:r>
            <a:r>
              <a:rPr lang="en-US" sz="2800" dirty="0" err="1"/>
              <a:t>labphew</a:t>
            </a:r>
            <a:endParaRPr lang="en-N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6BED-052D-4F54-9805-C0333D71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55"/>
            <a:ext cx="10515600" cy="572308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Is specific to a device</a:t>
            </a:r>
          </a:p>
          <a:p>
            <a:pPr lvl="1"/>
            <a:r>
              <a:rPr lang="en-US" dirty="0"/>
              <a:t>Contains code to communicate with the device and </a:t>
            </a:r>
            <a:br>
              <a:rPr lang="en-US" dirty="0"/>
            </a:br>
            <a:r>
              <a:rPr lang="en-US" dirty="0"/>
              <a:t>possibly other code to make interacting with the device easier</a:t>
            </a:r>
          </a:p>
          <a:p>
            <a:pPr lvl="1"/>
            <a:r>
              <a:rPr lang="en-US" dirty="0"/>
              <a:t>Note for developers:</a:t>
            </a:r>
          </a:p>
          <a:p>
            <a:pPr lvl="2"/>
            <a:r>
              <a:rPr lang="en-US" dirty="0"/>
              <a:t>There exist “message-based devices” for which all communication happens as text commands over serial communication</a:t>
            </a:r>
            <a:br>
              <a:rPr lang="en-US" dirty="0"/>
            </a:br>
            <a:r>
              <a:rPr lang="en-US" dirty="0"/>
              <a:t>and devices which have their own driver/</a:t>
            </a:r>
            <a:r>
              <a:rPr lang="en-US" dirty="0" err="1"/>
              <a:t>dll</a:t>
            </a:r>
            <a:r>
              <a:rPr lang="en-US" dirty="0"/>
              <a:t> (these often prove a bit more difficult)</a:t>
            </a:r>
            <a:br>
              <a:rPr lang="en-US" dirty="0"/>
            </a:br>
            <a:r>
              <a:rPr lang="en-US" dirty="0"/>
              <a:t>and devices without a computer interface but that you operate by changing a voltage for example (you then need a device for that)</a:t>
            </a:r>
          </a:p>
          <a:p>
            <a:pPr lvl="2"/>
            <a:r>
              <a:rPr lang="en-US" dirty="0"/>
              <a:t>Often you can find that someone in the online community has already written something for a device.</a:t>
            </a:r>
            <a:br>
              <a:rPr lang="en-US" dirty="0"/>
            </a:br>
            <a:r>
              <a:rPr lang="en-US" dirty="0"/>
              <a:t>Otherwise you’re going to need the manual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Is specific to an experimental setup</a:t>
            </a:r>
          </a:p>
          <a:p>
            <a:pPr lvl="1"/>
            <a:r>
              <a:rPr lang="en-US" dirty="0"/>
              <a:t>We call the classes inside a model Operator</a:t>
            </a:r>
          </a:p>
          <a:p>
            <a:pPr lvl="1"/>
            <a:r>
              <a:rPr lang="en-US" dirty="0"/>
              <a:t>When creating the Operator object one would pass one (or more) controllers as input arguments.</a:t>
            </a:r>
            <a:br>
              <a:rPr lang="en-US" dirty="0"/>
            </a:br>
            <a:r>
              <a:rPr lang="en-US" dirty="0"/>
              <a:t>These are the devices used by the Operator to perform a scan/experiment</a:t>
            </a:r>
          </a:p>
          <a:p>
            <a:pPr lvl="1"/>
            <a:r>
              <a:rPr lang="en-US" dirty="0"/>
              <a:t>The Operator should contain several “functions“ (methods):</a:t>
            </a:r>
          </a:p>
          <a:p>
            <a:pPr lvl="2"/>
            <a:r>
              <a:rPr lang="en-US" dirty="0"/>
              <a:t>To connect to the devices (with the controllers it was given as input)</a:t>
            </a:r>
          </a:p>
          <a:p>
            <a:pPr lvl="2"/>
            <a:r>
              <a:rPr lang="en-US" dirty="0"/>
              <a:t>Also to disconnect</a:t>
            </a:r>
          </a:p>
          <a:p>
            <a:pPr lvl="2"/>
            <a:r>
              <a:rPr lang="en-US" dirty="0"/>
              <a:t>To run a scan (experiment) (there could be multiple of such functions for different scans)</a:t>
            </a:r>
          </a:p>
          <a:p>
            <a:pPr lvl="2"/>
            <a:r>
              <a:rPr lang="en-US" dirty="0"/>
              <a:t>To save data</a:t>
            </a:r>
          </a:p>
          <a:p>
            <a:pPr lvl="2"/>
            <a:r>
              <a:rPr lang="en-US" dirty="0"/>
              <a:t>For live plotting in a graphical user interface (if you need that)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View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Allows you to interact with the Operator in a graphical user interface (GUI)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has two classes which we call: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MonitorWindow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(for continuous a live “plotting”)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ScanWindow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(for performing a scan)</a:t>
            </a:r>
            <a:endParaRPr lang="en-NL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69B30-8712-4785-8107-ED58C0251849}"/>
              </a:ext>
            </a:extLst>
          </p:cNvPr>
          <p:cNvSpPr txBox="1"/>
          <p:nvPr/>
        </p:nvSpPr>
        <p:spPr>
          <a:xfrm>
            <a:off x="8547652" y="19884"/>
            <a:ext cx="362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more detail for reviewing by yourself</a:t>
            </a:r>
            <a:endParaRPr lang="en-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4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6B41-A6AC-423A-A668-CC95F8B0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7"/>
            <a:ext cx="10515600" cy="1153283"/>
          </a:xfrm>
        </p:spPr>
        <p:txBody>
          <a:bodyPr>
            <a:normAutofit/>
          </a:bodyPr>
          <a:lstStyle/>
          <a:p>
            <a:r>
              <a:rPr lang="en-US" dirty="0"/>
              <a:t>Controller – Model – View</a:t>
            </a:r>
            <a:br>
              <a:rPr lang="en-US" dirty="0"/>
            </a:br>
            <a:r>
              <a:rPr lang="en-US" sz="2800" dirty="0"/>
              <a:t>in context of </a:t>
            </a:r>
            <a:r>
              <a:rPr lang="en-US" sz="2800" dirty="0" err="1"/>
              <a:t>labphew</a:t>
            </a:r>
            <a:endParaRPr lang="en-N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6BED-052D-4F54-9805-C0333D71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55"/>
            <a:ext cx="10515600" cy="572308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Is specific to a device</a:t>
            </a:r>
          </a:p>
          <a:p>
            <a:pPr lvl="1"/>
            <a:r>
              <a:rPr lang="en-US" dirty="0"/>
              <a:t>Contains code to communicate with the device and </a:t>
            </a:r>
            <a:br>
              <a:rPr lang="en-US" dirty="0"/>
            </a:br>
            <a:r>
              <a:rPr lang="en-US" dirty="0"/>
              <a:t>possibly other code to make interacting with the device easier</a:t>
            </a:r>
          </a:p>
          <a:p>
            <a:pPr lvl="1"/>
            <a:r>
              <a:rPr lang="en-US" dirty="0"/>
              <a:t>Note for developers:</a:t>
            </a:r>
          </a:p>
          <a:p>
            <a:pPr lvl="2"/>
            <a:r>
              <a:rPr lang="en-US" dirty="0"/>
              <a:t>There exist “message-based devices” for which all communication happens as text commands over serial communication</a:t>
            </a:r>
            <a:br>
              <a:rPr lang="en-US" dirty="0"/>
            </a:br>
            <a:r>
              <a:rPr lang="en-US" dirty="0"/>
              <a:t>and devices which have their own driver/</a:t>
            </a:r>
            <a:r>
              <a:rPr lang="en-US" dirty="0" err="1"/>
              <a:t>dll</a:t>
            </a:r>
            <a:r>
              <a:rPr lang="en-US" dirty="0"/>
              <a:t> (these often prove a bit more difficult)</a:t>
            </a:r>
            <a:br>
              <a:rPr lang="en-US" dirty="0"/>
            </a:br>
            <a:r>
              <a:rPr lang="en-US" dirty="0"/>
              <a:t>and devices without a computer interface but that you operate by changing a voltage for example (you then need a device for that)</a:t>
            </a:r>
          </a:p>
          <a:p>
            <a:pPr lvl="2"/>
            <a:r>
              <a:rPr lang="en-US" dirty="0"/>
              <a:t>Often you can find that someone in the online community has already written something for a device.</a:t>
            </a:r>
            <a:br>
              <a:rPr lang="en-US" dirty="0"/>
            </a:br>
            <a:r>
              <a:rPr lang="en-US" dirty="0"/>
              <a:t>Otherwise you’re going to need the manual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Is specific to an experimental setup</a:t>
            </a:r>
          </a:p>
          <a:p>
            <a:pPr lvl="1"/>
            <a:r>
              <a:rPr lang="en-US" dirty="0"/>
              <a:t>We call the classes inside a model Operator</a:t>
            </a:r>
          </a:p>
          <a:p>
            <a:pPr lvl="1"/>
            <a:r>
              <a:rPr lang="en-US" dirty="0"/>
              <a:t>When creating the Operator object one would pass one (or more) controllers as input arguments.</a:t>
            </a:r>
            <a:br>
              <a:rPr lang="en-US" dirty="0"/>
            </a:br>
            <a:r>
              <a:rPr lang="en-US" dirty="0"/>
              <a:t>These are the devices used by the Operator to perform a scan/experiment</a:t>
            </a:r>
          </a:p>
          <a:p>
            <a:pPr lvl="1"/>
            <a:r>
              <a:rPr lang="en-US" dirty="0"/>
              <a:t>The Operator should contain several “functions“ (methods):</a:t>
            </a:r>
          </a:p>
          <a:p>
            <a:pPr lvl="2"/>
            <a:r>
              <a:rPr lang="en-US" dirty="0"/>
              <a:t>To connect to the devices (with the controllers it was given as input)</a:t>
            </a:r>
          </a:p>
          <a:p>
            <a:pPr lvl="2"/>
            <a:r>
              <a:rPr lang="en-US" dirty="0"/>
              <a:t>Also to disconnect</a:t>
            </a:r>
          </a:p>
          <a:p>
            <a:pPr lvl="2"/>
            <a:r>
              <a:rPr lang="en-US" dirty="0"/>
              <a:t>To run a scan (experiment) (there could be multiple of such functions for different scans)</a:t>
            </a:r>
          </a:p>
          <a:p>
            <a:pPr lvl="2"/>
            <a:r>
              <a:rPr lang="en-US" dirty="0"/>
              <a:t>To save data</a:t>
            </a:r>
          </a:p>
          <a:p>
            <a:pPr lvl="2"/>
            <a:r>
              <a:rPr lang="en-US" dirty="0"/>
              <a:t>For live plotting in a graphical user interface (if you need that)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Allows you to interact with the Operator in a graphical user interface (GUI)</a:t>
            </a:r>
          </a:p>
          <a:p>
            <a:pPr lvl="1"/>
            <a:r>
              <a:rPr lang="en-US" dirty="0"/>
              <a:t>This has two classes which we call:</a:t>
            </a:r>
            <a:br>
              <a:rPr lang="en-US" dirty="0"/>
            </a:br>
            <a:r>
              <a:rPr lang="en-US" dirty="0" err="1"/>
              <a:t>MonitorWindow</a:t>
            </a:r>
            <a:r>
              <a:rPr lang="en-US" dirty="0"/>
              <a:t> (for continuous a live “plotting”)</a:t>
            </a:r>
            <a:br>
              <a:rPr lang="en-US" dirty="0"/>
            </a:br>
            <a:r>
              <a:rPr lang="en-US" dirty="0" err="1"/>
              <a:t>ScanWindow</a:t>
            </a:r>
            <a:r>
              <a:rPr lang="en-US" dirty="0"/>
              <a:t> (for performing a scan)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58CE7-9338-4AA4-8167-9C4F1D150B1C}"/>
              </a:ext>
            </a:extLst>
          </p:cNvPr>
          <p:cNvSpPr txBox="1"/>
          <p:nvPr/>
        </p:nvSpPr>
        <p:spPr>
          <a:xfrm>
            <a:off x="8547652" y="19884"/>
            <a:ext cx="362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more detail for reviewing by yourself</a:t>
            </a:r>
            <a:endParaRPr lang="en-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5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25178</TotalTime>
  <Words>1728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interfacing electronic devices using Python and the labphew package</vt:lpstr>
      <vt:lpstr>This lecture</vt:lpstr>
      <vt:lpstr>Automating experimental setups</vt:lpstr>
      <vt:lpstr>A pitfall during development</vt:lpstr>
      <vt:lpstr>The onion principal: layers</vt:lpstr>
      <vt:lpstr>The layers in labphew:</vt:lpstr>
      <vt:lpstr>Controller – Model – View in context of labphew</vt:lpstr>
      <vt:lpstr>Controller – Model – View in context of labphew</vt:lpstr>
      <vt:lpstr>Controller – Model – View in context of labphew</vt:lpstr>
      <vt:lpstr>(Optional) Homework</vt:lpstr>
      <vt:lpstr>Measuring an IV curve</vt:lpstr>
      <vt:lpstr>PowerPoint Presentation</vt:lpstr>
      <vt:lpstr>PowerPoint Presentation</vt:lpstr>
      <vt:lpstr>Go and build your hardware:</vt:lpstr>
      <vt:lpstr>Actions to be performed by the code</vt:lpstr>
      <vt:lpstr>PowerPoint Presentation</vt:lpstr>
      <vt:lpstr>a note on python virtual environments</vt:lpstr>
      <vt:lpstr>Tips for coding when collaborating</vt:lpstr>
      <vt:lpstr>Important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Opheij, A. (Aron)</dc:creator>
  <cp:lastModifiedBy>Sanli</cp:lastModifiedBy>
  <cp:revision>45</cp:revision>
  <dcterms:created xsi:type="dcterms:W3CDTF">2020-09-09T10:41:49Z</dcterms:created>
  <dcterms:modified xsi:type="dcterms:W3CDTF">2022-08-09T11:17:44Z</dcterms:modified>
</cp:coreProperties>
</file>