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49" r:id="rId2"/>
  </p:sldMasterIdLst>
  <p:notesMasterIdLst>
    <p:notesMasterId r:id="rId34"/>
  </p:notesMasterIdLst>
  <p:sldIdLst>
    <p:sldId id="257" r:id="rId3"/>
    <p:sldId id="258" r:id="rId4"/>
    <p:sldId id="259" r:id="rId5"/>
    <p:sldId id="260" r:id="rId6"/>
    <p:sldId id="261" r:id="rId7"/>
    <p:sldId id="262" r:id="rId8"/>
    <p:sldId id="263" r:id="rId9"/>
    <p:sldId id="264" r:id="rId10"/>
    <p:sldId id="265" r:id="rId11"/>
    <p:sldId id="266" r:id="rId12"/>
    <p:sldId id="268" r:id="rId13"/>
    <p:sldId id="271" r:id="rId14"/>
    <p:sldId id="348" r:id="rId15"/>
    <p:sldId id="351" r:id="rId16"/>
    <p:sldId id="349" r:id="rId17"/>
    <p:sldId id="350" r:id="rId18"/>
    <p:sldId id="344" r:id="rId19"/>
    <p:sldId id="354" r:id="rId20"/>
    <p:sldId id="345" r:id="rId21"/>
    <p:sldId id="346" r:id="rId22"/>
    <p:sldId id="352" r:id="rId23"/>
    <p:sldId id="353" r:id="rId24"/>
    <p:sldId id="355" r:id="rId25"/>
    <p:sldId id="304" r:id="rId26"/>
    <p:sldId id="305" r:id="rId27"/>
    <p:sldId id="315" r:id="rId28"/>
    <p:sldId id="316" r:id="rId29"/>
    <p:sldId id="317" r:id="rId30"/>
    <p:sldId id="318" r:id="rId31"/>
    <p:sldId id="319" r:id="rId32"/>
    <p:sldId id="343" r:id="rId33"/>
  </p:sldIdLst>
  <p:sldSz cx="12192000" cy="6858000"/>
  <p:notesSz cx="6858000" cy="9144000"/>
  <p:embeddedFontLst>
    <p:embeddedFont>
      <p:font typeface="Algerian" panose="04020705040A02060702" pitchFamily="82" charset="0"/>
      <p:regular r:id="rId35"/>
    </p:embeddedFont>
    <p:embeddedFont>
      <p:font typeface="Angsana New" panose="02020603050405020304" pitchFamily="18" charset="-34"/>
      <p:regular r:id="rId36"/>
      <p:bold r:id="rId37"/>
      <p:italic r:id="rId38"/>
      <p:boldItalic r:id="rId39"/>
    </p:embeddedFont>
    <p:embeddedFont>
      <p:font typeface="Century Schoolbook" panose="02040604050505020304" pitchFamily="18" charset="0"/>
      <p:regular r:id="rId40"/>
      <p:bold r:id="rId41"/>
      <p:italic r:id="rId42"/>
      <p:boldItalic r:id="rId43"/>
    </p:embeddedFont>
    <p:embeddedFont>
      <p:font typeface="Noto Sans Symbols" panose="020B0604020202020204" charset="0"/>
      <p:regular r:id="rId44"/>
      <p:bold r:id="rId45"/>
    </p:embeddedFont>
    <p:embeddedFont>
      <p:font typeface="Times" panose="02020603050405020304"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AEEA566-C9EC-4CAC-91B6-E14BC20EAD4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E58CD69-F128-44F1-A7C6-C69EC390E12F}"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fill>
          <a:solidFill>
            <a:schemeClr val="dk1">
              <a:alpha val="20000"/>
            </a:schemeClr>
          </a:solidFill>
        </a:fill>
      </a:tcStyle>
    </a:band1H>
    <a:band2H>
      <a:tcStyle>
        <a:tcBdr/>
      </a:tcStyle>
    </a:band2H>
    <a:band1V>
      <a:tcStyle>
        <a:tcBdr/>
        <a:fill>
          <a:solidFill>
            <a:schemeClr val="dk1">
              <a:alpha val="20000"/>
            </a:schemeClr>
          </a:solidFill>
        </a:fill>
      </a:tcStyle>
    </a:band1V>
    <a:band2V>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C7CCA593-5EF5-46AC-B6F3-0540B611EE28}" styleName="Table_2">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82C62A13-0500-4E26-B72A-B14CB59E5523}" styleName="Table_3">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771" autoAdjust="0"/>
  </p:normalViewPr>
  <p:slideViewPr>
    <p:cSldViewPr snapToGrid="0">
      <p:cViewPr varScale="1">
        <p:scale>
          <a:sx n="77" d="100"/>
          <a:sy n="77" d="100"/>
        </p:scale>
        <p:origin x="84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933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933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933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933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4933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933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048587" name="Google Shape;1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588"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1048669" name="Google Shape;2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70" name="Google Shape;2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1048679" name="Google Shape;2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0"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1048706" name="Google Shape;32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07" name="Google Shape;3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8981"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982"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8988"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989"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9050"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051"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9057"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058"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9064"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065"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9071"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072"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1049078" name="Google Shape;5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079" name="Google Shape;5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04859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1049226" name="Google Shape;731;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9227" name="Google Shape;73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048606" name="Google Shape;1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7"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048613" name="Google Shape;1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14" name="Google Shape;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1048620"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1"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1048629" name="Google Shape;21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30" name="Google Shape;2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1048639" name="Google Shape;30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0" name="Google Shape;3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1048649" name="Google Shape;2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50" name="Google Shape;2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1048659" name="Google Shape;2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60" name="Google Shape;2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048581"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2"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097152" name="Google Shape;18;p2" descr="A picture containing drawing  Description automatically generated"/>
          <p:cNvPicPr preferRelativeResize="0">
            <a:picLocks/>
          </p:cNvPicPr>
          <p:nvPr/>
        </p:nvPicPr>
        <p:blipFill rotWithShape="1">
          <a:blip r:embed="rId2">
            <a:alphaModFix amt="5000"/>
          </a:blip>
          <a:srcRect/>
          <a:stretch>
            <a:fillRect/>
          </a:stretch>
        </p:blipFill>
        <p:spPr>
          <a:xfrm>
            <a:off x="-1" y="0"/>
            <a:ext cx="12192001" cy="6857999"/>
          </a:xfrm>
          <a:prstGeom prst="rect">
            <a:avLst/>
          </a:prstGeom>
          <a:noFill/>
          <a:ln>
            <a:noFill/>
          </a:ln>
        </p:spPr>
      </p:pic>
      <p:sp>
        <p:nvSpPr>
          <p:cNvPr id="1048583" name="Google Shape;19;p2"/>
          <p:cNvSpPr txBox="1">
            <a:spLocks noGrp="1"/>
          </p:cNvSpPr>
          <p:nvPr>
            <p:ph type="dt" idx="10"/>
          </p:nvPr>
        </p:nvSpPr>
        <p:spPr>
          <a:xfrm>
            <a:off x="838200" y="6356350"/>
            <a:ext cx="949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8584" name="Google Shape;20;p2"/>
          <p:cNvSpPr txBox="1">
            <a:spLocks noGrp="1"/>
          </p:cNvSpPr>
          <p:nvPr>
            <p:ph type="ftr" idx="11"/>
          </p:nvPr>
        </p:nvSpPr>
        <p:spPr>
          <a:xfrm>
            <a:off x="2625437" y="6356350"/>
            <a:ext cx="55279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8585" name="Google Shape;21;p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1049299"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00"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301"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02"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03"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2"/>
        <p:cNvGrpSpPr/>
        <p:nvPr/>
      </p:nvGrpSpPr>
      <p:grpSpPr>
        <a:xfrm>
          <a:off x="0" y="0"/>
          <a:ext cx="0" cy="0"/>
          <a:chOff x="0" y="0"/>
          <a:chExt cx="0" cy="0"/>
        </a:xfrm>
      </p:grpSpPr>
      <p:sp>
        <p:nvSpPr>
          <p:cNvPr id="1049249" name="Google Shape;93;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50" name="Google Shape;94;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49251" name="Google Shape;9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52" name="Google Shape;9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53"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98"/>
        <p:cNvGrpSpPr/>
        <p:nvPr/>
      </p:nvGrpSpPr>
      <p:grpSpPr>
        <a:xfrm>
          <a:off x="0" y="0"/>
          <a:ext cx="0" cy="0"/>
          <a:chOff x="0" y="0"/>
          <a:chExt cx="0" cy="0"/>
        </a:xfrm>
      </p:grpSpPr>
      <p:sp>
        <p:nvSpPr>
          <p:cNvPr id="1049244"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45" name="Google Shape;1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46" name="Google Shape;10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47" name="Google Shape;10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48" name="Google Shape;1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04"/>
        <p:cNvGrpSpPr/>
        <p:nvPr/>
      </p:nvGrpSpPr>
      <p:grpSpPr>
        <a:xfrm>
          <a:off x="0" y="0"/>
          <a:ext cx="0" cy="0"/>
          <a:chOff x="0" y="0"/>
          <a:chExt cx="0" cy="0"/>
        </a:xfrm>
      </p:grpSpPr>
      <p:sp>
        <p:nvSpPr>
          <p:cNvPr id="1049239" name="Google Shape;105;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40" name="Google Shape;106;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9241" name="Google Shape;10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42" name="Google Shape;10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43" name="Google Shape;10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10"/>
        <p:cNvGrpSpPr/>
        <p:nvPr/>
      </p:nvGrpSpPr>
      <p:grpSpPr>
        <a:xfrm>
          <a:off x="0" y="0"/>
          <a:ext cx="0" cy="0"/>
          <a:chOff x="0" y="0"/>
          <a:chExt cx="0" cy="0"/>
        </a:xfrm>
      </p:grpSpPr>
      <p:sp>
        <p:nvSpPr>
          <p:cNvPr id="1049272" name="Google Shape;1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73" name="Google Shape;112;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74" name="Google Shape;113;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75" name="Google Shape;1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76" name="Google Shape;1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77" name="Google Shape;1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17"/>
        <p:cNvGrpSpPr/>
        <p:nvPr/>
      </p:nvGrpSpPr>
      <p:grpSpPr>
        <a:xfrm>
          <a:off x="0" y="0"/>
          <a:ext cx="0" cy="0"/>
          <a:chOff x="0" y="0"/>
          <a:chExt cx="0" cy="0"/>
        </a:xfrm>
      </p:grpSpPr>
      <p:sp>
        <p:nvSpPr>
          <p:cNvPr id="1049264" name="Google Shape;118;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65" name="Google Shape;119;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9266" name="Google Shape;120;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67" name="Google Shape;121;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9268" name="Google Shape;122;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69" name="Google Shape;12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70" name="Google Shape;12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71" name="Google Shape;12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26"/>
        <p:cNvGrpSpPr/>
        <p:nvPr/>
      </p:nvGrpSpPr>
      <p:grpSpPr>
        <a:xfrm>
          <a:off x="0" y="0"/>
          <a:ext cx="0" cy="0"/>
          <a:chOff x="0" y="0"/>
          <a:chExt cx="0" cy="0"/>
        </a:xfrm>
      </p:grpSpPr>
      <p:sp>
        <p:nvSpPr>
          <p:cNvPr id="1049287" name="Google Shape;12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88" name="Google Shape;12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89" name="Google Shape;12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90" name="Google Shape;13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1"/>
        <p:cNvGrpSpPr/>
        <p:nvPr/>
      </p:nvGrpSpPr>
      <p:grpSpPr>
        <a:xfrm>
          <a:off x="0" y="0"/>
          <a:ext cx="0" cy="0"/>
          <a:chOff x="0" y="0"/>
          <a:chExt cx="0" cy="0"/>
        </a:xfrm>
      </p:grpSpPr>
      <p:sp>
        <p:nvSpPr>
          <p:cNvPr id="1049284" name="Google Shape;13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85" name="Google Shape;13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86" name="Google Shape;1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5"/>
        <p:cNvGrpSpPr/>
        <p:nvPr/>
      </p:nvGrpSpPr>
      <p:grpSpPr>
        <a:xfrm>
          <a:off x="0" y="0"/>
          <a:ext cx="0" cy="0"/>
          <a:chOff x="0" y="0"/>
          <a:chExt cx="0" cy="0"/>
        </a:xfrm>
      </p:grpSpPr>
      <p:sp>
        <p:nvSpPr>
          <p:cNvPr id="1049233" name="Google Shape;13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34" name="Google Shape;13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49235" name="Google Shape;13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9236" name="Google Shape;13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37" name="Google Shape;14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38" name="Google Shape;1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2"/>
        <p:cNvGrpSpPr/>
        <p:nvPr/>
      </p:nvGrpSpPr>
      <p:grpSpPr>
        <a:xfrm>
          <a:off x="0" y="0"/>
          <a:ext cx="0" cy="0"/>
          <a:chOff x="0" y="0"/>
          <a:chExt cx="0" cy="0"/>
        </a:xfrm>
      </p:grpSpPr>
      <p:sp>
        <p:nvSpPr>
          <p:cNvPr id="1049278" name="Google Shape;14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79" name="Google Shape;144;p22"/>
          <p:cNvSpPr>
            <a:spLocks noGrp="1"/>
          </p:cNvSpPr>
          <p:nvPr>
            <p:ph type="pic" idx="2"/>
          </p:nvPr>
        </p:nvSpPr>
        <p:spPr>
          <a:xfrm>
            <a:off x="5183188" y="987425"/>
            <a:ext cx="6172200" cy="4873625"/>
          </a:xfrm>
          <a:prstGeom prst="rect">
            <a:avLst/>
          </a:prstGeom>
          <a:noFill/>
          <a:ln>
            <a:noFill/>
          </a:ln>
        </p:spPr>
      </p:sp>
      <p:sp>
        <p:nvSpPr>
          <p:cNvPr id="1049280" name="Google Shape;145;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9281" name="Google Shape;1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82" name="Google Shape;1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83" name="Google Shape;1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1048589"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90"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1"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8592"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8593"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pic>
        <p:nvPicPr>
          <p:cNvPr id="2097155" name="Google Shape;28;p3" descr="A picture containing drawing  Description automatically generated"/>
          <p:cNvPicPr preferRelativeResize="0">
            <a:picLocks/>
          </p:cNvPicPr>
          <p:nvPr/>
        </p:nvPicPr>
        <p:blipFill rotWithShape="1">
          <a:blip r:embed="rId2">
            <a:alphaModFix amt="5000"/>
          </a:blip>
          <a:srcRect/>
          <a:stretch>
            <a:fillRect/>
          </a:stretch>
        </p:blipFill>
        <p:spPr>
          <a:xfrm>
            <a:off x="0" y="0"/>
            <a:ext cx="12192000" cy="7010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49"/>
        <p:cNvGrpSpPr/>
        <p:nvPr/>
      </p:nvGrpSpPr>
      <p:grpSpPr>
        <a:xfrm>
          <a:off x="0" y="0"/>
          <a:ext cx="0" cy="0"/>
          <a:chOff x="0" y="0"/>
          <a:chExt cx="0" cy="0"/>
        </a:xfrm>
      </p:grpSpPr>
      <p:sp>
        <p:nvSpPr>
          <p:cNvPr id="1049254" name="Google Shape;1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55" name="Google Shape;151;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56" name="Google Shape;15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57" name="Google Shape;15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58" name="Google Shape;15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55"/>
        <p:cNvGrpSpPr/>
        <p:nvPr/>
      </p:nvGrpSpPr>
      <p:grpSpPr>
        <a:xfrm>
          <a:off x="0" y="0"/>
          <a:ext cx="0" cy="0"/>
          <a:chOff x="0" y="0"/>
          <a:chExt cx="0" cy="0"/>
        </a:xfrm>
      </p:grpSpPr>
      <p:sp>
        <p:nvSpPr>
          <p:cNvPr id="1049259" name="Google Shape;156;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60" name="Google Shape;157;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61" name="Google Shape;1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62" name="Google Shape;1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63" name="Google Shape;1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9"/>
        <p:cNvGrpSpPr/>
        <p:nvPr/>
      </p:nvGrpSpPr>
      <p:grpSpPr>
        <a:xfrm>
          <a:off x="0" y="0"/>
          <a:ext cx="0" cy="0"/>
          <a:chOff x="0" y="0"/>
          <a:chExt cx="0" cy="0"/>
        </a:xfrm>
      </p:grpSpPr>
      <p:sp>
        <p:nvSpPr>
          <p:cNvPr id="1049304"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05"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9306"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07"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08"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2"/>
        <p:cNvGrpSpPr/>
        <p:nvPr/>
      </p:nvGrpSpPr>
      <p:grpSpPr>
        <a:xfrm>
          <a:off x="0" y="0"/>
          <a:ext cx="0" cy="0"/>
          <a:chOff x="0" y="0"/>
          <a:chExt cx="0" cy="0"/>
        </a:xfrm>
      </p:grpSpPr>
      <p:sp>
        <p:nvSpPr>
          <p:cNvPr id="1049309"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10"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9311"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312"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9313"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314"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15"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16"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1"/>
        <p:cNvGrpSpPr/>
        <p:nvPr/>
      </p:nvGrpSpPr>
      <p:grpSpPr>
        <a:xfrm>
          <a:off x="0" y="0"/>
          <a:ext cx="0" cy="0"/>
          <a:chOff x="0" y="0"/>
          <a:chExt cx="0" cy="0"/>
        </a:xfrm>
      </p:grpSpPr>
      <p:sp>
        <p:nvSpPr>
          <p:cNvPr id="1049317" name="Google Shape;5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18"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19"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20"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
        <p:cNvGrpSpPr/>
        <p:nvPr/>
      </p:nvGrpSpPr>
      <p:grpSpPr>
        <a:xfrm>
          <a:off x="0" y="0"/>
          <a:ext cx="0" cy="0"/>
          <a:chOff x="0" y="0"/>
          <a:chExt cx="0" cy="0"/>
        </a:xfrm>
      </p:grpSpPr>
      <p:sp>
        <p:nvSpPr>
          <p:cNvPr id="1049291"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92"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93"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104932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2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4932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932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2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2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7"/>
        <p:cNvGrpSpPr/>
        <p:nvPr/>
      </p:nvGrpSpPr>
      <p:grpSpPr>
        <a:xfrm>
          <a:off x="0" y="0"/>
          <a:ext cx="0" cy="0"/>
          <a:chOff x="0" y="0"/>
          <a:chExt cx="0" cy="0"/>
        </a:xfrm>
      </p:grpSpPr>
      <p:sp>
        <p:nvSpPr>
          <p:cNvPr id="1049327"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328" name="Google Shape;69;p10"/>
          <p:cNvSpPr>
            <a:spLocks noGrp="1"/>
          </p:cNvSpPr>
          <p:nvPr>
            <p:ph type="pic" idx="2"/>
          </p:nvPr>
        </p:nvSpPr>
        <p:spPr>
          <a:xfrm>
            <a:off x="5183188" y="987425"/>
            <a:ext cx="6172200" cy="4873625"/>
          </a:xfrm>
          <a:prstGeom prst="rect">
            <a:avLst/>
          </a:prstGeom>
          <a:noFill/>
          <a:ln>
            <a:noFill/>
          </a:ln>
        </p:spPr>
      </p:sp>
      <p:sp>
        <p:nvSpPr>
          <p:cNvPr id="1049329"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9330"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331"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332"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4"/>
        <p:cNvGrpSpPr/>
        <p:nvPr/>
      </p:nvGrpSpPr>
      <p:grpSpPr>
        <a:xfrm>
          <a:off x="0" y="0"/>
          <a:ext cx="0" cy="0"/>
          <a:chOff x="0" y="0"/>
          <a:chExt cx="0" cy="0"/>
        </a:xfrm>
      </p:grpSpPr>
      <p:sp>
        <p:nvSpPr>
          <p:cNvPr id="1049294"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9295"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9296"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17-06-2023</a:t>
            </a:r>
          </a:p>
        </p:txBody>
      </p:sp>
      <p:sp>
        <p:nvSpPr>
          <p:cNvPr id="1049297"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r>
              <a:rPr lang="en-US"/>
              <a:t>AU PROJECT VIVA-VOCE                                                                               Department of ECE, KGiSL Institute of Technology, Coimbatore </a:t>
            </a:r>
          </a:p>
        </p:txBody>
      </p:sp>
      <p:sp>
        <p:nvSpPr>
          <p:cNvPr id="1049298"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15000"/>
          </a:blip>
          <a:stretch>
            <a:fillRect/>
          </a:stretch>
        </a:blipFill>
        <a:effectLst/>
      </p:bgPr>
    </p:bg>
    <p:spTree>
      <p:nvGrpSpPr>
        <p:cNvPr id="1" name="Shape 9"/>
        <p:cNvGrpSpPr/>
        <p:nvPr/>
      </p:nvGrpSpPr>
      <p:grpSpPr>
        <a:xfrm>
          <a:off x="0" y="0"/>
          <a:ext cx="0" cy="0"/>
          <a:chOff x="0" y="0"/>
          <a:chExt cx="0" cy="0"/>
        </a:xfrm>
      </p:grpSpPr>
      <p:sp>
        <p:nvSpPr>
          <p:cNvPr id="1048576"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8578"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17-06-2023</a:t>
            </a:r>
          </a:p>
        </p:txBody>
      </p:sp>
      <p:sp>
        <p:nvSpPr>
          <p:cNvPr id="1048579"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AU PROJECT VIVA-VOCE                                                                               Department of ECE, KGiSL Institute of Technology, Coimbatore </a:t>
            </a:r>
          </a:p>
        </p:txBody>
      </p:sp>
      <p:sp>
        <p:nvSpPr>
          <p:cNvPr id="1048580"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mt="15000"/>
          </a:blip>
          <a:stretch>
            <a:fillRect/>
          </a:stretch>
        </a:blipFill>
        <a:effectLst/>
      </p:bgPr>
    </p:bg>
    <p:spTree>
      <p:nvGrpSpPr>
        <p:cNvPr id="1" name="Shape 86"/>
        <p:cNvGrpSpPr/>
        <p:nvPr/>
      </p:nvGrpSpPr>
      <p:grpSpPr>
        <a:xfrm>
          <a:off x="0" y="0"/>
          <a:ext cx="0" cy="0"/>
          <a:chOff x="0" y="0"/>
          <a:chExt cx="0" cy="0"/>
        </a:xfrm>
      </p:grpSpPr>
      <p:sp>
        <p:nvSpPr>
          <p:cNvPr id="1049228" name="Google Shape;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9229" name="Google Shape;8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9230" name="Google Shape;8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17-06-2023</a:t>
            </a:r>
          </a:p>
        </p:txBody>
      </p:sp>
      <p:sp>
        <p:nvSpPr>
          <p:cNvPr id="1049231" name="Google Shape;9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AU PROJECT VIVA-VOCE                                                                               Department of ECE, KGiSL Institute of Technology, Coimbatore </a:t>
            </a:r>
          </a:p>
        </p:txBody>
      </p:sp>
      <p:sp>
        <p:nvSpPr>
          <p:cNvPr id="1049232" name="Google Shape;9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109/ICCCNT49239.2020.922552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i.org/10.1109/ICCCI.2019.8822197"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ieeexplore.ieee.org/xpl/conhome/9211590/proceeding" TargetMode="External"/><Relationship Id="rId4" Type="http://schemas.openxmlformats.org/officeDocument/2006/relationships/hyperlink" Target="https://doi.org/10.1109/ICCCNT49239.2020.922552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ieeexplore.ieee.org/xpl/conhome/8811525/proceeding" TargetMode="External"/><Relationship Id="rId4" Type="http://schemas.openxmlformats.org/officeDocument/2006/relationships/hyperlink" Target="https://doi.org/10.1109/ICCCI.2019.882219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048586" name="Google Shape;165;p25"/>
          <p:cNvSpPr/>
          <p:nvPr/>
        </p:nvSpPr>
        <p:spPr>
          <a:xfrm>
            <a:off x="0" y="29043"/>
            <a:ext cx="12192000" cy="69026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IN" sz="4600" b="1" i="0" u="none" strike="noStrike" cap="none" dirty="0" err="1">
                <a:solidFill>
                  <a:schemeClr val="dk1"/>
                </a:solidFill>
                <a:latin typeface="Angsana New"/>
                <a:ea typeface="Angsana New"/>
                <a:cs typeface="Angsana New"/>
                <a:sym typeface="Angsana New"/>
              </a:rPr>
              <a:t>KGiSL</a:t>
            </a:r>
            <a:r>
              <a:rPr lang="en-IN" sz="4600" b="1" i="0" u="none" strike="noStrike" cap="none" dirty="0">
                <a:solidFill>
                  <a:schemeClr val="dk1"/>
                </a:solidFill>
                <a:latin typeface="Angsana New"/>
                <a:ea typeface="Angsana New"/>
                <a:cs typeface="Angsana New"/>
                <a:sym typeface="Angsana New"/>
              </a:rPr>
              <a:t> INSTITUTE OF TECHNOLOGY</a:t>
            </a:r>
            <a:endParaRPr sz="4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chemeClr val="dk1"/>
                </a:solidFill>
                <a:latin typeface="Angsana New"/>
                <a:ea typeface="Angsana New"/>
                <a:cs typeface="Angsana New"/>
                <a:sym typeface="Angsana New"/>
              </a:rPr>
              <a:t>COIMBATORE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1F3864"/>
                </a:solidFill>
                <a:latin typeface="Algerian"/>
                <a:ea typeface="Algerian"/>
                <a:cs typeface="Algerian"/>
                <a:sym typeface="Algerian"/>
              </a:rPr>
              <a:t>DEPARTMENT OF ELECTRONICS &amp; COMMUNICATION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dirty="0">
                <a:solidFill>
                  <a:srgbClr val="1F3864"/>
                </a:solidFill>
                <a:latin typeface="Algerian"/>
                <a:ea typeface="Algerian"/>
                <a:cs typeface="Algerian"/>
                <a:sym typeface="Algerian"/>
              </a:rPr>
              <a:t>AU PROJECT VIVA VOCE</a:t>
            </a:r>
            <a:endParaRPr lang="en-IN" sz="1400" b="0" i="0" u="none" strike="noStrike" cap="none" dirty="0">
              <a:solidFill>
                <a:srgbClr val="000000"/>
              </a:solidFill>
              <a:latin typeface="Arial"/>
              <a:ea typeface="Arial"/>
              <a:cs typeface="Arial"/>
              <a:sym typeface="Arial"/>
            </a:endParaRPr>
          </a:p>
          <a:p>
            <a:pPr algn="ctr"/>
            <a:r>
              <a:rPr lang="en-IN" sz="3600" b="1" dirty="0"/>
              <a:t>“ Design Of 8 bit identity comparator using Xilinx software </a:t>
            </a:r>
            <a:r>
              <a:rPr lang="en-US" sz="3600" b="1" dirty="0">
                <a:solidFill>
                  <a:schemeClr val="dk1"/>
                </a:solidFill>
                <a:cs typeface="Angsana New"/>
                <a:sym typeface="Angsana New"/>
              </a:rPr>
              <a:t>”</a:t>
            </a:r>
            <a:endParaRPr lang="en-US" sz="3600" dirty="0"/>
          </a:p>
          <a:p>
            <a:pPr marL="0" marR="0" lvl="0" indent="0" algn="l" rtl="0">
              <a:lnSpc>
                <a:spcPct val="100000"/>
              </a:lnSpc>
              <a:spcBef>
                <a:spcPts val="0"/>
              </a:spcBef>
              <a:spcAft>
                <a:spcPts val="0"/>
              </a:spcAft>
              <a:buClr>
                <a:srgbClr val="000000"/>
              </a:buClr>
              <a:buSzPts val="3000"/>
              <a:buFont typeface="Arial"/>
              <a:buNone/>
            </a:pPr>
            <a:r>
              <a:rPr lang="en-IN" sz="3000" b="1" i="0" u="none" strike="noStrike" cap="none" dirty="0">
                <a:solidFill>
                  <a:schemeClr val="dk1"/>
                </a:solidFill>
                <a:latin typeface="Angsana New"/>
                <a:ea typeface="Angsana New"/>
                <a:cs typeface="Angsana New"/>
                <a:sym typeface="Angsana New"/>
              </a:rPr>
              <a:t>TEAM MEMBERS:</a:t>
            </a:r>
            <a:endParaRPr sz="1400" b="0" i="0" u="none" strike="noStrike" cap="none" dirty="0">
              <a:solidFill>
                <a:srgbClr val="000000"/>
              </a:solidFill>
              <a:latin typeface="Arial"/>
              <a:ea typeface="Arial"/>
              <a:cs typeface="Arial"/>
              <a:sym typeface="Arial"/>
            </a:endParaRPr>
          </a:p>
          <a:p>
            <a:pPr>
              <a:buSzPts val="4000"/>
            </a:pPr>
            <a:r>
              <a:rPr lang="en-IN" sz="4000" b="1" i="0" u="none" strike="noStrike" cap="none" dirty="0">
                <a:solidFill>
                  <a:schemeClr val="dk1"/>
                </a:solidFill>
                <a:latin typeface="Angsana New"/>
                <a:ea typeface="Angsana New"/>
                <a:cs typeface="Angsana New"/>
                <a:sym typeface="Angsana New"/>
              </a:rPr>
              <a:t>			</a:t>
            </a:r>
            <a: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711721106101  SHRIMUGI.S</a:t>
            </a:r>
            <a:b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711721106080   </a:t>
            </a:r>
            <a:r>
              <a:rPr lang="en-IN" sz="28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RAJESH .G</a:t>
            </a:r>
            <a:b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711721106107  </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SNEHA.S</a:t>
            </a:r>
            <a:b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IN"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711721106095   </a:t>
            </a: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Century Schoolbook"/>
              </a:rPr>
              <a:t>SARVESHWARAN.P</a:t>
            </a:r>
            <a:endParaRPr lang="en-US" sz="2800" dirty="0">
              <a:solidFill>
                <a:schemeClr val="dk1"/>
              </a:solidFill>
              <a:latin typeface="Times New Roman" panose="02020603050405020304" pitchFamily="18" charset="0"/>
              <a:ea typeface="Century Schoolbook"/>
              <a:cs typeface="Times New Roman" panose="02020603050405020304" pitchFamily="18" charset="0"/>
              <a:sym typeface="Century Schoolbook"/>
            </a:endParaRPr>
          </a:p>
          <a:p>
            <a:pPr>
              <a:buSzPts val="4000"/>
            </a:pPr>
            <a:endParaRPr lang="en-US" sz="2800" dirty="0">
              <a:latin typeface="Times New Roman" panose="02020603050405020304" pitchFamily="18" charset="0"/>
              <a:ea typeface="Century Schoolbook"/>
              <a:cs typeface="Times New Roman" panose="02020603050405020304" pitchFamily="18" charset="0"/>
              <a:sym typeface="Century Schoolbook"/>
            </a:endParaRPr>
          </a:p>
          <a:p>
            <a:pPr marL="0" marR="0" lvl="0" indent="0" algn="l" rtl="0">
              <a:lnSpc>
                <a:spcPct val="100000"/>
              </a:lnSpc>
              <a:spcBef>
                <a:spcPts val="0"/>
              </a:spcBef>
              <a:spcAft>
                <a:spcPts val="0"/>
              </a:spcAft>
              <a:buClr>
                <a:srgbClr val="000000"/>
              </a:buClr>
              <a:buSzPts val="3000"/>
              <a:buFont typeface="Arial"/>
              <a:buNone/>
            </a:pPr>
            <a:r>
              <a:rPr lang="en-IN" sz="3000" b="1" i="0" u="none" strike="noStrike" cap="none" dirty="0">
                <a:solidFill>
                  <a:schemeClr val="dk1"/>
                </a:solidFill>
                <a:latin typeface="Angsana New"/>
                <a:ea typeface="Angsana New"/>
                <a:cs typeface="Angsana New"/>
                <a:sym typeface="Angsana New"/>
              </a:rPr>
              <a:t>Under the guidance of :</a:t>
            </a:r>
            <a:endParaRPr sz="1400" b="0" i="0" u="none" strike="noStrike" cap="none" dirty="0">
              <a:solidFill>
                <a:srgbClr val="000000"/>
              </a:solidFill>
              <a:latin typeface="Arial"/>
              <a:ea typeface="Arial"/>
              <a:cs typeface="Arial"/>
              <a:sym typeface="Arial"/>
            </a:endParaRPr>
          </a:p>
          <a:p>
            <a:pPr>
              <a:buSzPts val="4000"/>
            </a:pPr>
            <a:r>
              <a:rPr lang="en-IN" sz="4000" b="1" i="0" u="none" strike="noStrike" cap="none" dirty="0">
                <a:solidFill>
                  <a:schemeClr val="dk1"/>
                </a:solidFill>
                <a:latin typeface="Angsana New"/>
                <a:ea typeface="Angsana New"/>
                <a:cs typeface="Angsana New"/>
                <a:sym typeface="Angsana New"/>
              </a:rPr>
              <a:t>		</a:t>
            </a:r>
            <a:r>
              <a:rPr lang="en-IN" sz="3200" b="0" i="0" u="none" strike="noStrike" cap="none" dirty="0" err="1">
                <a:solidFill>
                  <a:schemeClr val="dk1"/>
                </a:solidFill>
                <a:latin typeface="Times New Roman" panose="02020603050405020304" pitchFamily="18" charset="0"/>
                <a:ea typeface="Angsana New"/>
                <a:cs typeface="Times New Roman" panose="02020603050405020304" pitchFamily="18" charset="0"/>
                <a:sym typeface="Angsana New"/>
              </a:rPr>
              <a:t>Dr.S.K</a:t>
            </a:r>
            <a:r>
              <a:rPr lang="en-IN" sz="3200" b="0" i="0" u="none" strike="noStrike" cap="none" dirty="0">
                <a:solidFill>
                  <a:schemeClr val="dk1"/>
                </a:solidFill>
                <a:latin typeface="Times New Roman" panose="02020603050405020304" pitchFamily="18" charset="0"/>
                <a:ea typeface="Angsana New"/>
                <a:cs typeface="Times New Roman" panose="02020603050405020304" pitchFamily="18" charset="0"/>
                <a:sym typeface="Angsana New"/>
              </a:rPr>
              <a:t>. MYDHILI , Professor,</a:t>
            </a:r>
            <a:r>
              <a:rPr lang="en-US" sz="3200" dirty="0">
                <a:solidFill>
                  <a:schemeClr val="dk1"/>
                </a:solidFill>
                <a:latin typeface="Times New Roman" panose="02020603050405020304" pitchFamily="18" charset="0"/>
                <a:ea typeface="Century Schoolbook"/>
                <a:cs typeface="Times New Roman" panose="02020603050405020304" pitchFamily="18" charset="0"/>
                <a:sym typeface="Century Schoolbook"/>
              </a:rPr>
              <a:t> Department of ECE</a:t>
            </a:r>
          </a:p>
          <a:p>
            <a:pPr marL="0" marR="0" lvl="0" indent="0" algn="l" rtl="0">
              <a:lnSpc>
                <a:spcPct val="100000"/>
              </a:lnSpc>
              <a:spcBef>
                <a:spcPts val="0"/>
              </a:spcBef>
              <a:spcAft>
                <a:spcPts val="0"/>
              </a:spcAft>
              <a:buClr>
                <a:srgbClr val="000000"/>
              </a:buClr>
              <a:buSzPts val="4000"/>
              <a:buFont typeface="Arial"/>
              <a:buNone/>
            </a:pPr>
            <a:endParaRPr sz="3200" b="0" i="0" u="none" strike="noStrike" cap="none" dirty="0">
              <a:solidFill>
                <a:schemeClr val="dk1"/>
              </a:solidFill>
              <a:latin typeface="Algerian"/>
              <a:ea typeface="Algerian"/>
              <a:cs typeface="Algerian"/>
              <a:sym typeface="Algerian"/>
            </a:endParaRPr>
          </a:p>
        </p:txBody>
      </p:sp>
      <p:pic>
        <p:nvPicPr>
          <p:cNvPr id="2097153" name="Google Shape;166;p25"/>
          <p:cNvPicPr preferRelativeResize="0">
            <a:picLocks/>
          </p:cNvPicPr>
          <p:nvPr/>
        </p:nvPicPr>
        <p:blipFill rotWithShape="1">
          <a:blip r:embed="rId3">
            <a:alphaModFix/>
          </a:blip>
          <a:srcRect/>
          <a:stretch>
            <a:fillRect/>
          </a:stretch>
        </p:blipFill>
        <p:spPr>
          <a:xfrm>
            <a:off x="-14288" y="17986"/>
            <a:ext cx="989704" cy="925158"/>
          </a:xfrm>
          <a:prstGeom prst="rect">
            <a:avLst/>
          </a:prstGeom>
          <a:noFill/>
          <a:ln>
            <a:noFill/>
          </a:ln>
        </p:spPr>
      </p:pic>
      <p:pic>
        <p:nvPicPr>
          <p:cNvPr id="2097154" name="Google Shape;167;p25" descr="C:\Users\kitefaculty\Downloads\ISO_9001_LOGO.JPG"/>
          <p:cNvPicPr preferRelativeResize="0">
            <a:picLocks/>
          </p:cNvPicPr>
          <p:nvPr/>
        </p:nvPicPr>
        <p:blipFill rotWithShape="1">
          <a:blip r:embed="rId4">
            <a:alphaModFix/>
          </a:blip>
          <a:srcRect/>
          <a:stretch>
            <a:fillRect/>
          </a:stretch>
        </p:blipFill>
        <p:spPr>
          <a:xfrm>
            <a:off x="11375650" y="32274"/>
            <a:ext cx="762560" cy="736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1048661" name="Google Shape;256;p33"/>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a:t>
            </a:r>
          </a:p>
        </p:txBody>
      </p:sp>
      <p:sp>
        <p:nvSpPr>
          <p:cNvPr id="1048662" name="Google Shape;257;p33"/>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63" name="Google Shape;258;p33"/>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64" name="Google Shape;259;p33"/>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64" name="Google Shape;260;p33"/>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65" name="Google Shape;261;p33"/>
          <p:cNvSpPr txBo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66" name="Google Shape;262;p33"/>
          <p:cNvSpPr txBox="1"/>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sp>
        <p:nvSpPr>
          <p:cNvPr id="1048667" name="Google Shape;263;p33"/>
          <p:cNvSpPr txBox="1"/>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10</a:t>
            </a:fld>
            <a:endParaRPr sz="1200" b="0" i="0" u="none" strike="noStrike" cap="none">
              <a:solidFill>
                <a:srgbClr val="888888"/>
              </a:solidFill>
              <a:latin typeface="Calibri"/>
              <a:ea typeface="Calibri"/>
              <a:cs typeface="Calibri"/>
              <a:sym typeface="Calibri"/>
            </a:endParaRPr>
          </a:p>
        </p:txBody>
      </p:sp>
      <p:graphicFrame>
        <p:nvGraphicFramePr>
          <p:cNvPr id="4194310" name="Google Shape;264;p33"/>
          <p:cNvGraphicFramePr>
            <a:graphicFrameLocks/>
          </p:cNvGraphicFramePr>
          <p:nvPr>
            <p:extLst>
              <p:ext uri="{D42A27DB-BD31-4B8C-83A1-F6EECF244321}">
                <p14:modId xmlns:p14="http://schemas.microsoft.com/office/powerpoint/2010/main" val="3051004146"/>
              </p:ext>
            </p:extLst>
          </p:nvPr>
        </p:nvGraphicFramePr>
        <p:xfrm>
          <a:off x="390144" y="880733"/>
          <a:ext cx="10429100" cy="5247250"/>
        </p:xfrm>
        <a:graphic>
          <a:graphicData uri="http://schemas.openxmlformats.org/drawingml/2006/table">
            <a:tbl>
              <a:tblPr firstRow="1" bandRow="1">
                <a:noFill/>
                <a:tableStyleId>{0AEEA566-C9EC-4CAC-91B6-E14BC20EAD4D}</a:tableStyleId>
              </a:tblPr>
              <a:tblGrid>
                <a:gridCol w="1889750">
                  <a:extLst>
                    <a:ext uri="{9D8B030D-6E8A-4147-A177-3AD203B41FA5}">
                      <a16:colId xmlns:a16="http://schemas.microsoft.com/office/drawing/2014/main" val="20000"/>
                    </a:ext>
                  </a:extLst>
                </a:gridCol>
                <a:gridCol w="2281875">
                  <a:extLst>
                    <a:ext uri="{9D8B030D-6E8A-4147-A177-3AD203B41FA5}">
                      <a16:colId xmlns:a16="http://schemas.microsoft.com/office/drawing/2014/main" val="20001"/>
                    </a:ext>
                  </a:extLst>
                </a:gridCol>
                <a:gridCol w="2085825">
                  <a:extLst>
                    <a:ext uri="{9D8B030D-6E8A-4147-A177-3AD203B41FA5}">
                      <a16:colId xmlns:a16="http://schemas.microsoft.com/office/drawing/2014/main" val="20002"/>
                    </a:ext>
                  </a:extLst>
                </a:gridCol>
                <a:gridCol w="2085825">
                  <a:extLst>
                    <a:ext uri="{9D8B030D-6E8A-4147-A177-3AD203B41FA5}">
                      <a16:colId xmlns:a16="http://schemas.microsoft.com/office/drawing/2014/main" val="20003"/>
                    </a:ext>
                  </a:extLst>
                </a:gridCol>
                <a:gridCol w="2085825">
                  <a:extLst>
                    <a:ext uri="{9D8B030D-6E8A-4147-A177-3AD203B41FA5}">
                      <a16:colId xmlns:a16="http://schemas.microsoft.com/office/drawing/2014/main" val="20004"/>
                    </a:ext>
                  </a:extLst>
                </a:gridCol>
              </a:tblGrid>
              <a:tr h="93805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309200">
                <a:tc>
                  <a:txBody>
                    <a:bodyPr/>
                    <a:lstStyle/>
                    <a:p>
                      <a:pPr marL="0" marR="0" lvl="0" indent="0" algn="just" defTabSz="914400" rtl="0" eaLnBrk="1" fontAlgn="auto" latinLnBrk="0" hangingPunct="1">
                        <a:lnSpc>
                          <a:spcPct val="100000"/>
                        </a:lnSpc>
                        <a:spcBef>
                          <a:spcPts val="0"/>
                        </a:spcBef>
                        <a:spcAft>
                          <a:spcPts val="0"/>
                        </a:spcAft>
                        <a:buClr>
                          <a:srgbClr val="000000"/>
                        </a:buClr>
                        <a:buSzPts val="1600"/>
                        <a:buFont typeface="Arial"/>
                        <a:buNone/>
                        <a:tabLst/>
                        <a:defRPr/>
                      </a:pPr>
                      <a:r>
                        <a:rPr lang="en-US" sz="16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Two-Bit  Comparator Design Using Gate Diffusion Input Technique and Static CMOS Logic</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pP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U. B. Joy, A. Chakraborty, P. Biswas, A. Das, S. Sen and A.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Tasnim</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"Two-Bit  Comparator Design Using Gate Diffusion Input Technique and Static CMOS Logic," </a:t>
                      </a:r>
                      <a:r>
                        <a:rPr lang="en-IN" sz="1400" b="0" i="1"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2023 3rd International Conference on Robotics, Electrical and Signal Processing Techniques (ICREST)</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Dhaka, Bangladesh, 2023, pp. 17-21,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doi</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10.1109/ICREST57604.2023.10070047.</a:t>
                      </a:r>
                      <a:endParaRPr lang="en-US" sz="16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indent="-285750" algn="just">
                        <a:buFont typeface="Wingdings" panose="05000000000000000000" pitchFamily="2" charset="2"/>
                        <a:buChar char="Ø"/>
                      </a:pPr>
                      <a:r>
                        <a:rPr lang="en-US"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Operation of Arithmetic Logic Unit(ALU) of modern processors</a:t>
                      </a:r>
                      <a:r>
                        <a:rPr lang="en-US" sz="16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p>
                    <a:p>
                      <a:pPr marL="285750" indent="-285750" algn="just">
                        <a:buFont typeface="Wingdings" panose="05000000000000000000" pitchFamily="2" charset="2"/>
                        <a:buChar char="Ø"/>
                      </a:pPr>
                      <a:r>
                        <a:rPr lang="fr-FR"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Gate</a:t>
                      </a:r>
                      <a:r>
                        <a:rPr lang="fr-FR"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Diffusion Input (GDI) technique </a:t>
                      </a:r>
                    </a:p>
                    <a:p>
                      <a:pPr marL="285750" indent="-285750" algn="just">
                        <a:buFont typeface="Wingdings" panose="05000000000000000000" pitchFamily="2" charset="2"/>
                        <a:buChar char="Ø"/>
                      </a:pPr>
                      <a:r>
                        <a:rPr lang="fr-FR"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Sta</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tic CMOS (S-CMOS) logic</a:t>
                      </a:r>
                    </a:p>
                    <a:p>
                      <a:pPr marL="285750" indent="-285750" algn="just">
                        <a:buFont typeface="Wingdings" panose="05000000000000000000" pitchFamily="2" charset="2"/>
                        <a:buChar char="Ø"/>
                      </a:pPr>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TOOL : </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Cadence Virtuoso(</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90 nm technology with a supply voltage of 1.0 V )</a:t>
                      </a:r>
                      <a:endParaRPr lang="en-US" sz="16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u="none" strike="noStrike" cap="none" dirty="0">
                          <a:latin typeface="Times New Roman" panose="02020603050405020304" pitchFamily="18" charset="0"/>
                          <a:ea typeface="Calibri"/>
                          <a:cs typeface="Times New Roman" panose="02020603050405020304" pitchFamily="18" charset="0"/>
                          <a:sym typeface="Calibri"/>
                        </a:rPr>
                        <a:t>Minimize transistor count</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u="none" strike="noStrike" cap="none" dirty="0">
                          <a:latin typeface="Times New Roman" panose="02020603050405020304" pitchFamily="18" charset="0"/>
                          <a:ea typeface="Calibri"/>
                          <a:cs typeface="Times New Roman" panose="02020603050405020304" pitchFamily="18" charset="0"/>
                          <a:sym typeface="Calibri"/>
                        </a:rPr>
                        <a:t> Compact circuit design,</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u="none" strike="noStrike" cap="none" dirty="0">
                          <a:latin typeface="Times New Roman" panose="02020603050405020304" pitchFamily="18" charset="0"/>
                          <a:ea typeface="Calibri"/>
                          <a:cs typeface="Times New Roman" panose="02020603050405020304" pitchFamily="18" charset="0"/>
                          <a:sym typeface="Calibri"/>
                        </a:rPr>
                        <a:t>Provides high noise immunity</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u="none" strike="noStrike" cap="none" dirty="0">
                          <a:latin typeface="Times New Roman" panose="02020603050405020304" pitchFamily="18" charset="0"/>
                          <a:ea typeface="Calibri"/>
                          <a:cs typeface="Times New Roman" panose="02020603050405020304" pitchFamily="18" charset="0"/>
                          <a:sym typeface="Calibri"/>
                        </a:rPr>
                        <a:t>Scalable</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u="none" strike="noStrike" cap="none" dirty="0">
                          <a:latin typeface="Times New Roman" panose="02020603050405020304" pitchFamily="18" charset="0"/>
                          <a:ea typeface="Calibri"/>
                          <a:cs typeface="Times New Roman" panose="02020603050405020304" pitchFamily="18" charset="0"/>
                          <a:sym typeface="Calibri"/>
                        </a:rPr>
                        <a:t>Complex to design</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u="none" strike="noStrike" cap="none" dirty="0">
                          <a:latin typeface="Times New Roman" panose="02020603050405020304" pitchFamily="18" charset="0"/>
                          <a:ea typeface="Calibri"/>
                          <a:cs typeface="Times New Roman" panose="02020603050405020304" pitchFamily="18" charset="0"/>
                          <a:sym typeface="Calibri"/>
                        </a:rPr>
                        <a:t>High power optimization</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u="none" strike="noStrike" cap="none" dirty="0">
                          <a:latin typeface="Times New Roman" panose="02020603050405020304" pitchFamily="18" charset="0"/>
                          <a:ea typeface="Calibri"/>
                          <a:cs typeface="Times New Roman" panose="02020603050405020304" pitchFamily="18" charset="0"/>
                          <a:sym typeface="Calibri"/>
                        </a:rPr>
                        <a:t>Variability and Sensitivity</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u="none" strike="noStrike" cap="none" dirty="0">
                          <a:latin typeface="Times New Roman" panose="02020603050405020304" pitchFamily="18" charset="0"/>
                          <a:ea typeface="Calibri"/>
                          <a:cs typeface="Times New Roman" panose="02020603050405020304" pitchFamily="18" charset="0"/>
                          <a:sym typeface="Calibri"/>
                        </a:rPr>
                        <a:t>Limited </a:t>
                      </a:r>
                      <a:r>
                        <a:rPr lang="en-IN" sz="1600" u="none" strike="noStrike" cap="none" dirty="0" err="1">
                          <a:latin typeface="Times New Roman" panose="02020603050405020304" pitchFamily="18" charset="0"/>
                          <a:ea typeface="Calibri"/>
                          <a:cs typeface="Times New Roman" panose="02020603050405020304" pitchFamily="18" charset="0"/>
                          <a:sym typeface="Calibri"/>
                        </a:rPr>
                        <a:t>Resoltion</a:t>
                      </a:r>
                      <a:endParaRPr sz="16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48668" name="Google Shape;265;p33"/>
          <p:cNvSpPr txBox="1"/>
          <p:nvPr/>
        </p:nvSpPr>
        <p:spPr>
          <a:xfrm>
            <a:off x="134816" y="264306"/>
            <a:ext cx="10668000" cy="616427"/>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Algerian"/>
              <a:buNone/>
            </a:pPr>
            <a:r>
              <a:rPr lang="en-IN" sz="4400" b="0" i="0" u="none" strike="noStrike" cap="none">
                <a:solidFill>
                  <a:schemeClr val="dk1"/>
                </a:solidFill>
                <a:latin typeface="Algerian"/>
                <a:ea typeface="Algerian"/>
                <a:cs typeface="Algerian"/>
                <a:sym typeface="Algerian"/>
              </a:rPr>
              <a:t> LITERATURE SURVEY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1048671" name="Google Shape;270;p34"/>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a:t>
            </a:r>
          </a:p>
        </p:txBody>
      </p:sp>
      <p:sp>
        <p:nvSpPr>
          <p:cNvPr id="1048672" name="Google Shape;271;p34"/>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73" name="Google Shape;272;p34"/>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74" name="Google Shape;273;p34"/>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65" name="Google Shape;274;p34"/>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75" name="Google Shape;275;p34"/>
          <p:cNvSpPr txBo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76" name="Google Shape;276;p34"/>
          <p:cNvSpPr txBox="1"/>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sp>
        <p:nvSpPr>
          <p:cNvPr id="1048677" name="Google Shape;277;p34"/>
          <p:cNvSpPr txBox="1"/>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11</a:t>
            </a:fld>
            <a:endParaRPr sz="1200" b="0" i="0" u="none" strike="noStrike" cap="none">
              <a:solidFill>
                <a:srgbClr val="888888"/>
              </a:solidFill>
              <a:latin typeface="Calibri"/>
              <a:ea typeface="Calibri"/>
              <a:cs typeface="Calibri"/>
              <a:sym typeface="Calibri"/>
            </a:endParaRPr>
          </a:p>
        </p:txBody>
      </p:sp>
      <p:graphicFrame>
        <p:nvGraphicFramePr>
          <p:cNvPr id="4194311" name="Google Shape;278;p34"/>
          <p:cNvGraphicFramePr>
            <a:graphicFrameLocks/>
          </p:cNvGraphicFramePr>
          <p:nvPr>
            <p:extLst>
              <p:ext uri="{D42A27DB-BD31-4B8C-83A1-F6EECF244321}">
                <p14:modId xmlns:p14="http://schemas.microsoft.com/office/powerpoint/2010/main" val="3765768457"/>
              </p:ext>
            </p:extLst>
          </p:nvPr>
        </p:nvGraphicFramePr>
        <p:xfrm>
          <a:off x="390144" y="880733"/>
          <a:ext cx="10429100" cy="5418620"/>
        </p:xfrm>
        <a:graphic>
          <a:graphicData uri="http://schemas.openxmlformats.org/drawingml/2006/table">
            <a:tbl>
              <a:tblPr firstRow="1" bandRow="1">
                <a:noFill/>
                <a:tableStyleId>{0AEEA566-C9EC-4CAC-91B6-E14BC20EAD4D}</a:tableStyleId>
              </a:tblPr>
              <a:tblGrid>
                <a:gridCol w="1889750">
                  <a:extLst>
                    <a:ext uri="{9D8B030D-6E8A-4147-A177-3AD203B41FA5}">
                      <a16:colId xmlns:a16="http://schemas.microsoft.com/office/drawing/2014/main" val="20000"/>
                    </a:ext>
                  </a:extLst>
                </a:gridCol>
                <a:gridCol w="2281875">
                  <a:extLst>
                    <a:ext uri="{9D8B030D-6E8A-4147-A177-3AD203B41FA5}">
                      <a16:colId xmlns:a16="http://schemas.microsoft.com/office/drawing/2014/main" val="20001"/>
                    </a:ext>
                  </a:extLst>
                </a:gridCol>
                <a:gridCol w="2085825">
                  <a:extLst>
                    <a:ext uri="{9D8B030D-6E8A-4147-A177-3AD203B41FA5}">
                      <a16:colId xmlns:a16="http://schemas.microsoft.com/office/drawing/2014/main" val="20002"/>
                    </a:ext>
                  </a:extLst>
                </a:gridCol>
                <a:gridCol w="2085825">
                  <a:extLst>
                    <a:ext uri="{9D8B030D-6E8A-4147-A177-3AD203B41FA5}">
                      <a16:colId xmlns:a16="http://schemas.microsoft.com/office/drawing/2014/main" val="20003"/>
                    </a:ext>
                  </a:extLst>
                </a:gridCol>
                <a:gridCol w="2085825">
                  <a:extLst>
                    <a:ext uri="{9D8B030D-6E8A-4147-A177-3AD203B41FA5}">
                      <a16:colId xmlns:a16="http://schemas.microsoft.com/office/drawing/2014/main" val="20004"/>
                    </a:ext>
                  </a:extLst>
                </a:gridCol>
              </a:tblGrid>
              <a:tr h="93805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309200">
                <a:tc>
                  <a:txBody>
                    <a:bodyPr/>
                    <a:lstStyle/>
                    <a:p>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An</a:t>
                      </a:r>
                      <a:r>
                        <a:rPr lang="en-US" sz="1600" b="0" i="0" u="none" strike="noStrike" cap="none" baseline="0" dirty="0">
                          <a:solidFill>
                            <a:schemeClr val="dk1"/>
                          </a:solidFill>
                          <a:effectLst/>
                          <a:latin typeface="Times" panose="02020603050405020304" pitchFamily="18" charset="0"/>
                          <a:ea typeface="Calibri"/>
                          <a:cs typeface="Times" panose="02020603050405020304" pitchFamily="18" charset="0"/>
                          <a:sym typeface="Arial"/>
                        </a:rPr>
                        <a:t> Approach form Synthesis of magnitude </a:t>
                      </a:r>
                      <a:r>
                        <a:rPr lang="en-US" sz="1600" b="0" i="0" u="none" strike="noStrike" cap="none" baseline="0" dirty="0" err="1">
                          <a:solidFill>
                            <a:schemeClr val="dk1"/>
                          </a:solidFill>
                          <a:effectLst/>
                          <a:latin typeface="Times" panose="02020603050405020304" pitchFamily="18" charset="0"/>
                          <a:ea typeface="Calibri"/>
                          <a:cs typeface="Times" panose="02020603050405020304" pitchFamily="18" charset="0"/>
                          <a:sym typeface="Arial"/>
                        </a:rPr>
                        <a:t>comparaators</a:t>
                      </a: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just" defTabSz="914400" rtl="0" eaLnBrk="1" fontAlgn="auto" latinLnBrk="0" hangingPunct="1">
                        <a:lnSpc>
                          <a:spcPct val="100000"/>
                        </a:lnSpc>
                        <a:spcBef>
                          <a:spcPts val="0"/>
                        </a:spcBef>
                        <a:spcAft>
                          <a:spcPts val="0"/>
                        </a:spcAft>
                        <a:buClr>
                          <a:srgbClr val="000000"/>
                        </a:buClr>
                        <a:buSzPts val="1600"/>
                        <a:buFont typeface="Arial"/>
                        <a:buAutoNum type="alphaUcPeriod"/>
                      </a:pPr>
                      <a:r>
                        <a:rPr lang="en-US" sz="16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N. </a:t>
                      </a:r>
                      <a:r>
                        <a:rPr lang="en-US" sz="1600" b="1"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Borodzhieva</a:t>
                      </a:r>
                      <a:r>
                        <a:rPr lang="en-US" sz="16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 </a:t>
                      </a: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and I. D. </a:t>
                      </a:r>
                      <a:r>
                        <a:rPr lang="en-US" sz="1600" b="0"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Tsvetkova</a:t>
                      </a: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"An Approach for Synthesis of Magnitude Comparators," 2021 XXX International Scientific Conference Electronics (ET), </a:t>
                      </a:r>
                      <a:r>
                        <a:rPr lang="en-US" sz="1600" b="0"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Sozopol</a:t>
                      </a: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Bulgaria, 2021, pp. 1-4, </a:t>
                      </a:r>
                      <a:r>
                        <a:rPr lang="en-US" sz="1600" b="0"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doi</a:t>
                      </a: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a:t>
                      </a:r>
                    </a:p>
                    <a:p>
                      <a:pPr marL="342900" marR="0" lvl="0" indent="-342900" algn="just" defTabSz="914400" rtl="0" eaLnBrk="1" fontAlgn="auto" latinLnBrk="0" hangingPunct="1">
                        <a:lnSpc>
                          <a:spcPct val="100000"/>
                        </a:lnSpc>
                        <a:spcBef>
                          <a:spcPts val="0"/>
                        </a:spcBef>
                        <a:spcAft>
                          <a:spcPts val="0"/>
                        </a:spcAft>
                        <a:buClr>
                          <a:srgbClr val="000000"/>
                        </a:buClr>
                        <a:buSzPts val="1600"/>
                        <a:buFont typeface="Arial"/>
                        <a:buAutoNum type="alphaUcPeriod"/>
                        <a:tabLst/>
                        <a:defRPr/>
                      </a:pPr>
                      <a:r>
                        <a:rPr lang="en-IN" sz="16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Publisher: </a:t>
                      </a:r>
                      <a:r>
                        <a:rPr lang="en-I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a:t>
                      </a:r>
                    </a:p>
                    <a:p>
                      <a:pPr marL="342900" marR="0" lvl="0" indent="-342900" algn="just" defTabSz="914400" rtl="0" eaLnBrk="1" fontAlgn="auto" latinLnBrk="0" hangingPunct="1">
                        <a:lnSpc>
                          <a:spcPct val="100000"/>
                        </a:lnSpc>
                        <a:spcBef>
                          <a:spcPts val="0"/>
                        </a:spcBef>
                        <a:spcAft>
                          <a:spcPts val="0"/>
                        </a:spcAft>
                        <a:buClr>
                          <a:srgbClr val="000000"/>
                        </a:buClr>
                        <a:buSzPts val="1600"/>
                        <a:buFont typeface="Arial"/>
                        <a:buAutoNum type="alphaUcPeriod"/>
                      </a:pP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10.1109/ET52713.2021.9579664.</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indent="-92075" algn="just" rtl="0">
                        <a:buFont typeface="Arial" panose="020B0604020202020204" pitchFamily="34" charset="0"/>
                        <a:buChar char="•"/>
                      </a:pPr>
                      <a:r>
                        <a:rPr lang="en-GB" sz="1600" b="1"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Thepaper</a:t>
                      </a:r>
                      <a:r>
                        <a:rPr lang="en-GB" sz="16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 presents an approach for the synthesis of</a:t>
                      </a:r>
                      <a:r>
                        <a:rPr lang="en-GB" sz="1600" b="1" i="0" u="none" strike="noStrike" cap="none" baseline="0" dirty="0">
                          <a:solidFill>
                            <a:schemeClr val="dk1"/>
                          </a:solidFill>
                          <a:effectLst/>
                          <a:latin typeface="Times" panose="02020603050405020304" pitchFamily="18" charset="0"/>
                          <a:ea typeface="Calibri"/>
                          <a:cs typeface="Times" panose="02020603050405020304" pitchFamily="18" charset="0"/>
                          <a:sym typeface="Arial"/>
                        </a:rPr>
                        <a:t> </a:t>
                      </a:r>
                      <a:r>
                        <a:rPr lang="en-GB" sz="16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magnitude comparator comparing two five-bit binary numbers.. The work is related to the project in the course “Pulse and Digital Devices” for students-bachelors of the specialties “Electronics” and “Internet and Mobile Communications”.</a:t>
                      </a:r>
                    </a:p>
                    <a:p>
                      <a:pPr marL="92075" indent="-92075" algn="just" rtl="0">
                        <a:buFont typeface="Arial" panose="020B0604020202020204" pitchFamily="34" charset="0"/>
                        <a:buChar char="•"/>
                      </a:pPr>
                      <a:r>
                        <a:rPr lang="en-US" sz="16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Software :Xilinx</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High</a:t>
                      </a:r>
                      <a:r>
                        <a:rPr lang="en-US" sz="1600" b="0" i="0" u="none" strike="noStrike" cap="none" baseline="0" dirty="0">
                          <a:solidFill>
                            <a:schemeClr val="dk1"/>
                          </a:solidFill>
                          <a:effectLst/>
                          <a:latin typeface="Times" panose="02020603050405020304" pitchFamily="18" charset="0"/>
                          <a:ea typeface="Calibri"/>
                          <a:cs typeface="Times" panose="02020603050405020304" pitchFamily="18" charset="0"/>
                          <a:sym typeface="Arial"/>
                        </a:rPr>
                        <a:t> resolution</a:t>
                      </a: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baseline="0" dirty="0">
                          <a:solidFill>
                            <a:schemeClr val="dk1"/>
                          </a:solidFill>
                          <a:effectLst/>
                          <a:latin typeface="Times" panose="02020603050405020304" pitchFamily="18" charset="0"/>
                          <a:ea typeface="Calibri"/>
                          <a:cs typeface="Times" panose="02020603050405020304" pitchFamily="18" charset="0"/>
                          <a:sym typeface="Arial"/>
                        </a:rPr>
                        <a:t> </a:t>
                      </a:r>
                      <a:endParaRPr lang="en-US" sz="1600" u="none" strike="noStrike" cap="none" dirty="0">
                        <a:latin typeface="Times" panose="02020603050405020304" pitchFamily="18" charset="0"/>
                        <a:ea typeface="Calibri"/>
                        <a:cs typeface="Times"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IN"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Complex design</a:t>
                      </a:r>
                      <a:endParaRPr sz="1600" u="none" strike="noStrike" cap="none" dirty="0">
                        <a:latin typeface="Times" panose="02020603050405020304" pitchFamily="18" charset="0"/>
                        <a:ea typeface="Calibri"/>
                        <a:cs typeface="Times"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48678" name="Google Shape;279;p34"/>
          <p:cNvSpPr txBox="1"/>
          <p:nvPr/>
        </p:nvSpPr>
        <p:spPr>
          <a:xfrm>
            <a:off x="134816" y="264306"/>
            <a:ext cx="10668000" cy="616427"/>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Algerian"/>
              <a:buNone/>
            </a:pPr>
            <a:r>
              <a:rPr lang="en-IN" sz="4400" b="0" i="0" u="none" strike="noStrike" cap="none" dirty="0">
                <a:solidFill>
                  <a:schemeClr val="dk1"/>
                </a:solidFill>
                <a:latin typeface="Algerian"/>
                <a:ea typeface="Algerian"/>
                <a:cs typeface="Algerian"/>
                <a:sym typeface="Algerian"/>
              </a:rPr>
              <a:t> LITERATURE SURVEY</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1048701" name="Google Shape;326;p38"/>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dirty="0">
                <a:latin typeface="Algerian"/>
                <a:ea typeface="Algerian"/>
                <a:cs typeface="Algerian"/>
                <a:sym typeface="Algerian"/>
              </a:rPr>
              <a:t>OBJECTIVE  </a:t>
            </a:r>
            <a:endParaRPr dirty="0"/>
          </a:p>
        </p:txBody>
      </p:sp>
      <p:sp>
        <p:nvSpPr>
          <p:cNvPr id="1048702" name="Google Shape;327;p38"/>
          <p:cNvSpPr txBox="1">
            <a:spLocks noGrp="1"/>
          </p:cNvSpPr>
          <p:nvPr>
            <p:ph type="body" idx="1"/>
          </p:nvPr>
        </p:nvSpPr>
        <p:spPr>
          <a:xfrm>
            <a:off x="303628" y="956603"/>
            <a:ext cx="10821572" cy="5247249"/>
          </a:xfrm>
          <a:prstGeom prst="rect">
            <a:avLst/>
          </a:prstGeom>
          <a:noFill/>
          <a:ln>
            <a:noFill/>
          </a:ln>
        </p:spPr>
        <p:txBody>
          <a:bodyPr spcFirstLastPara="1" wrap="square" lIns="91425" tIns="45700" rIns="91425" bIns="45700" anchor="t" anchorCtr="0">
            <a:normAutofit fontScale="92500"/>
          </a:bodyPr>
          <a:lstStyle/>
          <a:p>
            <a:pPr marL="534988" indent="-450850" algn="just">
              <a:lnSpc>
                <a:spcPct val="100000"/>
              </a:lnSpc>
              <a:spcBef>
                <a:spcPts val="0"/>
              </a:spcBef>
              <a:buSzPts val="2800"/>
              <a:buFont typeface="Noto Sans Symbols"/>
              <a:buChar char="⮚"/>
            </a:pPr>
            <a:r>
              <a:rPr lang="en-IN" sz="3600" dirty="0">
                <a:latin typeface="Times New Roman" panose="02020603050405020304" pitchFamily="18" charset="0"/>
                <a:cs typeface="Times New Roman" panose="02020603050405020304" pitchFamily="18" charset="0"/>
              </a:rPr>
              <a:t>To design </a:t>
            </a:r>
            <a:r>
              <a:rPr lang="en-US" sz="3600" dirty="0">
                <a:latin typeface="Times New Roman" panose="02020603050405020304" pitchFamily="18" charset="0"/>
                <a:cs typeface="Times New Roman" panose="02020603050405020304" pitchFamily="18" charset="0"/>
              </a:rPr>
              <a:t>the identity comparator which is a crucial component in digital circuit design, tasked with comparing two input values and determining if they are equal</a:t>
            </a:r>
            <a:endParaRPr lang="en-IN" sz="3600" dirty="0">
              <a:latin typeface="Times New Roman" panose="02020603050405020304" pitchFamily="18" charset="0"/>
              <a:cs typeface="Times New Roman" panose="02020603050405020304" pitchFamily="18" charset="0"/>
            </a:endParaRPr>
          </a:p>
          <a:p>
            <a:pPr marL="534988" lvl="0" indent="-450850" algn="just">
              <a:lnSpc>
                <a:spcPct val="100000"/>
              </a:lnSpc>
              <a:spcBef>
                <a:spcPts val="0"/>
              </a:spcBef>
              <a:buSzPts val="2800"/>
              <a:buFont typeface="Noto Sans Symbols"/>
              <a:buChar char="⮚"/>
            </a:pPr>
            <a:r>
              <a:rPr lang="en-US" sz="3600" dirty="0">
                <a:latin typeface="Times New Roman" panose="02020603050405020304" pitchFamily="18" charset="0"/>
                <a:cs typeface="Times New Roman" panose="02020603050405020304" pitchFamily="18" charset="0"/>
              </a:rPr>
              <a:t>VHDL (VHSIC Hardware Description Language) is utilized to describe the behavior and structure of the identity comparator.</a:t>
            </a:r>
          </a:p>
          <a:p>
            <a:pPr marL="534988" lvl="0" indent="-450850" algn="just">
              <a:lnSpc>
                <a:spcPct val="100000"/>
              </a:lnSpc>
              <a:spcBef>
                <a:spcPts val="0"/>
              </a:spcBef>
              <a:buSzPts val="2800"/>
              <a:buFont typeface="Noto Sans Symbols"/>
              <a:buChar char="⮚"/>
            </a:pPr>
            <a:r>
              <a:rPr lang="en-US" sz="3600" dirty="0">
                <a:latin typeface="Times New Roman" panose="02020603050405020304" pitchFamily="18" charset="0"/>
                <a:cs typeface="Times New Roman" panose="02020603050405020304" pitchFamily="18" charset="0"/>
              </a:rPr>
              <a:t>The design is implemented on the Xilinx platform, specifically targeting Xilinx FPGAs (Field-Programmable Gate Arrays) such as the Xilinx As 5 series. </a:t>
            </a:r>
          </a:p>
        </p:txBody>
      </p:sp>
      <p:sp>
        <p:nvSpPr>
          <p:cNvPr id="1048703" name="Google Shape;328;p38"/>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704" name="Google Shape;329;p38"/>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705" name="Google Shape;330;p38"/>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lang="en-IN"/>
          </a:p>
        </p:txBody>
      </p:sp>
      <p:pic>
        <p:nvPicPr>
          <p:cNvPr id="2097168" name="Google Shape;331;p38"/>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C66B-BC8F-4971-D549-B3B789F57083}"/>
              </a:ext>
            </a:extLst>
          </p:cNvPr>
          <p:cNvSpPr>
            <a:spLocks noGrp="1"/>
          </p:cNvSpPr>
          <p:nvPr>
            <p:ph type="title"/>
          </p:nvPr>
        </p:nvSpPr>
        <p:spPr/>
        <p:txBody>
          <a:bodyPr/>
          <a:lstStyle/>
          <a:p>
            <a:r>
              <a:rPr lang="en-IN" dirty="0">
                <a:latin typeface="Algerian"/>
                <a:sym typeface="Algerian"/>
              </a:rPr>
              <a:t>EXISTING -PIN DIAGRAM:</a:t>
            </a:r>
            <a:endParaRPr lang="en-IN" dirty="0"/>
          </a:p>
        </p:txBody>
      </p:sp>
      <p:sp>
        <p:nvSpPr>
          <p:cNvPr id="3" name="Date Placeholder 2">
            <a:extLst>
              <a:ext uri="{FF2B5EF4-FFF2-40B4-BE49-F238E27FC236}">
                <a16:creationId xmlns:a16="http://schemas.microsoft.com/office/drawing/2014/main" id="{C1CA722E-83F7-BED1-8F29-B7760B2AB1E1}"/>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8A55B870-6DE5-6DBE-12CD-A9D2F969638E}"/>
              </a:ext>
            </a:extLst>
          </p:cNvPr>
          <p:cNvSpPr>
            <a:spLocks noGrp="1"/>
          </p:cNvSpPr>
          <p:nvPr>
            <p:ph type="ftr" idx="11"/>
          </p:nvPr>
        </p:nvSpPr>
        <p:spPr/>
        <p:txBody>
          <a:bodyPr/>
          <a:lstStyle/>
          <a:p>
            <a:r>
              <a:rPr lang="en-US" dirty="0"/>
              <a:t>Department of ECE, </a:t>
            </a:r>
            <a:r>
              <a:rPr lang="en-US" dirty="0" err="1"/>
              <a:t>KGiSL</a:t>
            </a:r>
            <a:r>
              <a:rPr lang="en-US" dirty="0"/>
              <a:t> Institute of Technology, Coimbatore </a:t>
            </a:r>
          </a:p>
        </p:txBody>
      </p:sp>
      <p:sp>
        <p:nvSpPr>
          <p:cNvPr id="5" name="Slide Number Placeholder 4">
            <a:extLst>
              <a:ext uri="{FF2B5EF4-FFF2-40B4-BE49-F238E27FC236}">
                <a16:creationId xmlns:a16="http://schemas.microsoft.com/office/drawing/2014/main" id="{BF7A76DE-D814-8C79-145F-7895671D73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pic>
        <p:nvPicPr>
          <p:cNvPr id="7" name="Picture 6">
            <a:extLst>
              <a:ext uri="{FF2B5EF4-FFF2-40B4-BE49-F238E27FC236}">
                <a16:creationId xmlns:a16="http://schemas.microsoft.com/office/drawing/2014/main" id="{A8F4356F-7BC1-E0EC-18F4-2E71AE818D90}"/>
              </a:ext>
            </a:extLst>
          </p:cNvPr>
          <p:cNvPicPr>
            <a:picLocks noChangeAspect="1"/>
          </p:cNvPicPr>
          <p:nvPr/>
        </p:nvPicPr>
        <p:blipFill>
          <a:blip r:embed="rId2"/>
          <a:stretch>
            <a:fillRect/>
          </a:stretch>
        </p:blipFill>
        <p:spPr>
          <a:xfrm>
            <a:off x="4303643" y="1687679"/>
            <a:ext cx="4114799" cy="4315556"/>
          </a:xfrm>
          <a:prstGeom prst="rect">
            <a:avLst/>
          </a:prstGeom>
        </p:spPr>
      </p:pic>
    </p:spTree>
    <p:extLst>
      <p:ext uri="{BB962C8B-B14F-4D97-AF65-F5344CB8AC3E}">
        <p14:creationId xmlns:p14="http://schemas.microsoft.com/office/powerpoint/2010/main" val="244720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1B1D-EF4C-16BB-00FD-A8D8FA7AB625}"/>
              </a:ext>
            </a:extLst>
          </p:cNvPr>
          <p:cNvSpPr>
            <a:spLocks noGrp="1"/>
          </p:cNvSpPr>
          <p:nvPr>
            <p:ph type="title"/>
          </p:nvPr>
        </p:nvSpPr>
        <p:spPr/>
        <p:txBody>
          <a:bodyPr/>
          <a:lstStyle/>
          <a:p>
            <a:r>
              <a:rPr lang="en-IN" dirty="0">
                <a:latin typeface="Algerian"/>
                <a:sym typeface="Algerian"/>
              </a:rPr>
              <a:t>PROPOSED-PIN DIAGRAM:</a:t>
            </a:r>
            <a:endParaRPr lang="en-IN" dirty="0"/>
          </a:p>
        </p:txBody>
      </p:sp>
      <p:sp>
        <p:nvSpPr>
          <p:cNvPr id="3" name="Date Placeholder 2">
            <a:extLst>
              <a:ext uri="{FF2B5EF4-FFF2-40B4-BE49-F238E27FC236}">
                <a16:creationId xmlns:a16="http://schemas.microsoft.com/office/drawing/2014/main" id="{846067EF-0844-4A56-0DF1-675DCA26877F}"/>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F1D402C9-3DE6-340D-6152-1FA0395C23E0}"/>
              </a:ext>
            </a:extLst>
          </p:cNvPr>
          <p:cNvSpPr>
            <a:spLocks noGrp="1"/>
          </p:cNvSpPr>
          <p:nvPr>
            <p:ph type="ftr" idx="11"/>
          </p:nvPr>
        </p:nvSpPr>
        <p:spPr/>
        <p:txBody>
          <a:bodyPr/>
          <a:lstStyle/>
          <a:p>
            <a:r>
              <a:rPr lang="en-US"/>
              <a:t>AU PROJECT VIVA-VOCE                                                                               Department of ECE, KGiSL Institute of Technology, Coimbatore </a:t>
            </a:r>
          </a:p>
        </p:txBody>
      </p:sp>
      <p:sp>
        <p:nvSpPr>
          <p:cNvPr id="5" name="Slide Number Placeholder 4">
            <a:extLst>
              <a:ext uri="{FF2B5EF4-FFF2-40B4-BE49-F238E27FC236}">
                <a16:creationId xmlns:a16="http://schemas.microsoft.com/office/drawing/2014/main" id="{1B2B192F-9827-0273-0A17-36F96819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pic>
        <p:nvPicPr>
          <p:cNvPr id="7" name="Picture 6">
            <a:extLst>
              <a:ext uri="{FF2B5EF4-FFF2-40B4-BE49-F238E27FC236}">
                <a16:creationId xmlns:a16="http://schemas.microsoft.com/office/drawing/2014/main" id="{ED3ACE23-C842-8215-BEE2-02A82C6F3E72}"/>
              </a:ext>
            </a:extLst>
          </p:cNvPr>
          <p:cNvPicPr>
            <a:picLocks noChangeAspect="1"/>
          </p:cNvPicPr>
          <p:nvPr/>
        </p:nvPicPr>
        <p:blipFill>
          <a:blip r:embed="rId2"/>
          <a:stretch>
            <a:fillRect/>
          </a:stretch>
        </p:blipFill>
        <p:spPr>
          <a:xfrm>
            <a:off x="2633870" y="1391477"/>
            <a:ext cx="6395830" cy="471404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6959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6729-1712-44FE-A2F1-EE92A63C72E7}"/>
              </a:ext>
            </a:extLst>
          </p:cNvPr>
          <p:cNvSpPr>
            <a:spLocks noGrp="1"/>
          </p:cNvSpPr>
          <p:nvPr>
            <p:ph type="title"/>
          </p:nvPr>
        </p:nvSpPr>
        <p:spPr/>
        <p:txBody>
          <a:bodyPr/>
          <a:lstStyle/>
          <a:p>
            <a:r>
              <a:rPr lang="en-IN" dirty="0">
                <a:latin typeface="Algerian"/>
                <a:sym typeface="Algerian"/>
              </a:rPr>
              <a:t>BLOCK DIAGRAM:</a:t>
            </a:r>
            <a:endParaRPr lang="en-IN" dirty="0"/>
          </a:p>
        </p:txBody>
      </p:sp>
      <p:sp>
        <p:nvSpPr>
          <p:cNvPr id="3" name="Date Placeholder 2">
            <a:extLst>
              <a:ext uri="{FF2B5EF4-FFF2-40B4-BE49-F238E27FC236}">
                <a16:creationId xmlns:a16="http://schemas.microsoft.com/office/drawing/2014/main" id="{6B48DA9B-946A-727D-2545-C85B07495A27}"/>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8CDF9BB6-2CF9-2E43-9B69-E9E0F02C8725}"/>
              </a:ext>
            </a:extLst>
          </p:cNvPr>
          <p:cNvSpPr>
            <a:spLocks noGrp="1"/>
          </p:cNvSpPr>
          <p:nvPr>
            <p:ph type="ftr" idx="11"/>
          </p:nvPr>
        </p:nvSpPr>
        <p:spPr/>
        <p:txBody>
          <a:bodyPr/>
          <a:lstStyle/>
          <a:p>
            <a:r>
              <a:rPr lang="en-US"/>
              <a:t>AU PROJECT VIVA-VOCE                                                                               Department of ECE, KGiSL Institute of Technology, Coimbatore </a:t>
            </a:r>
          </a:p>
        </p:txBody>
      </p:sp>
      <p:sp>
        <p:nvSpPr>
          <p:cNvPr id="5" name="Slide Number Placeholder 4">
            <a:extLst>
              <a:ext uri="{FF2B5EF4-FFF2-40B4-BE49-F238E27FC236}">
                <a16:creationId xmlns:a16="http://schemas.microsoft.com/office/drawing/2014/main" id="{D35BE298-CFF5-DF9F-D721-F74FCF9DE9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1026" name="Picture 2" descr="1. Logic diagram of an 8-bit Identity comparator.">
            <a:extLst>
              <a:ext uri="{FF2B5EF4-FFF2-40B4-BE49-F238E27FC236}">
                <a16:creationId xmlns:a16="http://schemas.microsoft.com/office/drawing/2014/main" id="{C192079A-594D-911A-DAA8-7BCAE0A29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0" y="1320800"/>
            <a:ext cx="874776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04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B846-946C-17F6-1700-E3342E9A32FE}"/>
              </a:ext>
            </a:extLst>
          </p:cNvPr>
          <p:cNvSpPr>
            <a:spLocks noGrp="1"/>
          </p:cNvSpPr>
          <p:nvPr>
            <p:ph type="title"/>
          </p:nvPr>
        </p:nvSpPr>
        <p:spPr/>
        <p:txBody>
          <a:bodyPr/>
          <a:lstStyle/>
          <a:p>
            <a:r>
              <a:rPr lang="en-US" dirty="0">
                <a:latin typeface="Algerian"/>
                <a:sym typeface="Algerian"/>
              </a:rPr>
              <a:t>P</a:t>
            </a:r>
            <a:r>
              <a:rPr lang="en-IN" dirty="0" err="1">
                <a:latin typeface="Algerian"/>
                <a:sym typeface="Algerian"/>
              </a:rPr>
              <a:t>roposed</a:t>
            </a:r>
            <a:r>
              <a:rPr lang="en-IN" dirty="0">
                <a:latin typeface="Algerian"/>
                <a:sym typeface="Algerian"/>
              </a:rPr>
              <a:t> </a:t>
            </a:r>
            <a:r>
              <a:rPr lang="en-IN" dirty="0" err="1">
                <a:latin typeface="Algerian"/>
                <a:sym typeface="Algerian"/>
              </a:rPr>
              <a:t>methodolgy</a:t>
            </a:r>
            <a:r>
              <a:rPr lang="en-IN" dirty="0">
                <a:latin typeface="Algerian"/>
                <a:sym typeface="Algerian"/>
              </a:rPr>
              <a:t>:</a:t>
            </a:r>
            <a:endParaRPr lang="en-IN" dirty="0"/>
          </a:p>
        </p:txBody>
      </p:sp>
      <p:sp>
        <p:nvSpPr>
          <p:cNvPr id="3" name="Date Placeholder 2">
            <a:extLst>
              <a:ext uri="{FF2B5EF4-FFF2-40B4-BE49-F238E27FC236}">
                <a16:creationId xmlns:a16="http://schemas.microsoft.com/office/drawing/2014/main" id="{35FD5DE7-28BB-CA33-EB64-E10D4AF7B344}"/>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DD6745E6-FED4-0734-5D9A-50759B84EB21}"/>
              </a:ext>
            </a:extLst>
          </p:cNvPr>
          <p:cNvSpPr>
            <a:spLocks noGrp="1"/>
          </p:cNvSpPr>
          <p:nvPr>
            <p:ph type="ftr" idx="11"/>
          </p:nvPr>
        </p:nvSpPr>
        <p:spPr/>
        <p:txBody>
          <a:bodyPr/>
          <a:lstStyle/>
          <a:p>
            <a:r>
              <a:rPr lang="en-US"/>
              <a:t>AU PROJECT VIVA-VOCE                                                                               Department of ECE, KGiSL Institute of Technology, Coimbatore </a:t>
            </a:r>
          </a:p>
        </p:txBody>
      </p:sp>
      <p:sp>
        <p:nvSpPr>
          <p:cNvPr id="5" name="Slide Number Placeholder 4">
            <a:extLst>
              <a:ext uri="{FF2B5EF4-FFF2-40B4-BE49-F238E27FC236}">
                <a16:creationId xmlns:a16="http://schemas.microsoft.com/office/drawing/2014/main" id="{248E013F-9996-8BA5-B518-C4E25AE47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
        <p:nvSpPr>
          <p:cNvPr id="6" name="Rectangle: Rounded Corners 5">
            <a:extLst>
              <a:ext uri="{FF2B5EF4-FFF2-40B4-BE49-F238E27FC236}">
                <a16:creationId xmlns:a16="http://schemas.microsoft.com/office/drawing/2014/main" id="{8A25435B-86FE-4FD3-841F-CEC8B79E922B}"/>
              </a:ext>
            </a:extLst>
          </p:cNvPr>
          <p:cNvSpPr/>
          <p:nvPr/>
        </p:nvSpPr>
        <p:spPr>
          <a:xfrm>
            <a:off x="934278" y="2037522"/>
            <a:ext cx="2385392" cy="113306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XILINX SOFTWARE</a:t>
            </a:r>
            <a:endParaRPr lang="en-IN" sz="16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0DE30C52-D491-643C-0E6B-43CE6E4524E7}"/>
              </a:ext>
            </a:extLst>
          </p:cNvPr>
          <p:cNvSpPr/>
          <p:nvPr/>
        </p:nvSpPr>
        <p:spPr>
          <a:xfrm>
            <a:off x="4552122" y="2037522"/>
            <a:ext cx="2385392" cy="11330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VHDL-BEHAVIOURAL CODE</a:t>
            </a:r>
            <a:endParaRPr lang="en-IN"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90E6C11A-A76A-3E05-D0E5-0492FBF51131}"/>
              </a:ext>
            </a:extLst>
          </p:cNvPr>
          <p:cNvSpPr/>
          <p:nvPr/>
        </p:nvSpPr>
        <p:spPr>
          <a:xfrm>
            <a:off x="7841975" y="2037522"/>
            <a:ext cx="2743200" cy="11330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VIEW THE RTL SCHEMATIC VIEW</a:t>
            </a: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F00159F-B8DD-6020-B250-F7CDAD92510A}"/>
              </a:ext>
            </a:extLst>
          </p:cNvPr>
          <p:cNvSpPr/>
          <p:nvPr/>
        </p:nvSpPr>
        <p:spPr>
          <a:xfrm>
            <a:off x="7841976" y="4114800"/>
            <a:ext cx="2743200" cy="12026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VIEW THE TECHNOLOGICAL SCHEMATIC VIEW</a:t>
            </a: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AF564F3-8339-5A15-6DED-C96684C2CEE7}"/>
              </a:ext>
            </a:extLst>
          </p:cNvPr>
          <p:cNvSpPr/>
          <p:nvPr/>
        </p:nvSpPr>
        <p:spPr>
          <a:xfrm>
            <a:off x="4552123" y="4114800"/>
            <a:ext cx="2385392" cy="12026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VIEW THE SIMULATED OUTPUT </a:t>
            </a:r>
            <a:endParaRPr lang="en-IN"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3EA6418-1CE6-7EE6-B4D6-806B614656DB}"/>
              </a:ext>
            </a:extLst>
          </p:cNvPr>
          <p:cNvSpPr/>
          <p:nvPr/>
        </p:nvSpPr>
        <p:spPr>
          <a:xfrm>
            <a:off x="934278" y="4114800"/>
            <a:ext cx="2385392" cy="12026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VERIFY THE OUTPUT WITH TRUTH TABLE </a:t>
            </a:r>
            <a:endParaRPr lang="en-IN"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42703AFA-0B34-2F47-4503-BC26E15268B9}"/>
              </a:ext>
            </a:extLst>
          </p:cNvPr>
          <p:cNvCxnSpPr>
            <a:stCxn id="6" idx="3"/>
            <a:endCxn id="10" idx="1"/>
          </p:cNvCxnSpPr>
          <p:nvPr/>
        </p:nvCxnSpPr>
        <p:spPr>
          <a:xfrm>
            <a:off x="3319670" y="2604053"/>
            <a:ext cx="12324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139F957-C3A2-7CFE-9CDF-AD4EF228F9AF}"/>
              </a:ext>
            </a:extLst>
          </p:cNvPr>
          <p:cNvCxnSpPr>
            <a:stCxn id="10" idx="3"/>
            <a:endCxn id="11" idx="1"/>
          </p:cNvCxnSpPr>
          <p:nvPr/>
        </p:nvCxnSpPr>
        <p:spPr>
          <a:xfrm>
            <a:off x="6937514" y="2604053"/>
            <a:ext cx="9044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23CA7E8E-48D6-BA54-E46C-390475F431F4}"/>
              </a:ext>
            </a:extLst>
          </p:cNvPr>
          <p:cNvCxnSpPr>
            <a:stCxn id="11" idx="3"/>
            <a:endCxn id="12" idx="3"/>
          </p:cNvCxnSpPr>
          <p:nvPr/>
        </p:nvCxnSpPr>
        <p:spPr>
          <a:xfrm>
            <a:off x="10585175" y="2604053"/>
            <a:ext cx="1" cy="2112065"/>
          </a:xfrm>
          <a:prstGeom prst="bentConnector3">
            <a:avLst>
              <a:gd name="adj1" fmla="val 2286010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7F7403A-BCFE-0C7C-CCA5-26FE67388084}"/>
              </a:ext>
            </a:extLst>
          </p:cNvPr>
          <p:cNvCxnSpPr>
            <a:cxnSpLocks/>
            <a:stCxn id="12" idx="1"/>
            <a:endCxn id="13" idx="3"/>
          </p:cNvCxnSpPr>
          <p:nvPr/>
        </p:nvCxnSpPr>
        <p:spPr>
          <a:xfrm flipH="1">
            <a:off x="6937515" y="4716118"/>
            <a:ext cx="9044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31F8D08-705D-2EE4-C8D5-4A14043B6A26}"/>
              </a:ext>
            </a:extLst>
          </p:cNvPr>
          <p:cNvCxnSpPr>
            <a:stCxn id="13" idx="1"/>
            <a:endCxn id="14" idx="3"/>
          </p:cNvCxnSpPr>
          <p:nvPr/>
        </p:nvCxnSpPr>
        <p:spPr>
          <a:xfrm flipH="1">
            <a:off x="3319670" y="4716118"/>
            <a:ext cx="12324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096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F5FC3-F8BF-D7FD-43F2-12D9ADF92040}"/>
              </a:ext>
            </a:extLst>
          </p:cNvPr>
          <p:cNvSpPr>
            <a:spLocks noGrp="1"/>
          </p:cNvSpPr>
          <p:nvPr>
            <p:ph type="dt" idx="10"/>
          </p:nvPr>
        </p:nvSpPr>
        <p:spPr/>
        <p:txBody>
          <a:bodyPr/>
          <a:lstStyle/>
          <a:p>
            <a:r>
              <a:rPr lang="en-US"/>
              <a:t>17-06-2023</a:t>
            </a:r>
          </a:p>
        </p:txBody>
      </p:sp>
      <p:sp>
        <p:nvSpPr>
          <p:cNvPr id="3" name="Footer Placeholder 2">
            <a:extLst>
              <a:ext uri="{FF2B5EF4-FFF2-40B4-BE49-F238E27FC236}">
                <a16:creationId xmlns:a16="http://schemas.microsoft.com/office/drawing/2014/main" id="{B5A8ECAD-D5C9-A7CA-6566-FC50307550CD}"/>
              </a:ext>
            </a:extLst>
          </p:cNvPr>
          <p:cNvSpPr>
            <a:spLocks noGrp="1"/>
          </p:cNvSpPr>
          <p:nvPr>
            <p:ph type="ftr" idx="11"/>
          </p:nvPr>
        </p:nvSpPr>
        <p:spPr/>
        <p:txBody>
          <a:bodyPr/>
          <a:lstStyle/>
          <a:p>
            <a:r>
              <a:rPr lang="en-US" dirty="0"/>
              <a:t>Department of ECE, </a:t>
            </a:r>
            <a:r>
              <a:rPr lang="en-US" dirty="0" err="1"/>
              <a:t>KGiSL</a:t>
            </a:r>
            <a:r>
              <a:rPr lang="en-US" dirty="0"/>
              <a:t> Institute of Technology, Coimbatore </a:t>
            </a:r>
          </a:p>
        </p:txBody>
      </p:sp>
      <p:sp>
        <p:nvSpPr>
          <p:cNvPr id="4" name="Slide Number Placeholder 3">
            <a:extLst>
              <a:ext uri="{FF2B5EF4-FFF2-40B4-BE49-F238E27FC236}">
                <a16:creationId xmlns:a16="http://schemas.microsoft.com/office/drawing/2014/main" id="{0F29BFFF-5342-4291-3C2C-F7BF202DDF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6" name="TextBox 5">
            <a:extLst>
              <a:ext uri="{FF2B5EF4-FFF2-40B4-BE49-F238E27FC236}">
                <a16:creationId xmlns:a16="http://schemas.microsoft.com/office/drawing/2014/main" id="{461F5E1A-5037-DD1D-27AD-60FDA0B244F4}"/>
              </a:ext>
            </a:extLst>
          </p:cNvPr>
          <p:cNvSpPr txBox="1"/>
          <p:nvPr/>
        </p:nvSpPr>
        <p:spPr>
          <a:xfrm>
            <a:off x="345440" y="216952"/>
            <a:ext cx="6096000" cy="646331"/>
          </a:xfrm>
          <a:prstGeom prst="rect">
            <a:avLst/>
          </a:prstGeom>
          <a:noFill/>
        </p:spPr>
        <p:txBody>
          <a:bodyPr wrap="square">
            <a:spAutoFit/>
          </a:bodyPr>
          <a:lstStyle/>
          <a:p>
            <a:r>
              <a:rPr lang="en-IN" sz="3600" dirty="0">
                <a:latin typeface="Algerian"/>
                <a:ea typeface="Algerian"/>
                <a:cs typeface="Algerian"/>
                <a:sym typeface="Algerian"/>
              </a:rPr>
              <a:t>Expected outcome</a:t>
            </a:r>
            <a:r>
              <a:rPr lang="en-IN" dirty="0">
                <a:latin typeface="Algerian"/>
                <a:ea typeface="Algerian"/>
                <a:cs typeface="Algerian"/>
                <a:sym typeface="Algerian"/>
              </a:rPr>
              <a:t> </a:t>
            </a:r>
            <a:endParaRPr lang="en-IN" dirty="0"/>
          </a:p>
        </p:txBody>
      </p:sp>
      <p:pic>
        <p:nvPicPr>
          <p:cNvPr id="7" name="Picture 6">
            <a:extLst>
              <a:ext uri="{FF2B5EF4-FFF2-40B4-BE49-F238E27FC236}">
                <a16:creationId xmlns:a16="http://schemas.microsoft.com/office/drawing/2014/main" id="{6ADAA531-0E02-3566-3F7E-ACBFE88A51B8}"/>
              </a:ext>
            </a:extLst>
          </p:cNvPr>
          <p:cNvPicPr>
            <a:picLocks noChangeAspect="1"/>
          </p:cNvPicPr>
          <p:nvPr/>
        </p:nvPicPr>
        <p:blipFill>
          <a:blip r:embed="rId2"/>
          <a:stretch>
            <a:fillRect/>
          </a:stretch>
        </p:blipFill>
        <p:spPr>
          <a:xfrm>
            <a:off x="2067560" y="1665923"/>
            <a:ext cx="8577469" cy="3011556"/>
          </a:xfrm>
          <a:prstGeom prst="rect">
            <a:avLst/>
          </a:prstGeom>
        </p:spPr>
      </p:pic>
    </p:spTree>
    <p:extLst>
      <p:ext uri="{BB962C8B-B14F-4D97-AF65-F5344CB8AC3E}">
        <p14:creationId xmlns:p14="http://schemas.microsoft.com/office/powerpoint/2010/main" val="15242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28B1F-29D7-A336-5233-8FE67C0A4E69}"/>
              </a:ext>
            </a:extLst>
          </p:cNvPr>
          <p:cNvSpPr>
            <a:spLocks noGrp="1"/>
          </p:cNvSpPr>
          <p:nvPr>
            <p:ph type="dt" idx="10"/>
          </p:nvPr>
        </p:nvSpPr>
        <p:spPr/>
        <p:txBody>
          <a:bodyPr/>
          <a:lstStyle/>
          <a:p>
            <a:r>
              <a:rPr lang="en-US"/>
              <a:t>17-06-2023</a:t>
            </a:r>
          </a:p>
        </p:txBody>
      </p:sp>
      <p:sp>
        <p:nvSpPr>
          <p:cNvPr id="3" name="Footer Placeholder 2">
            <a:extLst>
              <a:ext uri="{FF2B5EF4-FFF2-40B4-BE49-F238E27FC236}">
                <a16:creationId xmlns:a16="http://schemas.microsoft.com/office/drawing/2014/main" id="{45D3BB75-7443-C850-FAD5-9D977506EFDD}"/>
              </a:ext>
            </a:extLst>
          </p:cNvPr>
          <p:cNvSpPr>
            <a:spLocks noGrp="1"/>
          </p:cNvSpPr>
          <p:nvPr>
            <p:ph type="ftr" idx="11"/>
          </p:nvPr>
        </p:nvSpPr>
        <p:spPr/>
        <p:txBody>
          <a:bodyPr/>
          <a:lstStyle/>
          <a:p>
            <a:r>
              <a:rPr lang="en-US"/>
              <a:t>AU PROJECT VIVA-VOCE                                                                               Department of ECE, KGiSL Institute of Technology, Coimbatore </a:t>
            </a:r>
          </a:p>
        </p:txBody>
      </p:sp>
      <p:sp>
        <p:nvSpPr>
          <p:cNvPr id="4" name="Slide Number Placeholder 3">
            <a:extLst>
              <a:ext uri="{FF2B5EF4-FFF2-40B4-BE49-F238E27FC236}">
                <a16:creationId xmlns:a16="http://schemas.microsoft.com/office/drawing/2014/main" id="{9ED7F98F-861E-1195-1C9A-0153974D2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pic>
        <p:nvPicPr>
          <p:cNvPr id="7" name="Picture 6">
            <a:extLst>
              <a:ext uri="{FF2B5EF4-FFF2-40B4-BE49-F238E27FC236}">
                <a16:creationId xmlns:a16="http://schemas.microsoft.com/office/drawing/2014/main" id="{6B4A82A0-891E-ECCC-8C36-E41262C13FE4}"/>
              </a:ext>
            </a:extLst>
          </p:cNvPr>
          <p:cNvPicPr>
            <a:picLocks noChangeAspect="1"/>
          </p:cNvPicPr>
          <p:nvPr/>
        </p:nvPicPr>
        <p:blipFill>
          <a:blip r:embed="rId2"/>
          <a:stretch>
            <a:fillRect/>
          </a:stretch>
        </p:blipFill>
        <p:spPr>
          <a:xfrm>
            <a:off x="838201" y="1571417"/>
            <a:ext cx="10266680" cy="4401999"/>
          </a:xfrm>
          <a:prstGeom prst="rect">
            <a:avLst/>
          </a:prstGeom>
        </p:spPr>
      </p:pic>
      <p:sp>
        <p:nvSpPr>
          <p:cNvPr id="6" name="TextBox 5">
            <a:extLst>
              <a:ext uri="{FF2B5EF4-FFF2-40B4-BE49-F238E27FC236}">
                <a16:creationId xmlns:a16="http://schemas.microsoft.com/office/drawing/2014/main" id="{0BBF5903-A995-855E-F12E-688171BDB2B5}"/>
              </a:ext>
            </a:extLst>
          </p:cNvPr>
          <p:cNvSpPr txBox="1"/>
          <p:nvPr/>
        </p:nvSpPr>
        <p:spPr>
          <a:xfrm>
            <a:off x="767872" y="568960"/>
            <a:ext cx="5203669" cy="923330"/>
          </a:xfrm>
          <a:prstGeom prst="rect">
            <a:avLst/>
          </a:prstGeom>
          <a:noFill/>
        </p:spPr>
        <p:txBody>
          <a:bodyPr wrap="none" rtlCol="0">
            <a:spAutoFit/>
          </a:bodyPr>
          <a:lstStyle/>
          <a:p>
            <a:r>
              <a:rPr lang="en-IN" sz="4000" dirty="0">
                <a:latin typeface="Algerian"/>
                <a:ea typeface="Algerian"/>
                <a:cs typeface="Algerian"/>
                <a:sym typeface="Algerian"/>
              </a:rPr>
              <a:t>Expected outcome </a:t>
            </a:r>
            <a:endParaRPr lang="en-IN" sz="4000" dirty="0"/>
          </a:p>
          <a:p>
            <a:endParaRPr lang="en-IN" dirty="0"/>
          </a:p>
        </p:txBody>
      </p:sp>
    </p:spTree>
    <p:extLst>
      <p:ext uri="{BB962C8B-B14F-4D97-AF65-F5344CB8AC3E}">
        <p14:creationId xmlns:p14="http://schemas.microsoft.com/office/powerpoint/2010/main" val="92624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BF2F-7763-3ED8-7B2F-60BD58F92854}"/>
              </a:ext>
            </a:extLst>
          </p:cNvPr>
          <p:cNvSpPr>
            <a:spLocks noGrp="1"/>
          </p:cNvSpPr>
          <p:nvPr>
            <p:ph type="title"/>
          </p:nvPr>
        </p:nvSpPr>
        <p:spPr/>
        <p:txBody>
          <a:bodyPr/>
          <a:lstStyle/>
          <a:p>
            <a:r>
              <a:rPr lang="en-IN" sz="4400" dirty="0">
                <a:latin typeface="Algerian"/>
                <a:ea typeface="Algerian"/>
                <a:cs typeface="Algerian"/>
                <a:sym typeface="Algerian"/>
              </a:rPr>
              <a:t>Simulated outcome</a:t>
            </a:r>
            <a:r>
              <a:rPr lang="en-IN" dirty="0">
                <a:latin typeface="Algerian"/>
                <a:ea typeface="Algerian"/>
                <a:cs typeface="Algerian"/>
                <a:sym typeface="Algerian"/>
              </a:rPr>
              <a:t> </a:t>
            </a:r>
            <a:br>
              <a:rPr lang="en-IN" dirty="0"/>
            </a:br>
            <a:endParaRPr lang="en-IN" dirty="0"/>
          </a:p>
        </p:txBody>
      </p:sp>
      <p:sp>
        <p:nvSpPr>
          <p:cNvPr id="3" name="Date Placeholder 2">
            <a:extLst>
              <a:ext uri="{FF2B5EF4-FFF2-40B4-BE49-F238E27FC236}">
                <a16:creationId xmlns:a16="http://schemas.microsoft.com/office/drawing/2014/main" id="{289B3992-FB86-5A56-D235-F0FE3DAA7475}"/>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FC1C8117-54CC-153D-84EC-A68437763B74}"/>
              </a:ext>
            </a:extLst>
          </p:cNvPr>
          <p:cNvSpPr>
            <a:spLocks noGrp="1"/>
          </p:cNvSpPr>
          <p:nvPr>
            <p:ph type="ftr" idx="11"/>
          </p:nvPr>
        </p:nvSpPr>
        <p:spPr/>
        <p:txBody>
          <a:bodyPr/>
          <a:lstStyle/>
          <a:p>
            <a:r>
              <a:rPr lang="en-US"/>
              <a:t>AU PROJECT VIVA-VOCE                                                                               Department of ECE, KGiSL Institute of Technology, Coimbatore </a:t>
            </a:r>
          </a:p>
        </p:txBody>
      </p:sp>
      <p:sp>
        <p:nvSpPr>
          <p:cNvPr id="5" name="Slide Number Placeholder 4">
            <a:extLst>
              <a:ext uri="{FF2B5EF4-FFF2-40B4-BE49-F238E27FC236}">
                <a16:creationId xmlns:a16="http://schemas.microsoft.com/office/drawing/2014/main" id="{36D2C2F5-8838-0A74-3BEB-322F2D4AE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pic>
        <p:nvPicPr>
          <p:cNvPr id="7" name="Picture 6">
            <a:extLst>
              <a:ext uri="{FF2B5EF4-FFF2-40B4-BE49-F238E27FC236}">
                <a16:creationId xmlns:a16="http://schemas.microsoft.com/office/drawing/2014/main" id="{EBD02198-9679-2D09-B0A8-BEC763C5471C}"/>
              </a:ext>
            </a:extLst>
          </p:cNvPr>
          <p:cNvPicPr>
            <a:picLocks noChangeAspect="1"/>
          </p:cNvPicPr>
          <p:nvPr/>
        </p:nvPicPr>
        <p:blipFill>
          <a:blip r:embed="rId2"/>
          <a:stretch>
            <a:fillRect/>
          </a:stretch>
        </p:blipFill>
        <p:spPr>
          <a:xfrm>
            <a:off x="1584960" y="1007072"/>
            <a:ext cx="10180320" cy="5465701"/>
          </a:xfrm>
          <a:prstGeom prst="rect">
            <a:avLst/>
          </a:prstGeom>
        </p:spPr>
      </p:pic>
    </p:spTree>
    <p:extLst>
      <p:ext uri="{BB962C8B-B14F-4D97-AF65-F5344CB8AC3E}">
        <p14:creationId xmlns:p14="http://schemas.microsoft.com/office/powerpoint/2010/main" val="28454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048594" name="Google Shape;172;p26"/>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dirty="0">
                <a:latin typeface="Algerian"/>
                <a:ea typeface="Algerian"/>
                <a:cs typeface="Algerian"/>
                <a:sym typeface="Algerian"/>
              </a:rPr>
              <a:t>Agenda </a:t>
            </a:r>
            <a:endParaRPr dirty="0"/>
          </a:p>
        </p:txBody>
      </p:sp>
      <p:sp>
        <p:nvSpPr>
          <p:cNvPr id="1048595" name="Google Shape;173;p26"/>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fontScale="50000" lnSpcReduction="20000"/>
          </a:bodyPr>
          <a:lstStyle/>
          <a:p>
            <a:pPr marL="534988" lvl="0" indent="-450850" algn="l" rtl="0">
              <a:lnSpc>
                <a:spcPct val="90000"/>
              </a:lnSpc>
              <a:spcBef>
                <a:spcPts val="0"/>
              </a:spcBef>
              <a:spcAft>
                <a:spcPts val="0"/>
              </a:spcAft>
              <a:buClr>
                <a:schemeClr val="dk1"/>
              </a:buClr>
              <a:buSzPct val="108108"/>
              <a:buFont typeface="Noto Sans Symbols"/>
              <a:buChar char="⮚"/>
            </a:pPr>
            <a:r>
              <a:rPr lang="en-IN" sz="4200" dirty="0">
                <a:latin typeface="Times New Roman" panose="02020603050405020304" pitchFamily="18" charset="0"/>
                <a:ea typeface="Times New Roman"/>
                <a:cs typeface="Times New Roman" panose="02020603050405020304" pitchFamily="18" charset="0"/>
                <a:sym typeface="Times New Roman"/>
              </a:rPr>
              <a:t>Introduction</a:t>
            </a:r>
            <a:endParaRPr sz="4200" dirty="0">
              <a:latin typeface="Times New Roman" panose="02020603050405020304" pitchFamily="18" charset="0"/>
              <a:cs typeface="Times New Roman" panose="02020603050405020304" pitchFamily="18" charset="0"/>
            </a:endParaRP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latin typeface="Times New Roman" panose="02020603050405020304" pitchFamily="18" charset="0"/>
                <a:ea typeface="Times New Roman"/>
                <a:cs typeface="Times New Roman" panose="02020603050405020304" pitchFamily="18" charset="0"/>
                <a:sym typeface="Times New Roman"/>
              </a:rPr>
              <a:t>Literature Survey</a:t>
            </a:r>
            <a:endParaRPr sz="4200" dirty="0">
              <a:latin typeface="Times New Roman" panose="02020603050405020304" pitchFamily="18" charset="0"/>
              <a:cs typeface="Times New Roman" panose="02020603050405020304" pitchFamily="18" charset="0"/>
            </a:endParaRP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latin typeface="Times New Roman" panose="02020603050405020304" pitchFamily="18" charset="0"/>
                <a:ea typeface="Times New Roman"/>
                <a:cs typeface="Times New Roman" panose="02020603050405020304" pitchFamily="18" charset="0"/>
                <a:sym typeface="Times New Roman"/>
              </a:rPr>
              <a:t>Objective of the project work</a:t>
            </a:r>
            <a:endParaRPr sz="4200" dirty="0">
              <a:latin typeface="Times New Roman" panose="02020603050405020304" pitchFamily="18" charset="0"/>
              <a:cs typeface="Times New Roman" panose="02020603050405020304" pitchFamily="18" charset="0"/>
            </a:endParaRP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latin typeface="Times New Roman" panose="02020603050405020304" pitchFamily="18" charset="0"/>
                <a:ea typeface="Times New Roman"/>
                <a:cs typeface="Times New Roman" panose="02020603050405020304" pitchFamily="18" charset="0"/>
                <a:sym typeface="Times New Roman"/>
              </a:rPr>
              <a:t>Existing Pin diagram </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latin typeface="Times New Roman" panose="02020603050405020304" pitchFamily="18" charset="0"/>
                <a:cs typeface="Times New Roman" panose="02020603050405020304" pitchFamily="18" charset="0"/>
              </a:rPr>
              <a:t>Proposed Pin diagram</a:t>
            </a:r>
            <a:endParaRPr sz="4200" dirty="0">
              <a:latin typeface="Times New Roman" panose="02020603050405020304" pitchFamily="18" charset="0"/>
              <a:cs typeface="Times New Roman" panose="02020603050405020304" pitchFamily="18" charset="0"/>
            </a:endParaRP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latin typeface="Times New Roman" panose="02020603050405020304" pitchFamily="18" charset="0"/>
                <a:ea typeface="Times New Roman"/>
                <a:cs typeface="Times New Roman" panose="02020603050405020304" pitchFamily="18" charset="0"/>
                <a:sym typeface="Times New Roman"/>
              </a:rPr>
              <a:t>Block diagram</a:t>
            </a: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solidFill>
                  <a:schemeClr val="tx1"/>
                </a:solidFill>
                <a:latin typeface="Times New Roman" panose="02020603050405020304" pitchFamily="18" charset="0"/>
                <a:ea typeface="Times New Roman"/>
                <a:cs typeface="Times New Roman" panose="02020603050405020304" pitchFamily="18" charset="0"/>
                <a:sym typeface="Times New Roman"/>
              </a:rPr>
              <a:t>Methodology –</a:t>
            </a:r>
            <a:r>
              <a:rPr lang="en-US" sz="4200" dirty="0">
                <a:solidFill>
                  <a:schemeClr val="tx1"/>
                </a:solidFill>
                <a:latin typeface="Times New Roman" panose="02020603050405020304" pitchFamily="18" charset="0"/>
                <a:ea typeface="Times New Roman"/>
                <a:cs typeface="Times New Roman" panose="02020603050405020304" pitchFamily="18" charset="0"/>
                <a:sym typeface="Times New Roman"/>
              </a:rPr>
              <a:t> Proposed    </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ea typeface="Times New Roman"/>
                <a:cs typeface="Times New Roman" panose="02020603050405020304" pitchFamily="18" charset="0"/>
                <a:sym typeface="Times New Roman"/>
              </a:rPr>
              <a:t>Expected Outcome</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sym typeface="Times New Roman"/>
              </a:rPr>
              <a:t>Simulated Outputs</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sym typeface="Times New Roman"/>
              </a:rPr>
              <a:t>Overall observation</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sym typeface="Times New Roman"/>
              </a:rPr>
              <a:t>Advances/Merits of Proposed System</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sym typeface="Times New Roman"/>
              </a:rPr>
              <a:t>Challenges Faced</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rPr>
              <a:t>Conclusion</a:t>
            </a:r>
          </a:p>
          <a:p>
            <a:pPr marL="534988" lvl="0" indent="-450850" algn="l" rtl="0">
              <a:lnSpc>
                <a:spcPct val="90000"/>
              </a:lnSpc>
              <a:spcBef>
                <a:spcPts val="1000"/>
              </a:spcBef>
              <a:spcAft>
                <a:spcPts val="0"/>
              </a:spcAft>
              <a:buClr>
                <a:schemeClr val="dk1"/>
              </a:buClr>
              <a:buSzPct val="108108"/>
              <a:buFont typeface="Noto Sans Symbols"/>
              <a:buChar char="⮚"/>
            </a:pPr>
            <a:r>
              <a:rPr lang="en-US" sz="4200" dirty="0">
                <a:solidFill>
                  <a:schemeClr val="tx1"/>
                </a:solidFill>
                <a:latin typeface="Times New Roman" panose="02020603050405020304" pitchFamily="18" charset="0"/>
                <a:cs typeface="Times New Roman" panose="02020603050405020304" pitchFamily="18" charset="0"/>
              </a:rPr>
              <a:t>Future Enhancement</a:t>
            </a:r>
          </a:p>
          <a:p>
            <a:pPr marL="534988" lvl="0" indent="-450850" algn="l" rtl="0">
              <a:lnSpc>
                <a:spcPct val="90000"/>
              </a:lnSpc>
              <a:spcBef>
                <a:spcPts val="1000"/>
              </a:spcBef>
              <a:spcAft>
                <a:spcPts val="0"/>
              </a:spcAft>
              <a:buClr>
                <a:schemeClr val="dk1"/>
              </a:buClr>
              <a:buSzPct val="108108"/>
              <a:buFont typeface="Noto Sans Symbols"/>
              <a:buChar char="⮚"/>
            </a:pPr>
            <a:r>
              <a:rPr lang="en-IN" sz="4200"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 </a:t>
            </a:r>
            <a:endParaRPr sz="42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8108"/>
              <a:buNone/>
            </a:pPr>
            <a:endParaRPr dirty="0"/>
          </a:p>
        </p:txBody>
      </p:sp>
      <p:sp>
        <p:nvSpPr>
          <p:cNvPr id="1048596" name="Google Shape;174;p26"/>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597" name="Google Shape;175;p26"/>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598" name="Google Shape;176;p26"/>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lang="en-IN"/>
          </a:p>
        </p:txBody>
      </p:sp>
      <p:pic>
        <p:nvPicPr>
          <p:cNvPr id="2097156" name="Google Shape;177;p26"/>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7EA17-E353-2704-A34E-0E70D7D7122D}"/>
              </a:ext>
            </a:extLst>
          </p:cNvPr>
          <p:cNvSpPr>
            <a:spLocks noGrp="1"/>
          </p:cNvSpPr>
          <p:nvPr>
            <p:ph type="dt" idx="10"/>
          </p:nvPr>
        </p:nvSpPr>
        <p:spPr/>
        <p:txBody>
          <a:bodyPr/>
          <a:lstStyle/>
          <a:p>
            <a:r>
              <a:rPr lang="en-US"/>
              <a:t>17-06-2023</a:t>
            </a:r>
          </a:p>
        </p:txBody>
      </p:sp>
      <p:sp>
        <p:nvSpPr>
          <p:cNvPr id="3" name="Footer Placeholder 2">
            <a:extLst>
              <a:ext uri="{FF2B5EF4-FFF2-40B4-BE49-F238E27FC236}">
                <a16:creationId xmlns:a16="http://schemas.microsoft.com/office/drawing/2014/main" id="{62D67645-8A80-DE97-6F1F-BAF6709EE020}"/>
              </a:ext>
            </a:extLst>
          </p:cNvPr>
          <p:cNvSpPr>
            <a:spLocks noGrp="1"/>
          </p:cNvSpPr>
          <p:nvPr>
            <p:ph type="ftr" idx="11"/>
          </p:nvPr>
        </p:nvSpPr>
        <p:spPr/>
        <p:txBody>
          <a:bodyPr/>
          <a:lstStyle/>
          <a:p>
            <a:r>
              <a:rPr lang="en-US"/>
              <a:t>AU PROJECT VIVA-VOCE                                                                               Department of ECE, KGiSL Institute of Technology, Coimbatore </a:t>
            </a:r>
          </a:p>
        </p:txBody>
      </p:sp>
      <p:sp>
        <p:nvSpPr>
          <p:cNvPr id="4" name="Slide Number Placeholder 3">
            <a:extLst>
              <a:ext uri="{FF2B5EF4-FFF2-40B4-BE49-F238E27FC236}">
                <a16:creationId xmlns:a16="http://schemas.microsoft.com/office/drawing/2014/main" id="{FA5C781E-2E15-446D-E944-541932D87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pic>
        <p:nvPicPr>
          <p:cNvPr id="6" name="Picture 5">
            <a:extLst>
              <a:ext uri="{FF2B5EF4-FFF2-40B4-BE49-F238E27FC236}">
                <a16:creationId xmlns:a16="http://schemas.microsoft.com/office/drawing/2014/main" id="{824A14CF-0624-EA28-E5CB-42B98D30BC36}"/>
              </a:ext>
            </a:extLst>
          </p:cNvPr>
          <p:cNvPicPr>
            <a:picLocks noChangeAspect="1"/>
          </p:cNvPicPr>
          <p:nvPr/>
        </p:nvPicPr>
        <p:blipFill>
          <a:blip r:embed="rId2"/>
          <a:stretch>
            <a:fillRect/>
          </a:stretch>
        </p:blipFill>
        <p:spPr>
          <a:xfrm>
            <a:off x="0" y="771197"/>
            <a:ext cx="12192000" cy="5315605"/>
          </a:xfrm>
          <a:prstGeom prst="rect">
            <a:avLst/>
          </a:prstGeom>
        </p:spPr>
      </p:pic>
    </p:spTree>
    <p:extLst>
      <p:ext uri="{BB962C8B-B14F-4D97-AF65-F5344CB8AC3E}">
        <p14:creationId xmlns:p14="http://schemas.microsoft.com/office/powerpoint/2010/main" val="2813558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FAE2-F666-6FA8-276B-BA018DD920C7}"/>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2B8F979E-1364-5B6C-AF12-A827C8B2CA37}"/>
              </a:ext>
            </a:extLst>
          </p:cNvPr>
          <p:cNvSpPr>
            <a:spLocks noGrp="1"/>
          </p:cNvSpPr>
          <p:nvPr>
            <p:ph type="dt" idx="10"/>
          </p:nvPr>
        </p:nvSpPr>
        <p:spPr/>
        <p:txBody>
          <a:bodyPr/>
          <a:lstStyle/>
          <a:p>
            <a:r>
              <a:rPr lang="en-US"/>
              <a:t>17-06-2023</a:t>
            </a:r>
          </a:p>
        </p:txBody>
      </p:sp>
      <p:sp>
        <p:nvSpPr>
          <p:cNvPr id="4" name="Footer Placeholder 3">
            <a:extLst>
              <a:ext uri="{FF2B5EF4-FFF2-40B4-BE49-F238E27FC236}">
                <a16:creationId xmlns:a16="http://schemas.microsoft.com/office/drawing/2014/main" id="{98EC8AC0-358D-A6D2-5AEF-5D09CC8C4763}"/>
              </a:ext>
            </a:extLst>
          </p:cNvPr>
          <p:cNvSpPr>
            <a:spLocks noGrp="1"/>
          </p:cNvSpPr>
          <p:nvPr>
            <p:ph type="ftr" idx="11"/>
          </p:nvPr>
        </p:nvSpPr>
        <p:spPr/>
        <p:txBody>
          <a:bodyPr/>
          <a:lstStyle/>
          <a:p>
            <a:r>
              <a:rPr lang="en-US"/>
              <a:t>AU PROJECT VIVA-VOCE                                                                               Department of ECE, KGiSL Institute of Technology, Coimbatore </a:t>
            </a:r>
          </a:p>
        </p:txBody>
      </p:sp>
      <p:sp>
        <p:nvSpPr>
          <p:cNvPr id="5" name="Slide Number Placeholder 4">
            <a:extLst>
              <a:ext uri="{FF2B5EF4-FFF2-40B4-BE49-F238E27FC236}">
                <a16:creationId xmlns:a16="http://schemas.microsoft.com/office/drawing/2014/main" id="{1A58B902-149E-4352-170C-2AD15E0EC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pic>
        <p:nvPicPr>
          <p:cNvPr id="7" name="Picture 6">
            <a:extLst>
              <a:ext uri="{FF2B5EF4-FFF2-40B4-BE49-F238E27FC236}">
                <a16:creationId xmlns:a16="http://schemas.microsoft.com/office/drawing/2014/main" id="{04ECA2D5-E06A-4C12-1A5A-53DB1B99D7FC}"/>
              </a:ext>
            </a:extLst>
          </p:cNvPr>
          <p:cNvPicPr>
            <a:picLocks noChangeAspect="1"/>
          </p:cNvPicPr>
          <p:nvPr/>
        </p:nvPicPr>
        <p:blipFill>
          <a:blip r:embed="rId2"/>
          <a:stretch>
            <a:fillRect/>
          </a:stretch>
        </p:blipFill>
        <p:spPr>
          <a:xfrm>
            <a:off x="568960" y="746403"/>
            <a:ext cx="11125200" cy="5365193"/>
          </a:xfrm>
          <a:prstGeom prst="rect">
            <a:avLst/>
          </a:prstGeom>
        </p:spPr>
      </p:pic>
    </p:spTree>
    <p:extLst>
      <p:ext uri="{BB962C8B-B14F-4D97-AF65-F5344CB8AC3E}">
        <p14:creationId xmlns:p14="http://schemas.microsoft.com/office/powerpoint/2010/main" val="41145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450F3-E9C4-28E2-C019-85FA02D7DAB0}"/>
              </a:ext>
            </a:extLst>
          </p:cNvPr>
          <p:cNvSpPr>
            <a:spLocks noGrp="1"/>
          </p:cNvSpPr>
          <p:nvPr>
            <p:ph type="dt" idx="10"/>
          </p:nvPr>
        </p:nvSpPr>
        <p:spPr/>
        <p:txBody>
          <a:bodyPr/>
          <a:lstStyle/>
          <a:p>
            <a:r>
              <a:rPr lang="en-US"/>
              <a:t>17-06-2023</a:t>
            </a:r>
          </a:p>
        </p:txBody>
      </p:sp>
      <p:sp>
        <p:nvSpPr>
          <p:cNvPr id="3" name="Footer Placeholder 2">
            <a:extLst>
              <a:ext uri="{FF2B5EF4-FFF2-40B4-BE49-F238E27FC236}">
                <a16:creationId xmlns:a16="http://schemas.microsoft.com/office/drawing/2014/main" id="{FBEE16E6-CC41-0024-AE87-11773B98F8B4}"/>
              </a:ext>
            </a:extLst>
          </p:cNvPr>
          <p:cNvSpPr>
            <a:spLocks noGrp="1"/>
          </p:cNvSpPr>
          <p:nvPr>
            <p:ph type="ftr" idx="11"/>
          </p:nvPr>
        </p:nvSpPr>
        <p:spPr/>
        <p:txBody>
          <a:bodyPr/>
          <a:lstStyle/>
          <a:p>
            <a:r>
              <a:rPr lang="en-US"/>
              <a:t>AU PROJECT VIVA-VOCE                                                                               Department of ECE, KGiSL Institute of Technology, Coimbatore </a:t>
            </a:r>
          </a:p>
        </p:txBody>
      </p:sp>
      <p:sp>
        <p:nvSpPr>
          <p:cNvPr id="4" name="Slide Number Placeholder 3">
            <a:extLst>
              <a:ext uri="{FF2B5EF4-FFF2-40B4-BE49-F238E27FC236}">
                <a16:creationId xmlns:a16="http://schemas.microsoft.com/office/drawing/2014/main" id="{644C361C-DDFA-B27A-6730-21414D2914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pic>
        <p:nvPicPr>
          <p:cNvPr id="6" name="Picture 5">
            <a:extLst>
              <a:ext uri="{FF2B5EF4-FFF2-40B4-BE49-F238E27FC236}">
                <a16:creationId xmlns:a16="http://schemas.microsoft.com/office/drawing/2014/main" id="{56A12878-8E3E-DEEA-6DBE-AA21849D8E7C}"/>
              </a:ext>
            </a:extLst>
          </p:cNvPr>
          <p:cNvPicPr>
            <a:picLocks noChangeAspect="1"/>
          </p:cNvPicPr>
          <p:nvPr/>
        </p:nvPicPr>
        <p:blipFill>
          <a:blip r:embed="rId2"/>
          <a:stretch>
            <a:fillRect/>
          </a:stretch>
        </p:blipFill>
        <p:spPr>
          <a:xfrm>
            <a:off x="416560" y="705350"/>
            <a:ext cx="11247120" cy="5447300"/>
          </a:xfrm>
          <a:prstGeom prst="rect">
            <a:avLst/>
          </a:prstGeom>
        </p:spPr>
      </p:pic>
    </p:spTree>
    <p:extLst>
      <p:ext uri="{BB962C8B-B14F-4D97-AF65-F5344CB8AC3E}">
        <p14:creationId xmlns:p14="http://schemas.microsoft.com/office/powerpoint/2010/main" val="277413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EA896-A111-3F13-7CD8-7C5D8CF4CA44}"/>
              </a:ext>
            </a:extLst>
          </p:cNvPr>
          <p:cNvSpPr>
            <a:spLocks noGrp="1"/>
          </p:cNvSpPr>
          <p:nvPr>
            <p:ph type="dt" idx="10"/>
          </p:nvPr>
        </p:nvSpPr>
        <p:spPr/>
        <p:txBody>
          <a:bodyPr/>
          <a:lstStyle/>
          <a:p>
            <a:r>
              <a:rPr lang="en-US"/>
              <a:t>17-06-2023</a:t>
            </a:r>
          </a:p>
        </p:txBody>
      </p:sp>
      <p:sp>
        <p:nvSpPr>
          <p:cNvPr id="3" name="Footer Placeholder 2">
            <a:extLst>
              <a:ext uri="{FF2B5EF4-FFF2-40B4-BE49-F238E27FC236}">
                <a16:creationId xmlns:a16="http://schemas.microsoft.com/office/drawing/2014/main" id="{8DADF27C-D831-6A61-79E3-A83F8024661F}"/>
              </a:ext>
            </a:extLst>
          </p:cNvPr>
          <p:cNvSpPr>
            <a:spLocks noGrp="1"/>
          </p:cNvSpPr>
          <p:nvPr>
            <p:ph type="ftr" idx="11"/>
          </p:nvPr>
        </p:nvSpPr>
        <p:spPr/>
        <p:txBody>
          <a:bodyPr/>
          <a:lstStyle/>
          <a:p>
            <a:r>
              <a:rPr lang="en-US"/>
              <a:t>AU PROJECT VIVA-VOCE                                                                               Department of ECE, KGiSL Institute of Technology, Coimbatore </a:t>
            </a:r>
          </a:p>
        </p:txBody>
      </p:sp>
      <p:sp>
        <p:nvSpPr>
          <p:cNvPr id="4" name="Slide Number Placeholder 3">
            <a:extLst>
              <a:ext uri="{FF2B5EF4-FFF2-40B4-BE49-F238E27FC236}">
                <a16:creationId xmlns:a16="http://schemas.microsoft.com/office/drawing/2014/main" id="{05918A64-E848-9425-CF25-DD492BB309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graphicFrame>
        <p:nvGraphicFramePr>
          <p:cNvPr id="5" name="Table 4">
            <a:extLst>
              <a:ext uri="{FF2B5EF4-FFF2-40B4-BE49-F238E27FC236}">
                <a16:creationId xmlns:a16="http://schemas.microsoft.com/office/drawing/2014/main" id="{E2398686-2B8B-D6D3-547A-09325E43A9B9}"/>
              </a:ext>
            </a:extLst>
          </p:cNvPr>
          <p:cNvGraphicFramePr>
            <a:graphicFrameLocks noGrp="1"/>
          </p:cNvGraphicFramePr>
          <p:nvPr>
            <p:extLst>
              <p:ext uri="{D42A27DB-BD31-4B8C-83A1-F6EECF244321}">
                <p14:modId xmlns:p14="http://schemas.microsoft.com/office/powerpoint/2010/main" val="2543817993"/>
              </p:ext>
            </p:extLst>
          </p:nvPr>
        </p:nvGraphicFramePr>
        <p:xfrm>
          <a:off x="2016760" y="1542626"/>
          <a:ext cx="8158480" cy="3997680"/>
        </p:xfrm>
        <a:graphic>
          <a:graphicData uri="http://schemas.openxmlformats.org/drawingml/2006/table">
            <a:tbl>
              <a:tblPr firstRow="1" bandRow="1">
                <a:tableStyleId>{5940675A-B579-460E-94D1-54222C63F5DA}</a:tableStyleId>
              </a:tblPr>
              <a:tblGrid>
                <a:gridCol w="1097280">
                  <a:extLst>
                    <a:ext uri="{9D8B030D-6E8A-4147-A177-3AD203B41FA5}">
                      <a16:colId xmlns:a16="http://schemas.microsoft.com/office/drawing/2014/main" val="2386882712"/>
                    </a:ext>
                  </a:extLst>
                </a:gridCol>
                <a:gridCol w="2184400">
                  <a:extLst>
                    <a:ext uri="{9D8B030D-6E8A-4147-A177-3AD203B41FA5}">
                      <a16:colId xmlns:a16="http://schemas.microsoft.com/office/drawing/2014/main" val="3950378392"/>
                    </a:ext>
                  </a:extLst>
                </a:gridCol>
                <a:gridCol w="1625600">
                  <a:extLst>
                    <a:ext uri="{9D8B030D-6E8A-4147-A177-3AD203B41FA5}">
                      <a16:colId xmlns:a16="http://schemas.microsoft.com/office/drawing/2014/main" val="1094995167"/>
                    </a:ext>
                  </a:extLst>
                </a:gridCol>
                <a:gridCol w="1625600">
                  <a:extLst>
                    <a:ext uri="{9D8B030D-6E8A-4147-A177-3AD203B41FA5}">
                      <a16:colId xmlns:a16="http://schemas.microsoft.com/office/drawing/2014/main" val="3379648602"/>
                    </a:ext>
                  </a:extLst>
                </a:gridCol>
                <a:gridCol w="1625600">
                  <a:extLst>
                    <a:ext uri="{9D8B030D-6E8A-4147-A177-3AD203B41FA5}">
                      <a16:colId xmlns:a16="http://schemas.microsoft.com/office/drawing/2014/main" val="2416242214"/>
                    </a:ext>
                  </a:extLst>
                </a:gridCol>
              </a:tblGrid>
              <a:tr h="799536">
                <a:tc>
                  <a:txBody>
                    <a:bodyPr/>
                    <a:lstStyle/>
                    <a:p>
                      <a:pPr algn="ctr"/>
                      <a:r>
                        <a:rPr lang="en-US" sz="2800" dirty="0">
                          <a:latin typeface="Times New Roman" panose="02020603050405020304" pitchFamily="18" charset="0"/>
                          <a:cs typeface="Times New Roman" panose="02020603050405020304" pitchFamily="18" charset="0"/>
                        </a:rPr>
                        <a:t>S.NO</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A[7:0]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B[7:0]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I</a:t>
                      </a:r>
                      <a:r>
                        <a:rPr lang="en-US" sz="1800" strike="noStrike" dirty="0">
                          <a:latin typeface="Times New Roman" panose="02020603050405020304" pitchFamily="18" charset="0"/>
                          <a:cs typeface="Times New Roman" panose="02020603050405020304" pitchFamily="18" charset="0"/>
                        </a:rPr>
                        <a:t>A:B</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8809015"/>
                  </a:ext>
                </a:extLst>
              </a:tr>
              <a:tr h="799536">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00000000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00000000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322677"/>
                  </a:ext>
                </a:extLst>
              </a:tr>
              <a:tr h="799536">
                <a:tc>
                  <a:txBody>
                    <a:bodyPr/>
                    <a:lstStyle/>
                    <a:p>
                      <a:pPr algn="ctr"/>
                      <a:r>
                        <a:rPr lang="en-US" sz="2800" dirty="0">
                          <a:latin typeface="Times New Roman" panose="02020603050405020304" pitchFamily="18" charset="0"/>
                          <a:cs typeface="Times New Roman" panose="02020603050405020304" pitchFamily="18" charset="0"/>
                        </a:rPr>
                        <a:t>2</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00000000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00000000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2640044"/>
                  </a:ext>
                </a:extLst>
              </a:tr>
              <a:tr h="799536">
                <a:tc>
                  <a:txBody>
                    <a:bodyPr/>
                    <a:lstStyle/>
                    <a:p>
                      <a:pPr algn="ctr"/>
                      <a:r>
                        <a:rPr lang="en-US" sz="2800" dirty="0">
                          <a:latin typeface="Times New Roman" panose="02020603050405020304" pitchFamily="18" charset="0"/>
                          <a:cs typeface="Times New Roman" panose="02020603050405020304" pitchFamily="18" charset="0"/>
                        </a:rPr>
                        <a:t>3</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10101010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10111011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8908725"/>
                  </a:ext>
                </a:extLst>
              </a:tr>
              <a:tr h="799536">
                <a:tc>
                  <a:txBody>
                    <a:bodyPr/>
                    <a:lstStyle/>
                    <a:p>
                      <a:pPr algn="ctr"/>
                      <a:r>
                        <a:rPr lang="en-US" sz="2800" dirty="0">
                          <a:latin typeface="Times New Roman" panose="02020603050405020304" pitchFamily="18" charset="0"/>
                          <a:cs typeface="Times New Roman" panose="02020603050405020304" pitchFamily="18" charset="0"/>
                        </a:rPr>
                        <a:t>4</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10101010</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10111011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3402081"/>
                  </a:ext>
                </a:extLst>
              </a:tr>
            </a:tbl>
          </a:graphicData>
        </a:graphic>
      </p:graphicFrame>
      <p:sp>
        <p:nvSpPr>
          <p:cNvPr id="7" name="TextBox 6">
            <a:extLst>
              <a:ext uri="{FF2B5EF4-FFF2-40B4-BE49-F238E27FC236}">
                <a16:creationId xmlns:a16="http://schemas.microsoft.com/office/drawing/2014/main" id="{82EB6702-2C8D-7CF2-928F-5EB0F281DB88}"/>
              </a:ext>
            </a:extLst>
          </p:cNvPr>
          <p:cNvSpPr txBox="1"/>
          <p:nvPr/>
        </p:nvSpPr>
        <p:spPr>
          <a:xfrm>
            <a:off x="904240" y="426718"/>
            <a:ext cx="6096000" cy="707886"/>
          </a:xfrm>
          <a:prstGeom prst="rect">
            <a:avLst/>
          </a:prstGeom>
          <a:noFill/>
        </p:spPr>
        <p:txBody>
          <a:bodyPr wrap="square">
            <a:spAutoFit/>
          </a:bodyPr>
          <a:lstStyle/>
          <a:p>
            <a:r>
              <a:rPr lang="en-US" sz="4000" dirty="0">
                <a:latin typeface="Algerian"/>
                <a:sym typeface="Algerian"/>
              </a:rPr>
              <a:t>O</a:t>
            </a:r>
            <a:r>
              <a:rPr lang="en-IN" sz="4000" dirty="0">
                <a:latin typeface="Algerian"/>
                <a:sym typeface="Algerian"/>
              </a:rPr>
              <a:t>VERALL OBSERVATION</a:t>
            </a:r>
            <a:endParaRPr lang="en-IN" sz="4000" dirty="0"/>
          </a:p>
        </p:txBody>
      </p:sp>
    </p:spTree>
    <p:extLst>
      <p:ext uri="{BB962C8B-B14F-4D97-AF65-F5344CB8AC3E}">
        <p14:creationId xmlns:p14="http://schemas.microsoft.com/office/powerpoint/2010/main" val="75344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8976"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fontScale="95455"/>
          </a:bodyPr>
          <a:lstStyle/>
          <a:p>
            <a:pPr marL="0" lvl="0" indent="0" algn="l" rtl="0">
              <a:lnSpc>
                <a:spcPct val="90000"/>
              </a:lnSpc>
              <a:spcBef>
                <a:spcPts val="0"/>
              </a:spcBef>
              <a:spcAft>
                <a:spcPts val="0"/>
              </a:spcAft>
              <a:buClr>
                <a:schemeClr val="dk1"/>
              </a:buClr>
              <a:buSzPts val="4400"/>
              <a:buFont typeface="Algerian"/>
              <a:buNone/>
            </a:pPr>
            <a:r>
              <a:rPr lang="en-US" dirty="0">
                <a:latin typeface="Algerian"/>
                <a:sym typeface="Algerian"/>
              </a:rPr>
              <a:t>ADVANCES/ MERITS OF PROPOSED WORK</a:t>
            </a:r>
            <a:endParaRPr dirty="0"/>
          </a:p>
        </p:txBody>
      </p:sp>
      <p:sp>
        <p:nvSpPr>
          <p:cNvPr id="1048977"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978"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AU PROJECT VIVA-VOCE                                                                               Department of ECE, KGiSL Institute of Technology, Coimbatore </a:t>
            </a:r>
            <a:endParaRPr dirty="0"/>
          </a:p>
        </p:txBody>
      </p:sp>
      <p:sp>
        <p:nvSpPr>
          <p:cNvPr id="1048979"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24</a:t>
            </a:fld>
            <a:endParaRPr lang="en-IN"/>
          </a:p>
        </p:txBody>
      </p:sp>
      <p:pic>
        <p:nvPicPr>
          <p:cNvPr id="2097226"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980" name="Google Shape;497;p46"/>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a:bodyPr>
          <a:lstStyle/>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Identity comparators ensure data integrity, detect faults promptly, aid in decision-making processes, enhance security measures, facilitate efficient signal processing, and automate tasks, improving operational efficiency in dynamic and time-sensitive environments.</a:t>
            </a:r>
          </a:p>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Utilizing VHDL for the identity comparator design offers several advantages, including modularity, reusability, and ease of integration into larger digital 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8983"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dirty="0">
                <a:latin typeface="Algerian"/>
                <a:sym typeface="Algerian"/>
              </a:rPr>
              <a:t>CHALLENGES FACED </a:t>
            </a:r>
            <a:endParaRPr dirty="0"/>
          </a:p>
        </p:txBody>
      </p:sp>
      <p:sp>
        <p:nvSpPr>
          <p:cNvPr id="1048984"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985"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986"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25</a:t>
            </a:fld>
            <a:endParaRPr lang="en-IN"/>
          </a:p>
        </p:txBody>
      </p:sp>
      <p:pic>
        <p:nvPicPr>
          <p:cNvPr id="2097227"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987" name="Google Shape;497;p46"/>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a:bodyPr>
          <a:lstStyle/>
          <a:p>
            <a:pPr marL="571500" lvl="0" indent="-571500" algn="just">
              <a:spcBef>
                <a:spcPts val="0"/>
              </a:spcBef>
              <a:buClr>
                <a:srgbClr val="222222"/>
              </a:buClr>
              <a:buSzPts val="2800"/>
              <a:buFont typeface="Wingdings" panose="05000000000000000000" pitchFamily="2" charset="2"/>
              <a:buChar char="Ø"/>
            </a:pPr>
            <a:r>
              <a:rPr lang="en-US" sz="3600" dirty="0">
                <a:solidFill>
                  <a:schemeClr val="tx1"/>
                </a:solidFill>
                <a:latin typeface="Times New Roman"/>
                <a:ea typeface="Times New Roman"/>
                <a:cs typeface="Times New Roman"/>
                <a:sym typeface="Times New Roman"/>
              </a:rPr>
              <a:t>Managing complexity involves structuring VHDL code for readability and maintainability, crucial for large data widths and intricate logic. </a:t>
            </a:r>
          </a:p>
          <a:p>
            <a:pPr marL="571500" lvl="0" indent="-571500" algn="just">
              <a:spcBef>
                <a:spcPts val="0"/>
              </a:spcBef>
              <a:buClr>
                <a:srgbClr val="222222"/>
              </a:buClr>
              <a:buSzPts val="2800"/>
              <a:buFont typeface="Wingdings" panose="05000000000000000000" pitchFamily="2" charset="2"/>
              <a:buChar char="Ø"/>
            </a:pPr>
            <a:r>
              <a:rPr lang="en-US" sz="3600" dirty="0">
                <a:solidFill>
                  <a:schemeClr val="tx1"/>
                </a:solidFill>
                <a:latin typeface="Times New Roman"/>
                <a:ea typeface="Times New Roman"/>
                <a:cs typeface="Times New Roman"/>
                <a:sym typeface="Times New Roman"/>
              </a:rPr>
              <a:t>Meeting timing constraints and speed requirements demands careful optimization, considering propagation delays and resource allocation. </a:t>
            </a:r>
          </a:p>
          <a:p>
            <a:pPr marL="571500" lvl="0" indent="-571500" algn="just">
              <a:spcBef>
                <a:spcPts val="0"/>
              </a:spcBef>
              <a:buClr>
                <a:srgbClr val="222222"/>
              </a:buClr>
              <a:buSzPts val="2800"/>
              <a:buFont typeface="Wingdings" panose="05000000000000000000" pitchFamily="2" charset="2"/>
              <a:buChar char="Ø"/>
            </a:pPr>
            <a:r>
              <a:rPr lang="en-US" sz="3600" dirty="0">
                <a:solidFill>
                  <a:schemeClr val="tx1"/>
                </a:solidFill>
                <a:latin typeface="Times New Roman"/>
                <a:ea typeface="Times New Roman"/>
                <a:cs typeface="Times New Roman"/>
                <a:sym typeface="Times New Roman"/>
              </a:rPr>
              <a:t>Thorough simulation and testing are imperative for functionality validation and reliability assurance, necessitating comprehensive testbenches and debugging expertise.</a:t>
            </a:r>
          </a:p>
          <a:p>
            <a:pPr marL="0" lvl="0" indent="0" algn="just">
              <a:spcBef>
                <a:spcPts val="0"/>
              </a:spcBef>
              <a:buClr>
                <a:srgbClr val="222222"/>
              </a:buClr>
              <a:buSzPts val="2800"/>
              <a:buNone/>
            </a:pPr>
            <a:endParaRPr lang="en-IN" sz="3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9045"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dirty="0">
                <a:latin typeface="Algerian"/>
                <a:sym typeface="Algerian"/>
              </a:rPr>
              <a:t>CONCLUSION</a:t>
            </a:r>
            <a:endParaRPr dirty="0"/>
          </a:p>
        </p:txBody>
      </p:sp>
      <p:sp>
        <p:nvSpPr>
          <p:cNvPr id="1049046"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047"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9048"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26</a:t>
            </a:fld>
            <a:endParaRPr lang="en-IN"/>
          </a:p>
        </p:txBody>
      </p:sp>
      <p:pic>
        <p:nvPicPr>
          <p:cNvPr id="2097237"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9049" name="Google Shape;497;p46"/>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fontScale="92500" lnSpcReduction="10000"/>
          </a:bodyPr>
          <a:lstStyle/>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In conclusion, designing an identity comparator in Xilinx software using VHDL code is a complex yet essential task. Despite the challenges faced in managing complexity, meeting timing constraints, optimizing resource utilization, and ensuring reliability through thorough testing, the benefits are immense.</a:t>
            </a:r>
          </a:p>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 This digital detective, adept at comparing data streams in real-time applications, offers enhanced data integrity, fault detection, decision-making capabilities, security enforcement, signal processing efficiency, and automation. </a:t>
            </a:r>
          </a:p>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With careful design and testing, the identity comparator becomes a reliable cornerstone in various digital systems, ensuring accuracy, consistency, and efficiency in everyday operations.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9052"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dirty="0">
                <a:latin typeface="Algerian"/>
                <a:sym typeface="Algerian"/>
              </a:rPr>
              <a:t>FUTURE ENHANCEMENT</a:t>
            </a:r>
            <a:endParaRPr dirty="0"/>
          </a:p>
        </p:txBody>
      </p:sp>
      <p:sp>
        <p:nvSpPr>
          <p:cNvPr id="1049053"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054"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AU PROJECT VIVA-VOCE                                                                               Department of ECE, KGiSL Institute of Technology, Coimbatore </a:t>
            </a:r>
            <a:endParaRPr dirty="0"/>
          </a:p>
        </p:txBody>
      </p:sp>
      <p:sp>
        <p:nvSpPr>
          <p:cNvPr id="1049055"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27</a:t>
            </a:fld>
            <a:endParaRPr lang="en-IN"/>
          </a:p>
        </p:txBody>
      </p:sp>
      <p:pic>
        <p:nvPicPr>
          <p:cNvPr id="2097238"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9056" name="Google Shape;497;p46"/>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a:bodyPr>
          <a:lstStyle/>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In the future, identity comparators can be enhanced by making them faster through parallel processing, smarter with advanced algorithms and AI integration, and more efficient with hardware acceleration and low-power design.</a:t>
            </a:r>
          </a:p>
          <a:p>
            <a:pPr marL="449263" lvl="0" indent="-449263" algn="just">
              <a:spcBef>
                <a:spcPts val="0"/>
              </a:spcBef>
              <a:buClr>
                <a:srgbClr val="222222"/>
              </a:buClr>
              <a:buSzPts val="2800"/>
              <a:buFont typeface="Noto Sans Symbols"/>
              <a:buChar char="⮚"/>
            </a:pPr>
            <a:r>
              <a:rPr lang="en-US" sz="3600" dirty="0">
                <a:solidFill>
                  <a:schemeClr val="tx1"/>
                </a:solidFill>
                <a:latin typeface="Times New Roman"/>
                <a:ea typeface="Times New Roman"/>
                <a:cs typeface="Times New Roman"/>
                <a:sym typeface="Times New Roman"/>
              </a:rPr>
              <a:t>These improvements aim to make identity comparators faster, smarter, and more secure, ensuring they can keep up with the growing demands of modern digital systems while consuming less power and providing greater protection against threats.</a:t>
            </a:r>
            <a:endParaRPr lang="en-IN" sz="3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9059"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REFERENCE</a:t>
            </a:r>
          </a:p>
        </p:txBody>
      </p:sp>
      <p:sp>
        <p:nvSpPr>
          <p:cNvPr id="1049060" name="Google Shape;557;p52"/>
          <p:cNvSpPr txBox="1">
            <a:spLocks noGrp="1"/>
          </p:cNvSpPr>
          <p:nvPr>
            <p:ph type="body" idx="1"/>
          </p:nvPr>
        </p:nvSpPr>
        <p:spPr>
          <a:xfrm>
            <a:off x="303628" y="925159"/>
            <a:ext cx="11753556" cy="536310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latin typeface="Calibri" panose="020F0502020204030204" pitchFamily="34" charset="0"/>
                <a:ea typeface="Times New Roman"/>
                <a:cs typeface="Calibri" panose="020F0502020204030204" pitchFamily="34" charset="0"/>
                <a:sym typeface="Times New Roman"/>
              </a:rPr>
              <a:t>[1] </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Md. Ashik Zafar </a:t>
            </a:r>
            <a:r>
              <a:rPr lang="en-IN" sz="24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Dipto</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24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Afran</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24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Sorwar</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title under “</a:t>
            </a:r>
            <a:r>
              <a:rPr lang="en-US" sz="24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a High-Performance 2-bit  Comparator Using Hybrid Logic Style”</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24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INSPEC Accession Number: </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20063973</a:t>
            </a:r>
            <a:r>
              <a:rPr lang="en-IN" sz="24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DOI: </a:t>
            </a:r>
            <a:r>
              <a:rPr lang="en-IN" sz="24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10.1109/ICCCNT49239.2020.9225524</a:t>
            </a:r>
            <a:r>
              <a:rPr lang="en-IN" sz="24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Publisher: </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IEEE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latin typeface="Times New Roman" pitchFamily="18" charset="0"/>
                <a:ea typeface="Times New Roman"/>
                <a:cs typeface="Times New Roman" pitchFamily="18" charset="0"/>
                <a:sym typeface="Times New Roman"/>
              </a:rPr>
              <a:t>[2] </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Mehedi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hasan</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Uttam Kumar Saha, Muhammad Saddam Hossain, Parag Biswas under the topic of </a:t>
            </a:r>
            <a:r>
              <a:rPr lang="en-US"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“Low Power Design of a Two Bit Comparator for High Speed Operation”</a:t>
            </a:r>
            <a:r>
              <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INSPEC Accession Number: </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18971727</a:t>
            </a:r>
            <a:r>
              <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DOI: </a:t>
            </a:r>
            <a:r>
              <a:rPr lang="en-IN" sz="2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10.1109/ICCCI.2019.8822197</a:t>
            </a:r>
            <a:endParaRPr lang="en-IN" sz="2400" b="1" i="0" u="none" strike="noStrike" cap="none" dirty="0">
              <a:solidFill>
                <a:schemeClr val="tx1"/>
              </a:solidFill>
              <a:effectLst/>
              <a:latin typeface="Times New Roman" panose="02020603050405020304" pitchFamily="18" charset="0"/>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latin typeface="Times New Roman" pitchFamily="18" charset="0"/>
                <a:ea typeface="Times New Roman"/>
                <a:cs typeface="Times New Roman" pitchFamily="18" charset="0"/>
                <a:sym typeface="Times New Roman"/>
              </a:rPr>
              <a:t>[3]</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Yusuke </a:t>
            </a:r>
            <a:r>
              <a:rPr lang="en-IN" sz="2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Kanno</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a:t>
            </a:r>
            <a:r>
              <a:rPr lang="en-IN" sz="2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Member, IEEE</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Tadanobu Toba, Kotaro Shimamura, </a:t>
            </a:r>
            <a:r>
              <a:rPr lang="en-IN" sz="2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Member, IEEE</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t>
            </a:r>
            <a:r>
              <a:rPr lang="en-US"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and </a:t>
            </a:r>
            <a:r>
              <a:rPr lang="en-US" sz="2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Nobuyasu</a:t>
            </a:r>
            <a:r>
              <a:rPr lang="en-US"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2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Kanekawa</a:t>
            </a:r>
            <a:r>
              <a:rPr lang="en-US"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2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Senior Member, IEEE </a:t>
            </a:r>
            <a:r>
              <a:rPr lang="en-US" sz="2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Design Method for Online Totally Self-Checking </a:t>
            </a:r>
            <a:r>
              <a:rPr lang="en-IN" sz="2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Comparators Implementable on FPGAs </a:t>
            </a:r>
            <a:r>
              <a:rPr lang="en-US"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with the Center for Technology Innovation—</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Electronics, Hitachi, Ltd.,</a:t>
            </a:r>
            <a:r>
              <a:rPr lang="en-IN" sz="24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DOI:</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10.1109/TVLSI.2019.294680</a:t>
            </a:r>
          </a:p>
          <a:p>
            <a:pPr marL="114300" indent="0">
              <a:buNone/>
            </a:pPr>
            <a:r>
              <a:rPr lang="en-IN" sz="2400" dirty="0">
                <a:latin typeface="Times New Roman" pitchFamily="18" charset="0"/>
                <a:ea typeface="Times New Roman"/>
                <a:cs typeface="Times New Roman" pitchFamily="18" charset="0"/>
                <a:sym typeface="Times New Roman"/>
              </a:rPr>
              <a:t>[4] </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SHAIK </a:t>
            </a:r>
            <a:r>
              <a:rPr lang="en-IN" sz="2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SALEHA,Dr.S</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KOTESWARA RAO </a:t>
            </a:r>
            <a:r>
              <a:rPr lang="en-US" sz="2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AN OPTIMIZED DESIG OF 64-BIT COMPARATOR BY USING </a:t>
            </a:r>
            <a:r>
              <a:rPr lang="en-IN" sz="2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REVERSIBLE LOGIC</a:t>
            </a:r>
            <a:r>
              <a:rPr lang="en-US" sz="2400" dirty="0">
                <a:solidFill>
                  <a:schemeClr val="tx1"/>
                </a:solidFill>
                <a:latin typeface="Times New Roman" panose="02020603050405020304" pitchFamily="18" charset="0"/>
                <a:cs typeface="Times New Roman" panose="02020603050405020304" pitchFamily="18" charset="0"/>
                <a:sym typeface="Arial"/>
              </a:rPr>
              <a:t> </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ISSN 2581 – 4575 </a:t>
            </a:r>
            <a:r>
              <a:rPr lang="en-IN" sz="24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Date : </a:t>
            </a:r>
            <a:r>
              <a:rPr lang="en-IN" sz="2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02, Feb 2021 Publisher : IEEE </a:t>
            </a:r>
          </a:p>
          <a:p>
            <a:pPr marL="365125" lvl="0" indent="-365125" algn="just">
              <a:spcBef>
                <a:spcPts val="0"/>
              </a:spcBef>
              <a:buSzPct val="100000"/>
              <a:buNone/>
            </a:pPr>
            <a:endParaRPr lang="en-IN" sz="2400" dirty="0">
              <a:latin typeface="Times New Roman" pitchFamily="18" charset="0"/>
              <a:ea typeface="Times New Roman"/>
              <a:cs typeface="Times New Roman" pitchFamily="18" charset="0"/>
              <a:sym typeface="Times New Roman"/>
            </a:endParaRPr>
          </a:p>
          <a:p>
            <a:pPr marL="365125" lvl="0" indent="-365125" algn="just">
              <a:spcBef>
                <a:spcPts val="0"/>
              </a:spcBef>
              <a:buSzPct val="100000"/>
              <a:buNone/>
            </a:pPr>
            <a:endParaRPr lang="en-IN" sz="2400" dirty="0">
              <a:latin typeface="Times New Roman" pitchFamily="18" charset="0"/>
              <a:cs typeface="Times New Roman" pitchFamily="18" charset="0"/>
            </a:endParaRPr>
          </a:p>
        </p:txBody>
      </p:sp>
      <p:sp>
        <p:nvSpPr>
          <p:cNvPr id="1049061"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062"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9063"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28</a:t>
            </a:fld>
            <a:endParaRPr lang="en-IN"/>
          </a:p>
        </p:txBody>
      </p:sp>
      <p:pic>
        <p:nvPicPr>
          <p:cNvPr id="2097239" name="Google Shape;561;p52"/>
          <p:cNvPicPr preferRelativeResize="0">
            <a:picLocks/>
          </p:cNvPicPr>
          <p:nvPr/>
        </p:nvPicPr>
        <p:blipFill rotWithShape="1">
          <a:blip r:embed="rId5">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9066"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REFERENCE</a:t>
            </a:r>
          </a:p>
        </p:txBody>
      </p:sp>
      <p:sp>
        <p:nvSpPr>
          <p:cNvPr id="1049067" name="Google Shape;557;p52"/>
          <p:cNvSpPr txBox="1">
            <a:spLocks noGrp="1"/>
          </p:cNvSpPr>
          <p:nvPr>
            <p:ph type="body" idx="1"/>
          </p:nvPr>
        </p:nvSpPr>
        <p:spPr>
          <a:xfrm>
            <a:off x="0" y="833718"/>
            <a:ext cx="11753556" cy="5363102"/>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ctr" latinLnBrk="0" hangingPunct="1">
              <a:lnSpc>
                <a:spcPct val="100000"/>
              </a:lnSpc>
              <a:spcBef>
                <a:spcPts val="0"/>
              </a:spcBef>
              <a:spcAft>
                <a:spcPts val="0"/>
              </a:spcAft>
              <a:buClr>
                <a:srgbClr val="000000"/>
              </a:buClr>
              <a:buSzTx/>
              <a:buFont typeface="Arial"/>
              <a:buNone/>
              <a:tabLst/>
              <a:defRPr/>
            </a:pPr>
            <a:r>
              <a:rPr lang="en-IN" sz="2400" dirty="0">
                <a:latin typeface="Calibri" panose="020F0502020204030204" pitchFamily="34" charset="0"/>
                <a:ea typeface="Times New Roman"/>
                <a:cs typeface="Calibri" panose="020F0502020204030204" pitchFamily="34" charset="0"/>
                <a:sym typeface="Times New Roman"/>
              </a:rPr>
              <a:t>[5]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Muhibul</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Haque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Bhuyan</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Mubarak Hossain Riyadh,</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Sazzad</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Hossain</a:t>
            </a:r>
            <a:r>
              <a:rPr lang="en-US"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Anisur</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Rahman,</a:t>
            </a:r>
            <a:r>
              <a:rPr lang="en-US"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Design and Simulation of a Low Design and Simulation of a Low Power and High-Speed 4-Bit  Comparator Circuit using CMOS in </a:t>
            </a:r>
            <a:r>
              <a:rPr lang="en-US" sz="2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DSch</a:t>
            </a:r>
            <a:r>
              <a:rPr lang="en-US"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t>
            </a:r>
            <a:r>
              <a:rPr lang="en-US" sz="2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Microwind</a:t>
            </a:r>
            <a:r>
              <a:rPr lang="en-US"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Southeast University, Tejgaon I/A, Dhaka 1208, Bangladesh Electronics. 20 (1-2); 82-94, 2020</a:t>
            </a:r>
          </a:p>
          <a:p>
            <a:pPr marL="365125" indent="-365125" algn="just">
              <a:spcBef>
                <a:spcPts val="0"/>
              </a:spcBef>
              <a:buSzPct val="100000"/>
              <a:buNone/>
            </a:pPr>
            <a:r>
              <a:rPr lang="en-IN" sz="2400" dirty="0">
                <a:latin typeface="Calibri" panose="020F0502020204030204" pitchFamily="34" charset="0"/>
                <a:ea typeface="Times New Roman"/>
                <a:cs typeface="Calibri" panose="020F0502020204030204" pitchFamily="34" charset="0"/>
                <a:sym typeface="Times New Roman"/>
              </a:rPr>
              <a:t>[6] </a:t>
            </a:r>
            <a:r>
              <a:rPr lang="en-IN" sz="24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S.Munratiwar,Y.Saikrisha</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and V. Jyothi, </a:t>
            </a:r>
            <a:r>
              <a:rPr lang="en-IN" sz="24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High Speed 8-Bit  Comparator for Security Application," </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2022 IEEE International Conference on Distributed Computing and Electrical Circuits and Electronics (ICDCECE), Ballari, India, 2022, pp. 1-6, </a:t>
            </a:r>
            <a:r>
              <a:rPr lang="en-IN" sz="24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doi</a:t>
            </a:r>
            <a:r>
              <a:rPr lang="en-IN" sz="24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10.1109/ICDCECE53908.2022.9793032.</a:t>
            </a:r>
          </a:p>
          <a:p>
            <a:pPr marL="365125" indent="-365125" algn="just">
              <a:spcBef>
                <a:spcPts val="0"/>
              </a:spcBef>
              <a:buSzPct val="100000"/>
              <a:buNone/>
            </a:pPr>
            <a:r>
              <a:rPr lang="en-IN" sz="2400" dirty="0">
                <a:latin typeface="Times New Roman" pitchFamily="18" charset="0"/>
                <a:ea typeface="Times New Roman"/>
                <a:cs typeface="Times New Roman" pitchFamily="18" charset="0"/>
                <a:sym typeface="Times New Roman"/>
              </a:rPr>
              <a:t>[7] </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U. B. Joy, A. Chakraborty, P. Biswas, A. Das, S. Sen and A.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Tasnim</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"Two-Bit  Comparator Design Using Gate Diffusion Input Technique and Static CMOS Logic," </a:t>
            </a:r>
            <a:r>
              <a:rPr lang="en-IN" sz="2400" b="0" i="1"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2023 3rd International Conference on Robotics, Electrical and Signal Processing Techniques (ICREST)</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Dhaka, Bangladesh, 2023, pp. 17-21, </a:t>
            </a:r>
            <a:r>
              <a:rPr lang="en-IN" sz="2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doi</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10.1109/ICREST57604.2023.10070047.</a:t>
            </a:r>
            <a:endParaRPr lang="en-US" sz="28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365125" lvl="0" indent="-365125" algn="just">
              <a:spcBef>
                <a:spcPts val="0"/>
              </a:spcBef>
              <a:buSzPct val="100000"/>
              <a:buNone/>
            </a:pPr>
            <a:endParaRPr lang="en-IN" sz="2400" dirty="0">
              <a:latin typeface="Times New Roman" pitchFamily="18" charset="0"/>
              <a:ea typeface="Times New Roman"/>
              <a:cs typeface="Times New Roman" pitchFamily="18" charset="0"/>
              <a:sym typeface="Times New Roman"/>
            </a:endParaRPr>
          </a:p>
          <a:p>
            <a:pPr marL="365125" lvl="0" indent="-365125" algn="just">
              <a:spcBef>
                <a:spcPts val="0"/>
              </a:spcBef>
              <a:buSzPct val="100000"/>
              <a:buNone/>
            </a:pPr>
            <a:endParaRPr lang="en-IN" sz="2400" dirty="0">
              <a:latin typeface="Times New Roman" pitchFamily="18" charset="0"/>
              <a:cs typeface="Times New Roman" pitchFamily="18" charset="0"/>
            </a:endParaRPr>
          </a:p>
        </p:txBody>
      </p:sp>
      <p:sp>
        <p:nvSpPr>
          <p:cNvPr id="1049068"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069"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9070"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29</a:t>
            </a:fld>
            <a:endParaRPr lang="en-IN"/>
          </a:p>
        </p:txBody>
      </p:sp>
      <p:pic>
        <p:nvPicPr>
          <p:cNvPr id="2097240"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048601" name="Google Shape;182;p27"/>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INTRODUCTION</a:t>
            </a:r>
          </a:p>
        </p:txBody>
      </p:sp>
      <p:sp>
        <p:nvSpPr>
          <p:cNvPr id="1048602" name="Google Shape;183;p27"/>
          <p:cNvSpPr txBox="1">
            <a:spLocks noGrp="1"/>
          </p:cNvSpPr>
          <p:nvPr>
            <p:ph type="body" idx="1"/>
          </p:nvPr>
        </p:nvSpPr>
        <p:spPr>
          <a:xfrm>
            <a:off x="303628" y="1047555"/>
            <a:ext cx="11542932" cy="4997646"/>
          </a:xfrm>
          <a:prstGeom prst="rect">
            <a:avLst/>
          </a:prstGeom>
          <a:noFill/>
          <a:ln>
            <a:noFill/>
          </a:ln>
        </p:spPr>
        <p:txBody>
          <a:bodyPr spcFirstLastPara="1" wrap="square" lIns="91425" tIns="45700" rIns="91425" bIns="45700" anchor="t" anchorCtr="0">
            <a:noAutofit/>
          </a:bodyPr>
          <a:lstStyle/>
          <a:p>
            <a:pPr marL="534988" lvl="0" indent="-450850" algn="just">
              <a:lnSpc>
                <a:spcPct val="100000"/>
              </a:lnSpc>
              <a:spcBef>
                <a:spcPts val="0"/>
              </a:spcBef>
              <a:buSzPts val="2800"/>
              <a:buFont typeface="Noto Sans Symbols"/>
              <a:buChar char="⮚"/>
            </a:pPr>
            <a:r>
              <a:rPr lang="en-US" sz="2400" dirty="0">
                <a:latin typeface="Times New Roman" panose="02020603050405020304" pitchFamily="18" charset="0"/>
                <a:cs typeface="Times New Roman" panose="02020603050405020304" pitchFamily="18" charset="0"/>
                <a:sym typeface="Century Schoolbook"/>
              </a:rPr>
              <a:t>Identity comparators are indispensable digital tools that verify exact matches between two entities, ensuring accuracy and reliability across diverse domains.</a:t>
            </a:r>
          </a:p>
          <a:p>
            <a:pPr marL="534988" lvl="0" indent="-450850" algn="just">
              <a:lnSpc>
                <a:spcPct val="100000"/>
              </a:lnSpc>
              <a:spcBef>
                <a:spcPts val="0"/>
              </a:spcBef>
              <a:buSzPts val="2800"/>
              <a:buFont typeface="Noto Sans Symbols"/>
              <a:buChar char="⮚"/>
            </a:pPr>
            <a:r>
              <a:rPr lang="en-US" sz="2400" dirty="0">
                <a:latin typeface="Times New Roman" panose="02020603050405020304" pitchFamily="18" charset="0"/>
                <a:cs typeface="Times New Roman" panose="02020603050405020304" pitchFamily="18" charset="0"/>
                <a:sym typeface="Century Schoolbook"/>
              </a:rPr>
              <a:t> In data validation scenarios, they authenticate user credentials in systems like website logins. Signal processing applications leverage identity comparators to discern matching commands in electronic devices such as remote controls.</a:t>
            </a:r>
          </a:p>
          <a:p>
            <a:pPr marL="534988" lvl="0" indent="-450850" algn="just">
              <a:lnSpc>
                <a:spcPct val="100000"/>
              </a:lnSpc>
              <a:spcBef>
                <a:spcPts val="0"/>
              </a:spcBef>
              <a:buSzPts val="2800"/>
              <a:buFont typeface="Noto Sans Symbols"/>
              <a:buChar char="⮚"/>
            </a:pPr>
            <a:r>
              <a:rPr lang="en-US" sz="2400" dirty="0">
                <a:latin typeface="Times New Roman" panose="02020603050405020304" pitchFamily="18" charset="0"/>
                <a:cs typeface="Times New Roman" panose="02020603050405020304" pitchFamily="18" charset="0"/>
                <a:sym typeface="Century Schoolbook"/>
              </a:rPr>
              <a:t> Quality control processes in manufacturing rely on them to validate product specifications, ensuring each item meets set standards. </a:t>
            </a:r>
          </a:p>
          <a:p>
            <a:pPr marL="534988" lvl="0" indent="-450850" algn="just">
              <a:lnSpc>
                <a:spcPct val="100000"/>
              </a:lnSpc>
              <a:spcBef>
                <a:spcPts val="0"/>
              </a:spcBef>
              <a:buSzPts val="2800"/>
              <a:buFont typeface="Noto Sans Symbols"/>
              <a:buChar char="⮚"/>
            </a:pPr>
            <a:r>
              <a:rPr lang="en-US" sz="2400" dirty="0">
                <a:latin typeface="Times New Roman" panose="02020603050405020304" pitchFamily="18" charset="0"/>
                <a:cs typeface="Times New Roman" panose="02020603050405020304" pitchFamily="18" charset="0"/>
                <a:sym typeface="Century Schoolbook"/>
              </a:rPr>
              <a:t>Additionally, identity comparators bolster security protocols by confirming the legitimacy of presented credentials in access control systems.</a:t>
            </a:r>
          </a:p>
          <a:p>
            <a:pPr marL="534988" lvl="0" indent="-450850" algn="just">
              <a:lnSpc>
                <a:spcPct val="100000"/>
              </a:lnSpc>
              <a:spcBef>
                <a:spcPts val="0"/>
              </a:spcBef>
              <a:buSzPts val="2800"/>
              <a:buFont typeface="Noto Sans Symbols"/>
              <a:buChar char="⮚"/>
            </a:pPr>
            <a:r>
              <a:rPr lang="en-US" sz="2400" dirty="0">
                <a:latin typeface="Times New Roman" panose="02020603050405020304" pitchFamily="18" charset="0"/>
                <a:cs typeface="Times New Roman" panose="02020603050405020304" pitchFamily="18" charset="0"/>
                <a:sym typeface="Century Schoolbook"/>
              </a:rPr>
              <a:t> Their role in guaranteeing precision, consistency, and security underscores their vital significance in modern technological ecosystems</a:t>
            </a:r>
            <a:r>
              <a:rPr lang="en-US" dirty="0">
                <a:latin typeface="Times New Roman" panose="02020603050405020304" pitchFamily="18" charset="0"/>
                <a:cs typeface="Times New Roman" panose="02020603050405020304" pitchFamily="18" charset="0"/>
                <a:sym typeface="Century Schoolbook"/>
              </a:rPr>
              <a:t>.</a:t>
            </a:r>
            <a:endParaRPr dirty="0">
              <a:latin typeface="Times New Roman"/>
              <a:ea typeface="Times New Roman"/>
              <a:cs typeface="Times New Roman"/>
              <a:sym typeface="Times New Roman"/>
            </a:endParaRPr>
          </a:p>
        </p:txBody>
      </p:sp>
      <p:sp>
        <p:nvSpPr>
          <p:cNvPr id="1048603" name="Google Shape;184;p27"/>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r>
              <a:rPr lang="en-US" sz="1600"/>
              <a:t>17-06-2023</a:t>
            </a:r>
            <a:endParaRPr lang="en-US" sz="1600" dirty="0"/>
          </a:p>
        </p:txBody>
      </p:sp>
      <p:sp>
        <p:nvSpPr>
          <p:cNvPr id="1048604" name="Google Shape;185;p27"/>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605" name="Google Shape;186;p27"/>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lang="en-IN"/>
          </a:p>
        </p:txBody>
      </p:sp>
      <p:pic>
        <p:nvPicPr>
          <p:cNvPr id="2097157" name="Google Shape;187;p27"/>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555"/>
        <p:cNvGrpSpPr/>
        <p:nvPr/>
      </p:nvGrpSpPr>
      <p:grpSpPr>
        <a:xfrm>
          <a:off x="0" y="0"/>
          <a:ext cx="0" cy="0"/>
          <a:chOff x="0" y="0"/>
          <a:chExt cx="0" cy="0"/>
        </a:xfrm>
      </p:grpSpPr>
      <p:sp>
        <p:nvSpPr>
          <p:cNvPr id="1049073" name="Google Shape;556;p5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REFERENCE</a:t>
            </a:r>
          </a:p>
        </p:txBody>
      </p:sp>
      <p:sp>
        <p:nvSpPr>
          <p:cNvPr id="1049074" name="Google Shape;557;p52"/>
          <p:cNvSpPr txBox="1">
            <a:spLocks noGrp="1"/>
          </p:cNvSpPr>
          <p:nvPr>
            <p:ph type="body" idx="1"/>
          </p:nvPr>
        </p:nvSpPr>
        <p:spPr>
          <a:xfrm>
            <a:off x="303628" y="925159"/>
            <a:ext cx="11753556" cy="5363102"/>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rgbClr val="000000"/>
              </a:buClr>
              <a:buSzPts val="1600"/>
              <a:buNone/>
            </a:pPr>
            <a:r>
              <a:rPr lang="en-IN" sz="2400" dirty="0">
                <a:latin typeface="Times New Roman" pitchFamily="18" charset="0"/>
                <a:cs typeface="Times New Roman" pitchFamily="18" charset="0"/>
              </a:rPr>
              <a:t>[8]</a:t>
            </a:r>
            <a:r>
              <a:rPr lang="en-US" sz="24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 N. </a:t>
            </a:r>
            <a:r>
              <a:rPr lang="en-US" sz="2400" b="1"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Borodzhieva</a:t>
            </a:r>
            <a:r>
              <a:rPr lang="en-US" sz="2400" b="1" i="0" u="none" strike="noStrike" cap="none" dirty="0">
                <a:solidFill>
                  <a:schemeClr val="dk1"/>
                </a:solidFill>
                <a:effectLst/>
                <a:latin typeface="Times" panose="02020603050405020304" pitchFamily="18" charset="0"/>
                <a:ea typeface="Calibri"/>
                <a:cs typeface="Times" panose="02020603050405020304" pitchFamily="18" charset="0"/>
                <a:sym typeface="Arial"/>
              </a:rPr>
              <a:t> </a:t>
            </a:r>
            <a:r>
              <a:rPr lang="en-US" sz="24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and I. D. Tsvetkova, "An Approach for Synthesis of Magnitude Comparators," 2021 XXX International Scientific Conference Electronics (ET), </a:t>
            </a:r>
            <a:r>
              <a:rPr lang="en-US" sz="2400" b="0"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Sozopol</a:t>
            </a:r>
            <a:r>
              <a:rPr lang="en-US" sz="24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Bulgaria, 2021, pp. 1-4, </a:t>
            </a:r>
            <a:r>
              <a:rPr lang="en-US" sz="2400" b="0" i="0" u="none" strike="noStrike" cap="none" dirty="0" err="1">
                <a:solidFill>
                  <a:schemeClr val="dk1"/>
                </a:solidFill>
                <a:effectLst/>
                <a:latin typeface="Times" panose="02020603050405020304" pitchFamily="18" charset="0"/>
                <a:ea typeface="Calibri"/>
                <a:cs typeface="Times" panose="02020603050405020304" pitchFamily="18" charset="0"/>
                <a:sym typeface="Arial"/>
              </a:rPr>
              <a:t>doi</a:t>
            </a:r>
            <a:r>
              <a:rPr lang="en-US" sz="24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10.1109/ET52713.2021.9579664</a:t>
            </a:r>
            <a:r>
              <a:rPr lang="en-US" sz="2400" dirty="0">
                <a:latin typeface="Times New Roman" pitchFamily="18" charset="0"/>
                <a:cs typeface="Times New Roman" pitchFamily="18" charset="0"/>
              </a:rPr>
              <a:t> </a:t>
            </a:r>
            <a:r>
              <a:rPr lang="en-IN" sz="2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Publisher: </a:t>
            </a:r>
            <a:r>
              <a:rPr lang="en-IN" sz="2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a:t>
            </a:r>
          </a:p>
          <a:p>
            <a:pPr marL="0" marR="0" lvl="0" indent="0" algn="just" defTabSz="914400" rtl="0" eaLnBrk="1" fontAlgn="auto" latinLnBrk="0" hangingPunct="1">
              <a:lnSpc>
                <a:spcPct val="100000"/>
              </a:lnSpc>
              <a:spcBef>
                <a:spcPts val="0"/>
              </a:spcBef>
              <a:spcAft>
                <a:spcPts val="0"/>
              </a:spcAft>
              <a:buClr>
                <a:srgbClr val="000000"/>
              </a:buClr>
              <a:buSzPts val="1600"/>
              <a:buNone/>
            </a:pPr>
            <a:endParaRPr sz="2400" dirty="0">
              <a:latin typeface="Times New Roman" pitchFamily="18" charset="0"/>
              <a:cs typeface="Times New Roman" pitchFamily="18" charset="0"/>
            </a:endParaRPr>
          </a:p>
        </p:txBody>
      </p:sp>
      <p:sp>
        <p:nvSpPr>
          <p:cNvPr id="1049075" name="Google Shape;558;p5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076" name="Google Shape;559;p5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9077" name="Google Shape;560;p5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30</a:t>
            </a:fld>
            <a:endParaRPr lang="en-IN"/>
          </a:p>
        </p:txBody>
      </p:sp>
      <p:pic>
        <p:nvPicPr>
          <p:cNvPr id="2097241" name="Google Shape;561;p5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733"/>
        <p:cNvGrpSpPr/>
        <p:nvPr/>
      </p:nvGrpSpPr>
      <p:grpSpPr>
        <a:xfrm>
          <a:off x="0" y="0"/>
          <a:ext cx="0" cy="0"/>
          <a:chOff x="0" y="0"/>
          <a:chExt cx="0" cy="0"/>
        </a:xfrm>
      </p:grpSpPr>
      <p:sp>
        <p:nvSpPr>
          <p:cNvPr id="1049222" name="Google Shape;734;p69"/>
          <p:cNvSpPr txBox="1">
            <a:spLocks noGrp="1"/>
          </p:cNvSpPr>
          <p:nvPr>
            <p:ph type="title"/>
          </p:nvPr>
        </p:nvSpPr>
        <p:spPr>
          <a:xfrm>
            <a:off x="764343" y="2801550"/>
            <a:ext cx="10515600" cy="12893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lgerian"/>
              <a:buNone/>
            </a:pPr>
            <a:r>
              <a:rPr lang="en-IN" sz="7800">
                <a:latin typeface="Algerian"/>
                <a:ea typeface="Algerian"/>
                <a:cs typeface="Algerian"/>
                <a:sym typeface="Algerian"/>
              </a:rPr>
              <a:t>THANK YOU</a:t>
            </a:r>
            <a:br>
              <a:rPr lang="en-IN" sz="6000">
                <a:latin typeface="Algerian"/>
                <a:ea typeface="Algerian"/>
                <a:cs typeface="Algerian"/>
                <a:sym typeface="Algerian"/>
              </a:rPr>
            </a:br>
            <a:endParaRPr sz="6000"/>
          </a:p>
        </p:txBody>
      </p:sp>
      <p:sp>
        <p:nvSpPr>
          <p:cNvPr id="1049223" name="Google Shape;735;p69"/>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9224" name="Google Shape;736;p69"/>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9225" name="Google Shape;737;p69"/>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31</a:t>
            </a:fld>
            <a:endParaRPr lang="en-IN"/>
          </a:p>
        </p:txBody>
      </p:sp>
      <p:pic>
        <p:nvPicPr>
          <p:cNvPr id="2097284" name="Google Shape;738;p69"/>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048608" name="Google Shape;192;p28"/>
          <p:cNvSpPr txBox="1">
            <a:spLocks noGrp="1"/>
          </p:cNvSpPr>
          <p:nvPr>
            <p:ph type="title"/>
          </p:nvPr>
        </p:nvSpPr>
        <p:spPr>
          <a:xfrm>
            <a:off x="303628" y="161431"/>
            <a:ext cx="10898668"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dirty="0">
                <a:latin typeface="Algerian"/>
                <a:ea typeface="Algerian"/>
                <a:cs typeface="Algerian"/>
                <a:sym typeface="Algerian"/>
              </a:rPr>
              <a:t> LITERATURE SURVEY</a:t>
            </a:r>
            <a:endParaRPr dirty="0"/>
          </a:p>
        </p:txBody>
      </p:sp>
      <p:sp>
        <p:nvSpPr>
          <p:cNvPr id="1048609" name="Google Shape;193;p28"/>
          <p:cNvSpPr txBox="1">
            <a:spLocks noGrp="1"/>
          </p:cNvSpPr>
          <p:nvPr>
            <p:ph type="body" idx="1"/>
          </p:nvPr>
        </p:nvSpPr>
        <p:spPr>
          <a:xfrm>
            <a:off x="303628" y="1129658"/>
            <a:ext cx="1058915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10" name="Google Shape;194;p28"/>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r>
              <a:rPr lang="en-US" sz="1600"/>
              <a:t>17-06-2023</a:t>
            </a:r>
            <a:endParaRPr lang="en-US" sz="1600" dirty="0"/>
          </a:p>
        </p:txBody>
      </p:sp>
      <p:sp>
        <p:nvSpPr>
          <p:cNvPr id="1048611" name="Google Shape;195;p28"/>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612" name="Google Shape;196;p28"/>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lang="en-IN"/>
          </a:p>
        </p:txBody>
      </p:sp>
      <p:pic>
        <p:nvPicPr>
          <p:cNvPr id="2097158" name="Google Shape;197;p28"/>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graphicFrame>
        <p:nvGraphicFramePr>
          <p:cNvPr id="4194304" name="Google Shape;199;p28"/>
          <p:cNvGraphicFramePr>
            <a:graphicFrameLocks/>
          </p:cNvGraphicFramePr>
          <p:nvPr>
            <p:extLst>
              <p:ext uri="{D42A27DB-BD31-4B8C-83A1-F6EECF244321}">
                <p14:modId xmlns:p14="http://schemas.microsoft.com/office/powerpoint/2010/main" val="978434034"/>
              </p:ext>
            </p:extLst>
          </p:nvPr>
        </p:nvGraphicFramePr>
        <p:xfrm>
          <a:off x="303628" y="1087099"/>
          <a:ext cx="11259106" cy="5547380"/>
        </p:xfrm>
        <a:graphic>
          <a:graphicData uri="http://schemas.openxmlformats.org/drawingml/2006/table">
            <a:tbl>
              <a:tblPr firstRow="1" bandRow="1">
                <a:noFill/>
                <a:tableStyleId>{0AEEA566-C9EC-4CAC-91B6-E14BC20EAD4D}</a:tableStyleId>
              </a:tblPr>
              <a:tblGrid>
                <a:gridCol w="2094132">
                  <a:extLst>
                    <a:ext uri="{9D8B030D-6E8A-4147-A177-3AD203B41FA5}">
                      <a16:colId xmlns:a16="http://schemas.microsoft.com/office/drawing/2014/main" val="20000"/>
                    </a:ext>
                  </a:extLst>
                </a:gridCol>
                <a:gridCol w="2470260">
                  <a:extLst>
                    <a:ext uri="{9D8B030D-6E8A-4147-A177-3AD203B41FA5}">
                      <a16:colId xmlns:a16="http://schemas.microsoft.com/office/drawing/2014/main" val="20001"/>
                    </a:ext>
                  </a:extLst>
                </a:gridCol>
                <a:gridCol w="2736321">
                  <a:extLst>
                    <a:ext uri="{9D8B030D-6E8A-4147-A177-3AD203B41FA5}">
                      <a16:colId xmlns:a16="http://schemas.microsoft.com/office/drawing/2014/main" val="20002"/>
                    </a:ext>
                  </a:extLst>
                </a:gridCol>
                <a:gridCol w="1960847">
                  <a:extLst>
                    <a:ext uri="{9D8B030D-6E8A-4147-A177-3AD203B41FA5}">
                      <a16:colId xmlns:a16="http://schemas.microsoft.com/office/drawing/2014/main" val="20003"/>
                    </a:ext>
                  </a:extLst>
                </a:gridCol>
                <a:gridCol w="1997546">
                  <a:extLst>
                    <a:ext uri="{9D8B030D-6E8A-4147-A177-3AD203B41FA5}">
                      <a16:colId xmlns:a16="http://schemas.microsoft.com/office/drawing/2014/main" val="20004"/>
                    </a:ext>
                  </a:extLst>
                </a:gridCol>
              </a:tblGrid>
              <a:tr h="659942">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TITLE </a:t>
                      </a:r>
                      <a:endParaRPr sz="1400" u="none" strike="noStrike" cap="none" dirty="0">
                        <a:latin typeface="Times" panose="02020603050405020304" pitchFamily="18" charset="0"/>
                        <a:cs typeface="Times"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dirty="0">
                          <a:latin typeface="Times" panose="02020603050405020304" pitchFamily="18" charset="0"/>
                          <a:ea typeface="Times New Roman"/>
                          <a:cs typeface="Times" panose="02020603050405020304" pitchFamily="18" charset="0"/>
                          <a:sym typeface="Times New Roman"/>
                        </a:rPr>
                        <a:t>“</a:t>
                      </a:r>
                      <a:endParaRPr sz="1400" u="none" strike="noStrike" cap="none" dirty="0">
                        <a:latin typeface="Times" panose="02020603050405020304" pitchFamily="18" charset="0"/>
                        <a:cs typeface="Times"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panose="02020603050405020304" pitchFamily="18" charset="0"/>
                          <a:ea typeface="Times New Roman"/>
                          <a:cs typeface="Times" panose="02020603050405020304" pitchFamily="18" charset="0"/>
                          <a:sym typeface="Times New Roman"/>
                        </a:rPr>
                        <a:t>PUBLICATION DETAILS</a:t>
                      </a:r>
                      <a:endParaRPr sz="1400" u="none" strike="noStrike" cap="none">
                        <a:latin typeface="Times" panose="02020603050405020304" pitchFamily="18" charset="0"/>
                        <a:cs typeface="Times"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panose="02020603050405020304" pitchFamily="18" charset="0"/>
                        <a:ea typeface="Times New Roman"/>
                        <a:cs typeface="Times"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METHODOLOGY/</a:t>
                      </a:r>
                    </a:p>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ALGORITHMS</a:t>
                      </a:r>
                      <a:endParaRPr sz="1400" u="none" strike="noStrike" cap="none" dirty="0">
                        <a:latin typeface="Times" panose="02020603050405020304" pitchFamily="18" charset="0"/>
                        <a:cs typeface="Times"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panose="02020603050405020304" pitchFamily="18" charset="0"/>
                        <a:ea typeface="Times New Roman"/>
                        <a:cs typeface="Times"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panose="02020603050405020304" pitchFamily="18" charset="0"/>
                          <a:ea typeface="Times New Roman"/>
                          <a:cs typeface="Times" panose="02020603050405020304" pitchFamily="18" charset="0"/>
                          <a:sym typeface="Times New Roman"/>
                        </a:rPr>
                        <a:t>MERITS</a:t>
                      </a:r>
                      <a:endParaRPr sz="1400" u="none" strike="noStrike" cap="none">
                        <a:latin typeface="Times" panose="02020603050405020304" pitchFamily="18" charset="0"/>
                        <a:cs typeface="Times"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panose="02020603050405020304" pitchFamily="18" charset="0"/>
                        <a:ea typeface="Times New Roman"/>
                        <a:cs typeface="Times"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DEMERITS</a:t>
                      </a:r>
                      <a:endParaRPr sz="1400" u="none" strike="noStrike" cap="none" dirty="0">
                        <a:latin typeface="Times" panose="02020603050405020304" pitchFamily="18" charset="0"/>
                        <a:cs typeface="Times"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panose="02020603050405020304" pitchFamily="18" charset="0"/>
                        <a:ea typeface="Times New Roman"/>
                        <a:cs typeface="Times"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a High-Performance 2-bit  Comparator Using Hybrid Logic Style</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Md. Ashik Zafar </a:t>
                      </a:r>
                      <a:r>
                        <a:rPr lang="en-IN"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Dipto</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Afran</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Sorwar</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title under “</a:t>
                      </a:r>
                      <a:r>
                        <a:rPr lang="en-US"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a High-Performance 2-bit  Comparator Using Hybrid Logic Style”</a:t>
                      </a:r>
                    </a:p>
                    <a:p>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IN"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INSPEC Accession Number: </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20063973</a:t>
                      </a:r>
                    </a:p>
                    <a:p>
                      <a:r>
                        <a:rPr lang="en-IN"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DOI: </a:t>
                      </a:r>
                      <a:r>
                        <a:rPr lang="en-IN"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10.1109/ICCCNT49239.2020.9225524</a:t>
                      </a:r>
                      <a:endParaRPr lang="en-IN"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endParaRPr>
                    </a:p>
                    <a:p>
                      <a:r>
                        <a:rPr lang="en-IN"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Publisher: </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IEEE</a:t>
                      </a:r>
                    </a:p>
                    <a:p>
                      <a:r>
                        <a:rPr lang="en-IN"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Conference Location: </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Kharagpur, India</a:t>
                      </a:r>
                    </a:p>
                    <a:p>
                      <a:r>
                        <a:rPr lang="en-US"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Published in: </a:t>
                      </a:r>
                      <a:r>
                        <a:rPr lang="en-US"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2020 11th International Conference on Computing, Communication and Networking Technologies (ICCCNT)</a:t>
                      </a:r>
                      <a:endParaRPr lang="en-IN"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indent="-92075" algn="just" rtl="0">
                        <a:buFont typeface="Arial" panose="020B0604020202020204" pitchFamily="34" charset="0"/>
                        <a:buChar char="•"/>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a 2-bit binary  Comparator (MC) design is simulated along with 5 other existing MC designs in order to carry out evaluation and comparison. </a:t>
                      </a:r>
                    </a:p>
                    <a:p>
                      <a:pPr marL="92075" indent="-92075" algn="just" rtl="0">
                        <a:buFont typeface="Arial" panose="020B0604020202020204" pitchFamily="34" charset="0"/>
                        <a:buChar char="•"/>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significant enhancement in Power Delay Product (PDP) could have been attained. Due to the significant enhancement in performance, the proposed MC can be considered as a highly effective alternative to the existing MC designs.</a:t>
                      </a:r>
                      <a:endParaRPr lang="en-US" sz="1600" b="1"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a:t>
                      </a:r>
                      <a:r>
                        <a:rPr lang="en-US"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rPr>
                        <a:t> increased speed and power</a:t>
                      </a:r>
                    </a:p>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rPr>
                        <a:t>Power delay product is obtained</a:t>
                      </a:r>
                      <a:endParaRPr lang="en-US" sz="160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IN" sz="1600" b="0" i="0" u="none" strike="noStrike" cap="none" dirty="0">
                          <a:solidFill>
                            <a:schemeClr val="dk1"/>
                          </a:solidFill>
                          <a:effectLst/>
                          <a:latin typeface="Times" panose="02020603050405020304" pitchFamily="18" charset="0"/>
                          <a:ea typeface="Calibri"/>
                          <a:cs typeface="Times" panose="02020603050405020304" pitchFamily="18" charset="0"/>
                          <a:sym typeface="Arial"/>
                        </a:rPr>
                        <a:t> Complex design</a:t>
                      </a:r>
                      <a:endParaRPr sz="1600" u="none" strike="noStrike" cap="none" dirty="0">
                        <a:latin typeface="Times" panose="02020603050405020304" pitchFamily="18" charset="0"/>
                        <a:ea typeface="Calibri"/>
                        <a:cs typeface="Times"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1048615" name="Google Shape;204;p29"/>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dirty="0">
                <a:latin typeface="Algerian"/>
                <a:ea typeface="Algerian"/>
                <a:cs typeface="Algerian"/>
                <a:sym typeface="Algerian"/>
              </a:rPr>
              <a:t> LITERATURE SURVEY</a:t>
            </a:r>
            <a:endParaRPr dirty="0"/>
          </a:p>
        </p:txBody>
      </p:sp>
      <p:sp>
        <p:nvSpPr>
          <p:cNvPr id="1048616" name="Google Shape;205;p29"/>
          <p:cNvSpPr txBox="1">
            <a:spLocks noGrp="1"/>
          </p:cNvSpPr>
          <p:nvPr>
            <p:ph type="dt" idx="10"/>
          </p:nvPr>
        </p:nvSpPr>
        <p:spPr>
          <a:xfrm>
            <a:off x="303628" y="6385757"/>
            <a:ext cx="1328224" cy="36033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17" name="Google Shape;206;p29"/>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59" name="Google Shape;207;p29"/>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18" name="Google Shape;208;p29"/>
          <p:cNvSpPr txBox="1"/>
          <p:nvPr/>
        </p:nvSpPr>
        <p:spPr>
          <a:xfrm>
            <a:off x="303628" y="956604"/>
            <a:ext cx="10515600" cy="4509690"/>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19" name="Google Shape;209;p29"/>
          <p:cNvSpPr txBox="1"/>
          <p:nvPr/>
        </p:nvSpPr>
        <p:spPr>
          <a:xfrm>
            <a:off x="11465168" y="6380969"/>
            <a:ext cx="556847" cy="31380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graphicFrame>
        <p:nvGraphicFramePr>
          <p:cNvPr id="4194305" name="Google Shape;210;p29"/>
          <p:cNvGraphicFramePr>
            <a:graphicFrameLocks/>
          </p:cNvGraphicFramePr>
          <p:nvPr>
            <p:extLst>
              <p:ext uri="{D42A27DB-BD31-4B8C-83A1-F6EECF244321}">
                <p14:modId xmlns:p14="http://schemas.microsoft.com/office/powerpoint/2010/main" val="4168795063"/>
              </p:ext>
            </p:extLst>
          </p:nvPr>
        </p:nvGraphicFramePr>
        <p:xfrm>
          <a:off x="284813" y="1019331"/>
          <a:ext cx="11277923" cy="5218909"/>
        </p:xfrm>
        <a:graphic>
          <a:graphicData uri="http://schemas.openxmlformats.org/drawingml/2006/table">
            <a:tbl>
              <a:tblPr firstRow="1" bandRow="1">
                <a:noFill/>
                <a:tableStyleId>{0AEEA566-C9EC-4CAC-91B6-E14BC20EAD4D}</a:tableStyleId>
              </a:tblPr>
              <a:tblGrid>
                <a:gridCol w="2196671">
                  <a:extLst>
                    <a:ext uri="{9D8B030D-6E8A-4147-A177-3AD203B41FA5}">
                      <a16:colId xmlns:a16="http://schemas.microsoft.com/office/drawing/2014/main" val="20000"/>
                    </a:ext>
                  </a:extLst>
                </a:gridCol>
                <a:gridCol w="2270313">
                  <a:extLst>
                    <a:ext uri="{9D8B030D-6E8A-4147-A177-3AD203B41FA5}">
                      <a16:colId xmlns:a16="http://schemas.microsoft.com/office/drawing/2014/main" val="20001"/>
                    </a:ext>
                  </a:extLst>
                </a:gridCol>
                <a:gridCol w="2270313">
                  <a:extLst>
                    <a:ext uri="{9D8B030D-6E8A-4147-A177-3AD203B41FA5}">
                      <a16:colId xmlns:a16="http://schemas.microsoft.com/office/drawing/2014/main" val="20002"/>
                    </a:ext>
                  </a:extLst>
                </a:gridCol>
                <a:gridCol w="2270313">
                  <a:extLst>
                    <a:ext uri="{9D8B030D-6E8A-4147-A177-3AD203B41FA5}">
                      <a16:colId xmlns:a16="http://schemas.microsoft.com/office/drawing/2014/main" val="20003"/>
                    </a:ext>
                  </a:extLst>
                </a:gridCol>
                <a:gridCol w="2270313">
                  <a:extLst>
                    <a:ext uri="{9D8B030D-6E8A-4147-A177-3AD203B41FA5}">
                      <a16:colId xmlns:a16="http://schemas.microsoft.com/office/drawing/2014/main" val="20004"/>
                    </a:ext>
                  </a:extLst>
                </a:gridCol>
              </a:tblGrid>
              <a:tr h="817138">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401771">
                <a:tc>
                  <a:txBody>
                    <a:bodyPr/>
                    <a:lstStyle/>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Low Power Design of a Two Bit Comparator for High Speed Operation</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Mehedi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hasan</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Uttam Kumar Saha, Muhammad Saddam Hossain, Parag Biswas under the topic of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“Low Power Design of a Two Bit Comparator for High Speed Operation”</a:t>
                      </a:r>
                    </a:p>
                    <a:p>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INSPEC Accession Number: </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18971727</a:t>
                      </a:r>
                    </a:p>
                    <a:p>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DOI: </a:t>
                      </a:r>
                      <a:r>
                        <a:rPr lang="en-IN"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10.1109/ICCCI.2019.8822197</a:t>
                      </a:r>
                      <a:endParaRPr lang="en-IN"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p>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Publisher: </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a:t>
                      </a:r>
                    </a:p>
                    <a:p>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Conference Location: </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Coimbatore, India</a:t>
                      </a:r>
                    </a:p>
                    <a:p>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in: </a:t>
                      </a:r>
                      <a:r>
                        <a:rPr lang="en-US"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2019 International Conference on Computer Communication and Informatics (ICCCI)</a:t>
                      </a:r>
                      <a:endParaRPr lang="en-US"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400" b="1" u="none" strike="noStrike" cap="none" baseline="0" dirty="0">
                          <a:latin typeface="Times New Roman" panose="02020603050405020304" pitchFamily="18" charset="0"/>
                          <a:ea typeface="Calibri"/>
                          <a:cs typeface="Times New Roman" panose="02020603050405020304" pitchFamily="18" charset="0"/>
                          <a:sym typeface="Calibri"/>
                        </a:rPr>
                        <a:t>1) </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new two-bit binary comparator consisting 46 transistors.</a:t>
                      </a:r>
                    </a:p>
                    <a:p>
                      <a:pPr marL="0" marR="0" lvl="0" indent="0" algn="just" rtl="0">
                        <a:lnSpc>
                          <a:spcPct val="100000"/>
                        </a:lnSpc>
                        <a:spcBef>
                          <a:spcPts val="0"/>
                        </a:spcBef>
                        <a:spcAft>
                          <a:spcPts val="0"/>
                        </a:spcAft>
                        <a:buClr>
                          <a:srgbClr val="000000"/>
                        </a:buClr>
                        <a:buSzPts val="1600"/>
                        <a:buFont typeface="Arial" panose="020B0604020202020204" pitchFamily="34" charset="0"/>
                        <a:buNone/>
                      </a:pPr>
                      <a:r>
                        <a:rPr lang="en-US" sz="14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2)  </a:t>
                      </a:r>
                      <a:r>
                        <a:rPr lang="en-US" sz="14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esign has been conducted using Cadence Computer Aided Design apparatus in 90 nm Technology.</a:t>
                      </a:r>
                      <a:r>
                        <a:rPr lang="en-US" sz="14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 </a:t>
                      </a:r>
                    </a:p>
                    <a:p>
                      <a:pPr marL="0" marR="0" lvl="0" indent="0" algn="just" rtl="0">
                        <a:lnSpc>
                          <a:spcPct val="100000"/>
                        </a:lnSpc>
                        <a:spcBef>
                          <a:spcPts val="0"/>
                        </a:spcBef>
                        <a:spcAft>
                          <a:spcPts val="0"/>
                        </a:spcAft>
                        <a:buClr>
                          <a:srgbClr val="000000"/>
                        </a:buClr>
                        <a:buSzPts val="1600"/>
                        <a:buFont typeface="Arial" panose="020B0604020202020204" pitchFamily="34" charset="0"/>
                        <a:buNone/>
                      </a:pP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3)</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compared with the existing two-bit binary  comparator design.</a:t>
                      </a:r>
                    </a:p>
                    <a:p>
                      <a:pPr marL="0" marR="0" lvl="0" indent="0" algn="just" rtl="0">
                        <a:lnSpc>
                          <a:spcPct val="100000"/>
                        </a:lnSpc>
                        <a:spcBef>
                          <a:spcPts val="0"/>
                        </a:spcBef>
                        <a:spcAft>
                          <a:spcPts val="0"/>
                        </a:spcAft>
                        <a:buClr>
                          <a:srgbClr val="000000"/>
                        </a:buClr>
                        <a:buSzPts val="1600"/>
                        <a:buFont typeface="Arial" panose="020B0604020202020204" pitchFamily="34" charset="0"/>
                        <a:buNone/>
                      </a:pPr>
                      <a:r>
                        <a:rPr lang="en-US" sz="14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TOOL: cadence(</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Computer Aided Design apparatus in 90 nm Technology)</a:t>
                      </a:r>
                      <a:endParaRPr lang="en-US" sz="1400" b="1" u="none" strike="noStrike" cap="none" baseline="0"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4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rPr>
                        <a:t>increased speed and power</a:t>
                      </a:r>
                    </a:p>
                    <a:p>
                      <a:pPr marL="88900" marR="0" lvl="0" indent="-88900" algn="just" rtl="0">
                        <a:lnSpc>
                          <a:spcPct val="100000"/>
                        </a:lnSpc>
                        <a:spcBef>
                          <a:spcPts val="0"/>
                        </a:spcBef>
                        <a:spcAft>
                          <a:spcPts val="0"/>
                        </a:spcAft>
                        <a:buClr>
                          <a:srgbClr val="000000"/>
                        </a:buClr>
                        <a:buSzPts val="1600"/>
                        <a:buFont typeface="Arial"/>
                        <a:buChar char="•"/>
                      </a:pPr>
                      <a:r>
                        <a:rPr lang="en-US" sz="1400" b="0" i="0" u="none" strike="noStrike" cap="none"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sym typeface="Arial"/>
                        </a:rPr>
                        <a:t>Power delay product is obtained</a:t>
                      </a:r>
                      <a:endParaRPr lang="en-US" sz="1400" u="none" strike="noStrike"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indent="0">
                        <a:buFont typeface="Arial" panose="020B0604020202020204" pitchFamily="34" charset="0"/>
                        <a:buNone/>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could not </a:t>
                      </a:r>
                    </a:p>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obtain data on the performance aspects for comparison</a:t>
                      </a:r>
                    </a:p>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Logic swing of this design was poor which resulted in highest propagation delay (0.495 ns). </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1048622" name="Google Shape;215;p30"/>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LITERATURE SURVEY</a:t>
            </a:r>
          </a:p>
        </p:txBody>
      </p:sp>
      <p:sp>
        <p:nvSpPr>
          <p:cNvPr id="1048623" name="Google Shape;216;p30"/>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r>
              <a:rPr lang="en-IN">
                <a:latin typeface="Century Schoolbook"/>
                <a:ea typeface="Century Schoolbook"/>
                <a:cs typeface="Century Schoolbook"/>
                <a:sym typeface="Century Schoolbook"/>
              </a:rPr>
              <a:t> </a:t>
            </a:r>
          </a:p>
          <a:p>
            <a:pPr marL="0" lvl="0" indent="0" algn="l" rtl="0">
              <a:lnSpc>
                <a:spcPct val="90000"/>
              </a:lnSpc>
              <a:spcBef>
                <a:spcPts val="1000"/>
              </a:spcBef>
              <a:spcAft>
                <a:spcPts val="0"/>
              </a:spcAft>
              <a:buClr>
                <a:schemeClr val="dk1"/>
              </a:buClr>
              <a:buSzPts val="2800"/>
              <a:buNone/>
            </a:pPr>
            <a:endParaRPr lang="en-IN">
              <a:latin typeface="Century Schoolbook"/>
              <a:ea typeface="Century Schoolbook"/>
              <a:cs typeface="Century Schoolbook"/>
              <a:sym typeface="Century Schoolbook"/>
            </a:endParaRPr>
          </a:p>
        </p:txBody>
      </p:sp>
      <p:sp>
        <p:nvSpPr>
          <p:cNvPr id="1048624" name="Google Shape;217;p30"/>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25" name="Google Shape;218;p30"/>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sp>
        <p:nvSpPr>
          <p:cNvPr id="1048626" name="Google Shape;219;p30"/>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a:t>
            </a:fld>
            <a:endParaRPr lang="en-IN"/>
          </a:p>
        </p:txBody>
      </p:sp>
      <p:pic>
        <p:nvPicPr>
          <p:cNvPr id="2097160" name="Google Shape;220;p30"/>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27" name="Google Shape;221;p30"/>
          <p:cNvSpPr txBox="1"/>
          <p:nvPr/>
        </p:nvSpPr>
        <p:spPr>
          <a:xfrm>
            <a:off x="303628" y="951816"/>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28" name="Google Shape;222;p30"/>
          <p:cNvSpPr txBox="1"/>
          <p:nvPr/>
        </p:nvSpPr>
        <p:spPr>
          <a:xfrm>
            <a:off x="303628" y="6380969"/>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graphicFrame>
        <p:nvGraphicFramePr>
          <p:cNvPr id="4194306" name="Google Shape;223;p30"/>
          <p:cNvGraphicFramePr>
            <a:graphicFrameLocks/>
          </p:cNvGraphicFramePr>
          <p:nvPr>
            <p:extLst>
              <p:ext uri="{D42A27DB-BD31-4B8C-83A1-F6EECF244321}">
                <p14:modId xmlns:p14="http://schemas.microsoft.com/office/powerpoint/2010/main" val="998396996"/>
              </p:ext>
            </p:extLst>
          </p:nvPr>
        </p:nvGraphicFramePr>
        <p:xfrm>
          <a:off x="475241" y="895525"/>
          <a:ext cx="11268350" cy="5076461"/>
        </p:xfrm>
        <a:graphic>
          <a:graphicData uri="http://schemas.openxmlformats.org/drawingml/2006/table">
            <a:tbl>
              <a:tblPr firstRow="1" bandRow="1">
                <a:noFill/>
                <a:tableStyleId>{0AEEA566-C9EC-4CAC-91B6-E14BC20EAD4D}</a:tableStyleId>
              </a:tblPr>
              <a:tblGrid>
                <a:gridCol w="2253086">
                  <a:extLst>
                    <a:ext uri="{9D8B030D-6E8A-4147-A177-3AD203B41FA5}">
                      <a16:colId xmlns:a16="http://schemas.microsoft.com/office/drawing/2014/main" val="20000"/>
                    </a:ext>
                  </a:extLst>
                </a:gridCol>
                <a:gridCol w="2253086">
                  <a:extLst>
                    <a:ext uri="{9D8B030D-6E8A-4147-A177-3AD203B41FA5}">
                      <a16:colId xmlns:a16="http://schemas.microsoft.com/office/drawing/2014/main" val="20001"/>
                    </a:ext>
                  </a:extLst>
                </a:gridCol>
                <a:gridCol w="2253086">
                  <a:extLst>
                    <a:ext uri="{9D8B030D-6E8A-4147-A177-3AD203B41FA5}">
                      <a16:colId xmlns:a16="http://schemas.microsoft.com/office/drawing/2014/main" val="20002"/>
                    </a:ext>
                  </a:extLst>
                </a:gridCol>
                <a:gridCol w="2253086">
                  <a:extLst>
                    <a:ext uri="{9D8B030D-6E8A-4147-A177-3AD203B41FA5}">
                      <a16:colId xmlns:a16="http://schemas.microsoft.com/office/drawing/2014/main" val="20003"/>
                    </a:ext>
                  </a:extLst>
                </a:gridCol>
                <a:gridCol w="2256006">
                  <a:extLst>
                    <a:ext uri="{9D8B030D-6E8A-4147-A177-3AD203B41FA5}">
                      <a16:colId xmlns:a16="http://schemas.microsoft.com/office/drawing/2014/main" val="20004"/>
                    </a:ext>
                  </a:extLst>
                </a:gridCol>
              </a:tblGrid>
              <a:tr h="781261">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253491">
                <a:tc>
                  <a:txBody>
                    <a:bodyPr/>
                    <a:lstStyle/>
                    <a:p>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Design Method for Online Totally Self-Checking</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Comparators Implementable on FPGAs</a:t>
                      </a:r>
                      <a:endParaRPr lang="en-US"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Yusuke </a:t>
                      </a:r>
                      <a:r>
                        <a:rPr lang="en-IN"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Kanno</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a:t>
                      </a:r>
                      <a:r>
                        <a:rPr lang="en-IN" sz="1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Member, IEEE</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Tadanobu Toba, Kotaro Shimamura, </a:t>
                      </a:r>
                      <a:r>
                        <a:rPr lang="en-IN" sz="1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Member, IEEE</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t>
                      </a:r>
                    </a:p>
                    <a:p>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and </a:t>
                      </a:r>
                      <a:r>
                        <a:rPr lang="en-US"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Nobuyasu</a:t>
                      </a: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Kanekawa</a:t>
                      </a: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400" b="0" i="1"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Senior Member, IEEE</a:t>
                      </a:r>
                    </a:p>
                    <a:p>
                      <a:r>
                        <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Design Method for Online Totally Self-Checking</a:t>
                      </a:r>
                    </a:p>
                    <a:p>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Comparators Implementable on FPGAs</a:t>
                      </a:r>
                    </a:p>
                    <a:p>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with the Center for Technology Innovation—</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Electronics, Hitachi, Ltd.,</a:t>
                      </a:r>
                    </a:p>
                    <a:p>
                      <a:r>
                        <a:rPr lang="en-IN" sz="14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DOI:</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10.1109/TVLSI.2019.294680</a:t>
                      </a:r>
                    </a:p>
                    <a:p>
                      <a:r>
                        <a:rPr lang="en-IN" sz="1400" b="1"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Date : </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February 25, 2020</a:t>
                      </a:r>
                    </a:p>
                    <a:p>
                      <a:endParaRPr lang="en-US" sz="1400" b="1"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field-programmable gate</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array (FPGA), neutron radiation, </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single-event upset (SEU), soft</a:t>
                      </a: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error rate (SER), totally self-checking (TSC).</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funneling</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mechanism</a:t>
                      </a:r>
                    </a:p>
                    <a:p>
                      <a:r>
                        <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data-logging method</a:t>
                      </a:r>
                      <a:endPar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endParaRPr>
                    </a:p>
                    <a:p>
                      <a:r>
                        <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TOOL : </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Xilinx’s </a:t>
                      </a:r>
                      <a:r>
                        <a:rPr lang="en-IN"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Virtex</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7 FPGA (XC7VX485T-2FFG1761,</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VC707 Evaluation Kit)</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US" sz="1400" b="0" u="none" strike="noStrike" cap="none" dirty="0">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require high</a:t>
                      </a:r>
                    </a:p>
                    <a:p>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dependability.</a:t>
                      </a:r>
                    </a:p>
                    <a:p>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maintains 100% of coverage</a:t>
                      </a:r>
                    </a:p>
                    <a:p>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available faster to the market.</a:t>
                      </a:r>
                    </a:p>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design flow eliminates complex and time consuming place and router</a:t>
                      </a:r>
                      <a:endParaRPr sz="14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it looses the program stored in the memory when the power is made off</a:t>
                      </a:r>
                    </a:p>
                    <a:p>
                      <a:pPr marL="0" marR="0" lvl="0" indent="0" algn="just"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quantity of FPGAs to be manufactured increases, cost per product also increases.</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1048631" name="Google Shape;312;p37"/>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a:t>
            </a:r>
          </a:p>
        </p:txBody>
      </p:sp>
      <p:sp>
        <p:nvSpPr>
          <p:cNvPr id="1048632" name="Google Shape;313;p37"/>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33" name="Google Shape;314;p37"/>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34" name="Google Shape;315;p37"/>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61" name="Google Shape;316;p37"/>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35" name="Google Shape;317;p37"/>
          <p:cNvSpPr txBo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36" name="Google Shape;318;p37"/>
          <p:cNvSpPr txBox="1"/>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sp>
        <p:nvSpPr>
          <p:cNvPr id="1048637" name="Google Shape;319;p37"/>
          <p:cNvSpPr txBox="1"/>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graphicFrame>
        <p:nvGraphicFramePr>
          <p:cNvPr id="4194307" name="Google Shape;320;p37"/>
          <p:cNvGraphicFramePr>
            <a:graphicFrameLocks/>
          </p:cNvGraphicFramePr>
          <p:nvPr>
            <p:extLst>
              <p:ext uri="{D42A27DB-BD31-4B8C-83A1-F6EECF244321}">
                <p14:modId xmlns:p14="http://schemas.microsoft.com/office/powerpoint/2010/main" val="1993271871"/>
              </p:ext>
            </p:extLst>
          </p:nvPr>
        </p:nvGraphicFramePr>
        <p:xfrm>
          <a:off x="374353" y="1018148"/>
          <a:ext cx="11369238" cy="5247250"/>
        </p:xfrm>
        <a:graphic>
          <a:graphicData uri="http://schemas.openxmlformats.org/drawingml/2006/table">
            <a:tbl>
              <a:tblPr firstRow="1" bandRow="1">
                <a:noFill/>
                <a:tableStyleId>{0AEEA566-C9EC-4CAC-91B6-E14BC20EAD4D}</a:tableStyleId>
              </a:tblPr>
              <a:tblGrid>
                <a:gridCol w="2060103">
                  <a:extLst>
                    <a:ext uri="{9D8B030D-6E8A-4147-A177-3AD203B41FA5}">
                      <a16:colId xmlns:a16="http://schemas.microsoft.com/office/drawing/2014/main" val="20000"/>
                    </a:ext>
                  </a:extLst>
                </a:gridCol>
                <a:gridCol w="2487576">
                  <a:extLst>
                    <a:ext uri="{9D8B030D-6E8A-4147-A177-3AD203B41FA5}">
                      <a16:colId xmlns:a16="http://schemas.microsoft.com/office/drawing/2014/main" val="20001"/>
                    </a:ext>
                  </a:extLst>
                </a:gridCol>
                <a:gridCol w="2273853">
                  <a:extLst>
                    <a:ext uri="{9D8B030D-6E8A-4147-A177-3AD203B41FA5}">
                      <a16:colId xmlns:a16="http://schemas.microsoft.com/office/drawing/2014/main" val="20002"/>
                    </a:ext>
                  </a:extLst>
                </a:gridCol>
                <a:gridCol w="2273853">
                  <a:extLst>
                    <a:ext uri="{9D8B030D-6E8A-4147-A177-3AD203B41FA5}">
                      <a16:colId xmlns:a16="http://schemas.microsoft.com/office/drawing/2014/main" val="20003"/>
                    </a:ext>
                  </a:extLst>
                </a:gridCol>
                <a:gridCol w="2273853">
                  <a:extLst>
                    <a:ext uri="{9D8B030D-6E8A-4147-A177-3AD203B41FA5}">
                      <a16:colId xmlns:a16="http://schemas.microsoft.com/office/drawing/2014/main" val="20004"/>
                    </a:ext>
                  </a:extLst>
                </a:gridCol>
              </a:tblGrid>
              <a:tr h="93805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309200">
                <a:tc>
                  <a:txBody>
                    <a:bodyPr/>
                    <a:lstStyle/>
                    <a:p>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AN OPTIMIZED DESIG OF 64-BIT COMPARATOR BY USING</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REVERSIBLE LOGIC</a:t>
                      </a:r>
                      <a:endParaRPr lang="en-US"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SHAIK SALEHA,</a:t>
                      </a:r>
                    </a:p>
                    <a:p>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IN" sz="14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Dr.S</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KOTESWARA RAO</a:t>
                      </a:r>
                    </a:p>
                    <a:p>
                      <a:r>
                        <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AN OPTIMIZED DESIG OF 64-BIT COMPARATOR BY USING</a:t>
                      </a:r>
                    </a:p>
                    <a:p>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REVERSIBLE LOGIC</a:t>
                      </a:r>
                      <a:endParaRPr lang="en-US" sz="1400" b="0" i="0" u="none" strike="noStrike" cap="none" dirty="0">
                        <a:solidFill>
                          <a:schemeClr val="tx1"/>
                        </a:solidFill>
                        <a:effectLst/>
                        <a:latin typeface="Times New Roman" panose="02020603050405020304" pitchFamily="18" charset="0"/>
                        <a:ea typeface="Calibri"/>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ISSN 2581 – 4575</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Arial"/>
                        </a:rPr>
                        <a:t>Date : </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02, Feb 2021</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Publisher : IEEE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indent="0">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Feynman gate</a:t>
                      </a:r>
                    </a:p>
                    <a:p>
                      <a:pPr marL="0" indent="0">
                        <a:buFont typeface="Arial" panose="020B0604020202020204" pitchFamily="34" charset="0"/>
                        <a:buNone/>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3X3 reversible gate, PERES gate</a:t>
                      </a:r>
                    </a:p>
                    <a:p>
                      <a:pPr marL="0" indent="0">
                        <a:buFont typeface="Arial" panose="020B0604020202020204" pitchFamily="34" charset="0"/>
                        <a:buNone/>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3*3 Toffoli gate</a:t>
                      </a:r>
                    </a:p>
                    <a:p>
                      <a:pPr marL="0" indent="0">
                        <a:buFont typeface="Arial" panose="020B0604020202020204" pitchFamily="34" charset="0"/>
                        <a:buNone/>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3*3 Fredkin Gate</a:t>
                      </a:r>
                    </a:p>
                    <a:p>
                      <a:pPr marL="0" indent="0">
                        <a:buFont typeface="Arial" panose="020B0604020202020204" pitchFamily="34" charset="0"/>
                        <a:buNone/>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RTL coding is done using Verilog</a:t>
                      </a:r>
                    </a:p>
                    <a:p>
                      <a:pPr marL="0" indent="0">
                        <a:buFont typeface="Arial" panose="020B0604020202020204" pitchFamily="34" charset="0"/>
                        <a:buNone/>
                      </a:pP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implementation in Xilinx 80nm technology</a:t>
                      </a:r>
                      <a:endPar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endParaRPr>
                    </a:p>
                    <a:p>
                      <a:pPr marL="0" indent="0">
                        <a:buFont typeface="Arial" panose="020B0604020202020204" pitchFamily="34" charset="0"/>
                        <a:buNone/>
                      </a:pP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TOOL : </a:t>
                      </a:r>
                      <a:r>
                        <a:rPr lang="en-IN" sz="14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Xilinx ISE tool</a:t>
                      </a:r>
                    </a:p>
                    <a:p>
                      <a:pPr marL="0" indent="0">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sym typeface="Wingdings" panose="05000000000000000000" pitchFamily="2" charset="2"/>
                        </a:rPr>
                        <a:t>Language used : </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Verilog HDL</a:t>
                      </a:r>
                      <a:endParaRPr sz="1400" b="1"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400" b="0" u="none" strike="noStrike" cap="none" dirty="0">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reduce power dissipation</a:t>
                      </a:r>
                    </a:p>
                    <a:p>
                      <a:pPr marL="0" marR="0" lvl="0" indent="0" algn="just" rtl="0">
                        <a:lnSpc>
                          <a:spcPct val="100000"/>
                        </a:lnSpc>
                        <a:spcBef>
                          <a:spcPts val="0"/>
                        </a:spcBef>
                        <a:spcAft>
                          <a:spcPts val="0"/>
                        </a:spcAft>
                        <a:buClr>
                          <a:srgbClr val="000000"/>
                        </a:buClr>
                        <a:buSzPts val="1600"/>
                        <a:buFont typeface="Arial"/>
                        <a:buNone/>
                      </a:pP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a:t>
                      </a:r>
                      <a:r>
                        <a:rPr lang="en-IN"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low power digital design</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400" b="0" i="0" u="none" strike="noStrike" cap="none" baseline="0" dirty="0">
                          <a:solidFill>
                            <a:schemeClr val="dk1"/>
                          </a:solidFill>
                          <a:effectLst/>
                          <a:latin typeface="Times New Roman" panose="02020603050405020304" pitchFamily="18" charset="0"/>
                          <a:ea typeface="Calibri"/>
                          <a:cs typeface="Times New Roman" panose="02020603050405020304" pitchFamily="18" charset="0"/>
                          <a:sym typeface="Wingdings" panose="05000000000000000000" pitchFamily="2" charset="2"/>
                        </a:rPr>
                        <a:t></a:t>
                      </a: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optimization </a:t>
                      </a:r>
                    </a:p>
                    <a:p>
                      <a:pPr marL="0" marR="0" lvl="0" indent="0" algn="just" rtl="0">
                        <a:lnSpc>
                          <a:spcPct val="100000"/>
                        </a:lnSpc>
                        <a:spcBef>
                          <a:spcPts val="0"/>
                        </a:spcBef>
                        <a:spcAft>
                          <a:spcPts val="0"/>
                        </a:spcAft>
                        <a:buClr>
                          <a:srgbClr val="000000"/>
                        </a:buClr>
                        <a:buSzPts val="1600"/>
                        <a:buFont typeface="Arial"/>
                        <a:buNone/>
                      </a:pPr>
                      <a:r>
                        <a:rPr lang="en-US" sz="14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number of constant inputs, garbage outputs, and quantum cost</a:t>
                      </a:r>
                      <a:endParaRPr lang="en-US" sz="1400" b="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88900" marR="0" lvl="0" indent="-88900" algn="just" rtl="0">
                        <a:lnSpc>
                          <a:spcPct val="100000"/>
                        </a:lnSpc>
                        <a:spcBef>
                          <a:spcPts val="0"/>
                        </a:spcBef>
                        <a:spcAft>
                          <a:spcPts val="0"/>
                        </a:spcAft>
                        <a:buClr>
                          <a:srgbClr val="000000"/>
                        </a:buClr>
                        <a:buSzPts val="1600"/>
                        <a:buFont typeface="Arial"/>
                        <a:buChar char="•"/>
                      </a:pPr>
                      <a:endPar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48638" name="Google Shape;321;p37"/>
          <p:cNvSpPr txBox="1"/>
          <p:nvPr/>
        </p:nvSpPr>
        <p:spPr>
          <a:xfrm>
            <a:off x="134816" y="264306"/>
            <a:ext cx="10668000" cy="616427"/>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Algerian"/>
              <a:buNone/>
            </a:pPr>
            <a:r>
              <a:rPr lang="en-IN" sz="4400" b="0" i="0" u="none" strike="noStrike" cap="none">
                <a:solidFill>
                  <a:schemeClr val="dk1"/>
                </a:solidFill>
                <a:latin typeface="Algerian"/>
                <a:ea typeface="Algerian"/>
                <a:cs typeface="Algerian"/>
                <a:sym typeface="Algerian"/>
              </a:rPr>
              <a:t> LITERATURE SURVEY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1048641" name="Google Shape;228;p31"/>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a:t>
            </a:r>
          </a:p>
        </p:txBody>
      </p:sp>
      <p:sp>
        <p:nvSpPr>
          <p:cNvPr id="1048642" name="Google Shape;229;p31"/>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43" name="Google Shape;230;p31"/>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44" name="Google Shape;231;p31"/>
          <p:cNvSpPr txBox="1">
            <a:spLocks noGrp="1"/>
          </p:cNvSpPr>
          <p:nvPr>
            <p:ph type="ftr" idx="11"/>
          </p:nvPr>
        </p:nvSpPr>
        <p:spPr>
          <a:xfrm>
            <a:off x="2667749" y="6310804"/>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62" name="Google Shape;232;p31"/>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45" name="Google Shape;233;p31"/>
          <p:cNvSpPr txBo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46" name="Google Shape;234;p31"/>
          <p:cNvSpPr txBox="1"/>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sp>
        <p:nvSpPr>
          <p:cNvPr id="1048647" name="Google Shape;235;p31"/>
          <p:cNvSpPr txBox="1"/>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graphicFrame>
        <p:nvGraphicFramePr>
          <p:cNvPr id="4194308" name="Google Shape;236;p31"/>
          <p:cNvGraphicFramePr>
            <a:graphicFrameLocks/>
          </p:cNvGraphicFramePr>
          <p:nvPr>
            <p:extLst>
              <p:ext uri="{D42A27DB-BD31-4B8C-83A1-F6EECF244321}">
                <p14:modId xmlns:p14="http://schemas.microsoft.com/office/powerpoint/2010/main" val="2920826813"/>
              </p:ext>
            </p:extLst>
          </p:nvPr>
        </p:nvGraphicFramePr>
        <p:xfrm>
          <a:off x="671596" y="776058"/>
          <a:ext cx="10429100" cy="5394980"/>
        </p:xfrm>
        <a:graphic>
          <a:graphicData uri="http://schemas.openxmlformats.org/drawingml/2006/table">
            <a:tbl>
              <a:tblPr firstRow="1" bandRow="1">
                <a:noFill/>
                <a:tableStyleId>{0AEEA566-C9EC-4CAC-91B6-E14BC20EAD4D}</a:tableStyleId>
              </a:tblPr>
              <a:tblGrid>
                <a:gridCol w="1889750">
                  <a:extLst>
                    <a:ext uri="{9D8B030D-6E8A-4147-A177-3AD203B41FA5}">
                      <a16:colId xmlns:a16="http://schemas.microsoft.com/office/drawing/2014/main" val="20000"/>
                    </a:ext>
                  </a:extLst>
                </a:gridCol>
                <a:gridCol w="2403434">
                  <a:extLst>
                    <a:ext uri="{9D8B030D-6E8A-4147-A177-3AD203B41FA5}">
                      <a16:colId xmlns:a16="http://schemas.microsoft.com/office/drawing/2014/main" val="20001"/>
                    </a:ext>
                  </a:extLst>
                </a:gridCol>
                <a:gridCol w="2411380">
                  <a:extLst>
                    <a:ext uri="{9D8B030D-6E8A-4147-A177-3AD203B41FA5}">
                      <a16:colId xmlns:a16="http://schemas.microsoft.com/office/drawing/2014/main" val="20002"/>
                    </a:ext>
                  </a:extLst>
                </a:gridCol>
                <a:gridCol w="2113280">
                  <a:extLst>
                    <a:ext uri="{9D8B030D-6E8A-4147-A177-3AD203B41FA5}">
                      <a16:colId xmlns:a16="http://schemas.microsoft.com/office/drawing/2014/main" val="20003"/>
                    </a:ext>
                  </a:extLst>
                </a:gridCol>
                <a:gridCol w="1611256">
                  <a:extLst>
                    <a:ext uri="{9D8B030D-6E8A-4147-A177-3AD203B41FA5}">
                      <a16:colId xmlns:a16="http://schemas.microsoft.com/office/drawing/2014/main" val="20004"/>
                    </a:ext>
                  </a:extLst>
                </a:gridCol>
              </a:tblGrid>
              <a:tr h="769983">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477266">
                <a:tc>
                  <a:txBody>
                    <a:bodyPr/>
                    <a:lstStyle/>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Design and Simulation of a Low Design and Simulation of a Low Power and High-Speed 4-Bit  Comparator Circuit using CMOS in </a:t>
                      </a:r>
                      <a:r>
                        <a:rPr lang="en-US"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DSch</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t>
                      </a:r>
                      <a:r>
                        <a:rPr lang="en-US"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Microwind</a:t>
                      </a:r>
                      <a:endPar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Muhibul</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Haque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Bhuyan</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Mubarak Hossain Riyadh,</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Sazzad</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Hossain</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Md.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Anisur</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Rahman,</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Design and Simulation of a Low Design and Simulation of a Low Power and High-Speed 4-Bit  Comparator Circuit using CMOS in </a:t>
                      </a:r>
                      <a:r>
                        <a:rPr lang="en-US" sz="1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DSch</a:t>
                      </a: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t>
                      </a:r>
                      <a:r>
                        <a:rPr lang="en-US" sz="1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Microwind</a:t>
                      </a: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p>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Department of Electrical and Electronic Engineering </a:t>
                      </a:r>
                    </a:p>
                    <a:p>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Southeast University, Tejgaon I/A, Dhaka 1208, Bangladesh</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Bangladesh Electronics. 20 (1-2); 82-94, 2020</a:t>
                      </a: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fontAlgn="ct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i.study</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VLSI circuit design using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DSch</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Microwind</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p>
                    <a:p>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ii. design a logic circuit for a 4-bit comparator circuit </a:t>
                      </a:r>
                    </a:p>
                    <a:p>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iii. develop a simulation model for the 4-bit comparator circuit at various nodes </a:t>
                      </a:r>
                    </a:p>
                    <a:p>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iv. generate the layout diagram for a 4-bit comparator circuit </a:t>
                      </a:r>
                    </a:p>
                    <a:p>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v. </a:t>
                      </a:r>
                      <a:r>
                        <a:rPr lang="en-IN" sz="14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analyze</a:t>
                      </a:r>
                      <a:r>
                        <a:rPr lang="en-IN"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the VLSI circuit performance at various nodes from 90 nm to 45 nm</a:t>
                      </a:r>
                    </a:p>
                    <a:p>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TOOL : </a:t>
                      </a:r>
                      <a:r>
                        <a:rPr lang="en-IN" sz="1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DSch</a:t>
                      </a:r>
                      <a:r>
                        <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t>
                      </a:r>
                      <a:r>
                        <a:rPr lang="en-IN" sz="1400" b="1"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microwind</a:t>
                      </a:r>
                      <a:endParaRPr lang="en-IN"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400" b="0" u="none" strike="noStrike" cap="none" dirty="0">
                          <a:latin typeface="Times New Roman" panose="02020603050405020304" pitchFamily="18" charset="0"/>
                          <a:ea typeface="Calibri"/>
                          <a:cs typeface="Times New Roman" panose="02020603050405020304" pitchFamily="18" charset="0"/>
                          <a:sym typeface="Calibri"/>
                        </a:rPr>
                        <a:t>Low power consumption</a:t>
                      </a:r>
                    </a:p>
                    <a:p>
                      <a:pPr marL="88900" marR="0" lvl="0" indent="-88900" algn="just" rtl="0">
                        <a:lnSpc>
                          <a:spcPct val="100000"/>
                        </a:lnSpc>
                        <a:spcBef>
                          <a:spcPts val="0"/>
                        </a:spcBef>
                        <a:spcAft>
                          <a:spcPts val="0"/>
                        </a:spcAft>
                        <a:buClr>
                          <a:srgbClr val="000000"/>
                        </a:buClr>
                        <a:buSzPts val="1600"/>
                        <a:buFont typeface="Arial"/>
                        <a:buChar char="•"/>
                      </a:pPr>
                      <a:r>
                        <a:rPr lang="en-US" sz="1400" b="0" u="none" strike="noStrike" cap="none" dirty="0">
                          <a:latin typeface="Times New Roman" panose="02020603050405020304" pitchFamily="18" charset="0"/>
                          <a:ea typeface="Calibri"/>
                          <a:cs typeface="Times New Roman" panose="02020603050405020304" pitchFamily="18" charset="0"/>
                          <a:sym typeface="Calibri"/>
                        </a:rPr>
                        <a:t>High speed</a:t>
                      </a:r>
                      <a:endParaRPr sz="14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Varies in size</a:t>
                      </a:r>
                    </a:p>
                    <a:p>
                      <a:pPr marL="88900" marR="0" lvl="0" indent="-88900" algn="just" rtl="0">
                        <a:lnSpc>
                          <a:spcPct val="100000"/>
                        </a:lnSpc>
                        <a:spcBef>
                          <a:spcPts val="0"/>
                        </a:spcBef>
                        <a:spcAft>
                          <a:spcPts val="0"/>
                        </a:spcAft>
                        <a:buClr>
                          <a:srgbClr val="000000"/>
                        </a:buClr>
                        <a:buSzPts val="1600"/>
                        <a:buFont typeface="Arial"/>
                        <a:buChar char="•"/>
                      </a:pP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Propagation delay increases</a:t>
                      </a:r>
                    </a:p>
                    <a:p>
                      <a:pPr marL="88900" marR="0" lvl="0" indent="-88900" algn="just" rtl="0">
                        <a:lnSpc>
                          <a:spcPct val="100000"/>
                        </a:lnSpc>
                        <a:spcBef>
                          <a:spcPts val="0"/>
                        </a:spcBef>
                        <a:spcAft>
                          <a:spcPts val="0"/>
                        </a:spcAft>
                        <a:buClr>
                          <a:srgbClr val="000000"/>
                        </a:buClr>
                        <a:buSzPts val="1600"/>
                        <a:buFont typeface="Arial"/>
                        <a:buChar char="•"/>
                      </a:pPr>
                      <a:endPar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88900" marR="0" lvl="0" indent="-88900" algn="just" rtl="0">
                        <a:lnSpc>
                          <a:spcPct val="100000"/>
                        </a:lnSpc>
                        <a:spcBef>
                          <a:spcPts val="0"/>
                        </a:spcBef>
                        <a:spcAft>
                          <a:spcPts val="0"/>
                        </a:spcAft>
                        <a:buClr>
                          <a:srgbClr val="000000"/>
                        </a:buClr>
                        <a:buSzPts val="1600"/>
                        <a:buFont typeface="Arial"/>
                        <a:buChar char="•"/>
                      </a:pPr>
                      <a:endPar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48648" name="Google Shape;237;p31"/>
          <p:cNvSpPr txBox="1"/>
          <p:nvPr/>
        </p:nvSpPr>
        <p:spPr>
          <a:xfrm>
            <a:off x="134816" y="264306"/>
            <a:ext cx="10668000" cy="616427"/>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Algerian"/>
              <a:buNone/>
            </a:pPr>
            <a:r>
              <a:rPr lang="en-IN" sz="4400" b="0" i="0" u="none" strike="noStrike" cap="none">
                <a:solidFill>
                  <a:schemeClr val="dk1"/>
                </a:solidFill>
                <a:latin typeface="Algerian"/>
                <a:ea typeface="Algerian"/>
                <a:cs typeface="Algerian"/>
                <a:sym typeface="Algerian"/>
              </a:rPr>
              <a:t> LITERATURE SURVEY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1048651" name="Google Shape;242;p3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IN">
                <a:latin typeface="Algerian"/>
                <a:ea typeface="Algerian"/>
                <a:cs typeface="Algerian"/>
                <a:sym typeface="Algerian"/>
              </a:rPr>
              <a:t> </a:t>
            </a:r>
          </a:p>
        </p:txBody>
      </p:sp>
      <p:sp>
        <p:nvSpPr>
          <p:cNvPr id="1048652" name="Google Shape;243;p32"/>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048653" name="Google Shape;244;p3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dirty="0"/>
          </a:p>
        </p:txBody>
      </p:sp>
      <p:sp>
        <p:nvSpPr>
          <p:cNvPr id="1048654" name="Google Shape;245;p3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t>Department of ECE, </a:t>
            </a:r>
            <a:r>
              <a:rPr lang="en-US" sz="1600" dirty="0" err="1"/>
              <a:t>KGiSL</a:t>
            </a:r>
            <a:r>
              <a:rPr lang="en-US" sz="1600" dirty="0"/>
              <a:t> Institute of Technology, Coimbatore </a:t>
            </a:r>
            <a:endParaRPr dirty="0"/>
          </a:p>
        </p:txBody>
      </p:sp>
      <p:pic>
        <p:nvPicPr>
          <p:cNvPr id="2097163" name="Google Shape;246;p32"/>
          <p:cNvPicPr preferRelativeResize="0">
            <a:picLocks/>
          </p:cNvPicPr>
          <p:nvPr/>
        </p:nvPicPr>
        <p:blipFill rotWithShape="1">
          <a:blip r:embed="rId3">
            <a:alphaModFix/>
          </a:blip>
          <a:srcRect/>
          <a:stretch>
            <a:fillRect/>
          </a:stretch>
        </p:blipFill>
        <p:spPr>
          <a:xfrm>
            <a:off x="11202296" y="0"/>
            <a:ext cx="989704" cy="925158"/>
          </a:xfrm>
          <a:prstGeom prst="rect">
            <a:avLst/>
          </a:prstGeom>
          <a:noFill/>
          <a:ln>
            <a:noFill/>
          </a:ln>
        </p:spPr>
      </p:pic>
      <p:sp>
        <p:nvSpPr>
          <p:cNvPr id="1048655" name="Google Shape;247;p32"/>
          <p:cNvSpPr txBo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marR="0" lvl="0" indent="-323850" algn="l" rtl="0">
              <a:lnSpc>
                <a:spcPct val="90000"/>
              </a:lnSpc>
              <a:spcBef>
                <a:spcPts val="0"/>
              </a:spcBef>
              <a:spcAft>
                <a:spcPts val="0"/>
              </a:spcAft>
              <a:buClr>
                <a:schemeClr val="dk1"/>
              </a:buClr>
              <a:buSzPts val="2000"/>
              <a:buFont typeface="Noto Sans Symbols"/>
              <a:buNone/>
            </a:pPr>
            <a:endParaRPr sz="2000" b="0" i="0" u="none" strike="noStrike" cap="none">
              <a:solidFill>
                <a:schemeClr val="dk1"/>
              </a:solidFill>
              <a:latin typeface="Century Schoolbook"/>
              <a:ea typeface="Century Schoolbook"/>
              <a:cs typeface="Century Schoolbook"/>
              <a:sym typeface="Century Schoolbook"/>
            </a:endParaRPr>
          </a:p>
          <a:p>
            <a:pPr marL="535305" marR="0" lvl="0" indent="-323850" algn="l" rtl="0">
              <a:lnSpc>
                <a:spcPct val="90000"/>
              </a:lnSpc>
              <a:spcBef>
                <a:spcPts val="1000"/>
              </a:spcBef>
              <a:spcAft>
                <a:spcPts val="0"/>
              </a:spcAft>
              <a:buClr>
                <a:schemeClr val="dk1"/>
              </a:buClr>
              <a:buSzPts val="2000"/>
              <a:buFont typeface="Noto Sans Symbols"/>
              <a:buNone/>
            </a:pPr>
            <a:endParaRPr sz="2000" b="0" i="0" u="none" strike="noStrike" cap="none">
              <a:solidFill>
                <a:srgbClr val="0070C0"/>
              </a:solidFill>
              <a:latin typeface="Century Schoolbook"/>
              <a:ea typeface="Century Schoolbook"/>
              <a:cs typeface="Century Schoolbook"/>
              <a:sym typeface="Century Schoolbook"/>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48656" name="Google Shape;248;p32"/>
          <p:cNvSpPr txBox="1"/>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888888"/>
              </a:solidFill>
              <a:latin typeface="Calibri"/>
              <a:ea typeface="Calibri"/>
              <a:cs typeface="Calibri"/>
              <a:sym typeface="Calibri"/>
            </a:endParaRPr>
          </a:p>
        </p:txBody>
      </p:sp>
      <p:sp>
        <p:nvSpPr>
          <p:cNvPr id="1048657" name="Google Shape;249;p32"/>
          <p:cNvSpPr txBox="1"/>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graphicFrame>
        <p:nvGraphicFramePr>
          <p:cNvPr id="4194309" name="Google Shape;250;p32"/>
          <p:cNvGraphicFramePr>
            <a:graphicFrameLocks/>
          </p:cNvGraphicFramePr>
          <p:nvPr>
            <p:extLst>
              <p:ext uri="{D42A27DB-BD31-4B8C-83A1-F6EECF244321}">
                <p14:modId xmlns:p14="http://schemas.microsoft.com/office/powerpoint/2010/main" val="2266277059"/>
              </p:ext>
            </p:extLst>
          </p:nvPr>
        </p:nvGraphicFramePr>
        <p:xfrm>
          <a:off x="390144" y="880733"/>
          <a:ext cx="10429100" cy="5247250"/>
        </p:xfrm>
        <a:graphic>
          <a:graphicData uri="http://schemas.openxmlformats.org/drawingml/2006/table">
            <a:tbl>
              <a:tblPr firstRow="1" bandRow="1">
                <a:noFill/>
                <a:tableStyleId>{0AEEA566-C9EC-4CAC-91B6-E14BC20EAD4D}</a:tableStyleId>
              </a:tblPr>
              <a:tblGrid>
                <a:gridCol w="1889750">
                  <a:extLst>
                    <a:ext uri="{9D8B030D-6E8A-4147-A177-3AD203B41FA5}">
                      <a16:colId xmlns:a16="http://schemas.microsoft.com/office/drawing/2014/main" val="20000"/>
                    </a:ext>
                  </a:extLst>
                </a:gridCol>
                <a:gridCol w="2281875">
                  <a:extLst>
                    <a:ext uri="{9D8B030D-6E8A-4147-A177-3AD203B41FA5}">
                      <a16:colId xmlns:a16="http://schemas.microsoft.com/office/drawing/2014/main" val="20001"/>
                    </a:ext>
                  </a:extLst>
                </a:gridCol>
                <a:gridCol w="2085825">
                  <a:extLst>
                    <a:ext uri="{9D8B030D-6E8A-4147-A177-3AD203B41FA5}">
                      <a16:colId xmlns:a16="http://schemas.microsoft.com/office/drawing/2014/main" val="20002"/>
                    </a:ext>
                  </a:extLst>
                </a:gridCol>
                <a:gridCol w="2085825">
                  <a:extLst>
                    <a:ext uri="{9D8B030D-6E8A-4147-A177-3AD203B41FA5}">
                      <a16:colId xmlns:a16="http://schemas.microsoft.com/office/drawing/2014/main" val="20003"/>
                    </a:ext>
                  </a:extLst>
                </a:gridCol>
                <a:gridCol w="2085825">
                  <a:extLst>
                    <a:ext uri="{9D8B030D-6E8A-4147-A177-3AD203B41FA5}">
                      <a16:colId xmlns:a16="http://schemas.microsoft.com/office/drawing/2014/main" val="20004"/>
                    </a:ext>
                  </a:extLst>
                </a:gridCol>
              </a:tblGrid>
              <a:tr h="938050">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PUBLICATION DETAILS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METHODOLOGY /ALGORITHMS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DEMERITS</a:t>
                      </a:r>
                      <a:endParaRPr sz="1400" u="none" strike="noStrike" cap="none">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4309200">
                <a:tc>
                  <a:txBody>
                    <a:bodyPr/>
                    <a:lstStyle/>
                    <a:p>
                      <a:r>
                        <a:rPr lang="en-US"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High Speed 8-Bit  Comparator for Security Application</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600"/>
                        <a:buFont typeface="Arial"/>
                        <a:buNone/>
                      </a:pPr>
                      <a:r>
                        <a:rPr lang="en-IN"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S.Munratiwar,Y.Saikrisha</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and V. Jyothi, </a:t>
                      </a:r>
                      <a:r>
                        <a:rPr lang="en-IN"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"Design of High Speed 8-Bit  Comparator for Security Application," </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2022 IEEE International Conference on Distributed Computing and Electrical Circuits and Electronics (ICDCECE), Ballari, India, 2022, pp. 1-6, </a:t>
                      </a:r>
                      <a:r>
                        <a:rPr lang="en-IN"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doi</a:t>
                      </a: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10.1109/ICDCECE53908.2022.9793032.</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indent="-285750" algn="just" rtl="0">
                        <a:buFont typeface="Wingdings" panose="05000000000000000000" pitchFamily="2" charset="2"/>
                        <a:buChar char="Ø"/>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Comparison of voltage and current.</a:t>
                      </a:r>
                    </a:p>
                    <a:p>
                      <a:pPr marL="285750" indent="-285750" algn="just" rtl="0">
                        <a:buFont typeface="Wingdings" panose="05000000000000000000" pitchFamily="2" charset="2"/>
                        <a:buChar char="Ø"/>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Conventional Comparators are used for Comparison</a:t>
                      </a:r>
                    </a:p>
                    <a:p>
                      <a:pPr marL="285750" indent="-285750" algn="just" rtl="0">
                        <a:buFont typeface="Wingdings" panose="05000000000000000000" pitchFamily="2" charset="2"/>
                        <a:buChar char="Ø"/>
                      </a:pP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.XNOR Gates are used to build 4-Bit Comparators.</a:t>
                      </a:r>
                    </a:p>
                    <a:p>
                      <a:pPr marL="285750" indent="-285750" algn="just" rtl="0">
                        <a:buFont typeface="Wingdings" panose="05000000000000000000" pitchFamily="2" charset="2"/>
                        <a:buChar char="Ø"/>
                      </a:pPr>
                      <a:r>
                        <a:rPr lang="en-US"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TOOL:</a:t>
                      </a:r>
                    </a:p>
                    <a:p>
                      <a:pPr marL="0" indent="0" algn="just" rtl="0">
                        <a:buFont typeface="Wingdings" panose="05000000000000000000" pitchFamily="2" charset="2"/>
                        <a:buNone/>
                      </a:pPr>
                      <a:r>
                        <a:rPr lang="en-US" sz="1600" b="1"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                  </a:t>
                      </a:r>
                      <a:r>
                        <a:rPr lang="en-US" sz="1600" b="0" i="0" u="none" strike="noStrike" cap="none"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Xilinix</a:t>
                      </a:r>
                      <a:r>
                        <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—Verilog.</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US" sz="1600" b="0" i="0" u="none" strike="noStrike" cap="none" baseline="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Accuracy</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US" sz="1600" b="0" i="0" u="none" strike="noStrike" cap="none" baseline="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Real time processing</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US" sz="1600" b="0" i="0" u="none" strike="noStrike" cap="none" baseline="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Versatility</a:t>
                      </a:r>
                      <a:endParaRPr lang="en-US" sz="1600" u="none" strike="noStrike" cap="none" dirty="0">
                        <a:latin typeface="Times New Roman" panose="02020603050405020304" pitchFamily="18" charset="0"/>
                        <a:ea typeface="Tahoma" panose="020B0604030504040204" pitchFamily="34" charset="0"/>
                        <a:cs typeface="Times New Roman" panose="02020603050405020304" pitchFamily="18" charset="0"/>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Complexity</a:t>
                      </a:r>
                    </a:p>
                    <a:p>
                      <a:pPr marL="285750" marR="0" lvl="0" indent="-285750" algn="just" rtl="0">
                        <a:lnSpc>
                          <a:spcPct val="100000"/>
                        </a:lnSpc>
                        <a:spcBef>
                          <a:spcPts val="0"/>
                        </a:spcBef>
                        <a:spcAft>
                          <a:spcPts val="0"/>
                        </a:spcAft>
                        <a:buClr>
                          <a:srgbClr val="000000"/>
                        </a:buClr>
                        <a:buSzPts val="1600"/>
                        <a:buFont typeface="Wingdings" panose="05000000000000000000" pitchFamily="2" charset="2"/>
                        <a:buChar char="Ø"/>
                      </a:pPr>
                      <a:r>
                        <a:rPr lang="en-IN"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rPr>
                        <a:t>Sensitivity to noise </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48658" name="Google Shape;251;p32"/>
          <p:cNvSpPr txBox="1"/>
          <p:nvPr/>
        </p:nvSpPr>
        <p:spPr>
          <a:xfrm>
            <a:off x="134816" y="264306"/>
            <a:ext cx="10668000" cy="616427"/>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90000"/>
              </a:lnSpc>
              <a:spcBef>
                <a:spcPts val="0"/>
              </a:spcBef>
              <a:spcAft>
                <a:spcPts val="0"/>
              </a:spcAft>
              <a:buClr>
                <a:schemeClr val="dk1"/>
              </a:buClr>
              <a:buSzPct val="100000"/>
              <a:buFont typeface="Algerian"/>
              <a:buNone/>
            </a:pPr>
            <a:r>
              <a:rPr lang="en-IN" sz="4400" b="0" i="0" u="none" strike="noStrike" cap="none">
                <a:solidFill>
                  <a:schemeClr val="dk1"/>
                </a:solidFill>
                <a:latin typeface="Algerian"/>
                <a:ea typeface="Algerian"/>
                <a:cs typeface="Algerian"/>
                <a:sym typeface="Algerian"/>
              </a:rPr>
              <a:t> LITERATURE SURVEY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2768</Words>
  <Application>Microsoft Office PowerPoint</Application>
  <PresentationFormat>Widescreen</PresentationFormat>
  <Paragraphs>382</Paragraphs>
  <Slides>31</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Century Schoolbook</vt:lpstr>
      <vt:lpstr>Algerian</vt:lpstr>
      <vt:lpstr>Times</vt:lpstr>
      <vt:lpstr>Wingdings</vt:lpstr>
      <vt:lpstr>Times New Roman</vt:lpstr>
      <vt:lpstr>Noto Sans Symbols</vt:lpstr>
      <vt:lpstr>Angsana New</vt:lpstr>
      <vt:lpstr>Office Theme</vt:lpstr>
      <vt:lpstr>Custom Design</vt:lpstr>
      <vt:lpstr>PowerPoint Presentation</vt:lpstr>
      <vt:lpstr>Agenda </vt:lpstr>
      <vt:lpstr>INTRODUCTION</vt:lpstr>
      <vt:lpstr> LITERATURE SURVEY</vt:lpstr>
      <vt:lpstr> LITERATURE SURVEY</vt:lpstr>
      <vt:lpstr> LITERATURE SURVEY</vt:lpstr>
      <vt:lpstr> </vt:lpstr>
      <vt:lpstr> </vt:lpstr>
      <vt:lpstr> </vt:lpstr>
      <vt:lpstr> </vt:lpstr>
      <vt:lpstr> </vt:lpstr>
      <vt:lpstr>OBJECTIVE  </vt:lpstr>
      <vt:lpstr>EXISTING -PIN DIAGRAM:</vt:lpstr>
      <vt:lpstr>PROPOSED-PIN DIAGRAM:</vt:lpstr>
      <vt:lpstr>BLOCK DIAGRAM:</vt:lpstr>
      <vt:lpstr>Proposed methodolgy:</vt:lpstr>
      <vt:lpstr>PowerPoint Presentation</vt:lpstr>
      <vt:lpstr>PowerPoint Presentation</vt:lpstr>
      <vt:lpstr>Simulated outcome  </vt:lpstr>
      <vt:lpstr>PowerPoint Presentation</vt:lpstr>
      <vt:lpstr>PowerPoint Presentation</vt:lpstr>
      <vt:lpstr>PowerPoint Presentation</vt:lpstr>
      <vt:lpstr>PowerPoint Presentation</vt:lpstr>
      <vt:lpstr>ADVANCES/ MERITS OF PROPOSED WORK</vt:lpstr>
      <vt:lpstr>CHALLENGES FACED </vt:lpstr>
      <vt:lpstr>CONCLUSION</vt:lpstr>
      <vt:lpstr>FUTURE ENHANCEMENT</vt:lpstr>
      <vt:lpstr>REFERENCE</vt:lpstr>
      <vt:lpstr>REFERENCE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Dr.MYDHILI.S.K</dc:creator>
  <cp:lastModifiedBy>shri mugi</cp:lastModifiedBy>
  <cp:revision>8</cp:revision>
  <dcterms:created xsi:type="dcterms:W3CDTF">2023-09-08T09:25:59Z</dcterms:created>
  <dcterms:modified xsi:type="dcterms:W3CDTF">2024-04-15T05:39:57Z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ca228ae3c9c04fcea499d2baa3efc3de</vt:lpwstr>
  </property>
</Properties>
</file>