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0"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301" r:id="rId42"/>
    <p:sldId id="296" r:id="rId43"/>
    <p:sldId id="297" r:id="rId44"/>
    <p:sldId id="298" r:id="rId45"/>
    <p:sldId id="299"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2" d="100"/>
          <a:sy n="112" d="100"/>
        </p:scale>
        <p:origin x="6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C7DD8-FA40-4AC6-BAEF-14DD99D370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6AC1BA-3D9A-4936-9EB8-E7C4180910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DAC474-D189-4004-BA89-E0AD58D63A75}"/>
              </a:ext>
            </a:extLst>
          </p:cNvPr>
          <p:cNvSpPr>
            <a:spLocks noGrp="1"/>
          </p:cNvSpPr>
          <p:nvPr>
            <p:ph type="dt" sz="half" idx="10"/>
          </p:nvPr>
        </p:nvSpPr>
        <p:spPr/>
        <p:txBody>
          <a:bodyPr/>
          <a:lstStyle/>
          <a:p>
            <a:fld id="{93175625-B5B5-443E-869D-49AC1BB22EBD}" type="datetimeFigureOut">
              <a:rPr lang="en-US" smtClean="0"/>
              <a:t>9/8/20</a:t>
            </a:fld>
            <a:endParaRPr lang="en-US"/>
          </a:p>
        </p:txBody>
      </p:sp>
      <p:sp>
        <p:nvSpPr>
          <p:cNvPr id="5" name="Footer Placeholder 4">
            <a:extLst>
              <a:ext uri="{FF2B5EF4-FFF2-40B4-BE49-F238E27FC236}">
                <a16:creationId xmlns:a16="http://schemas.microsoft.com/office/drawing/2014/main" id="{317E769A-FB67-44AE-96C6-431137D224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B72F6D-6C9C-40C6-8898-08AD6262B6B6}"/>
              </a:ext>
            </a:extLst>
          </p:cNvPr>
          <p:cNvSpPr>
            <a:spLocks noGrp="1"/>
          </p:cNvSpPr>
          <p:nvPr>
            <p:ph type="sldNum" sz="quarter" idx="12"/>
          </p:nvPr>
        </p:nvSpPr>
        <p:spPr/>
        <p:txBody>
          <a:bodyPr/>
          <a:lstStyle/>
          <a:p>
            <a:fld id="{05767E13-4EF2-40F6-BD0E-C63C4E605490}" type="slidenum">
              <a:rPr lang="en-US" smtClean="0"/>
              <a:t>‹#›</a:t>
            </a:fld>
            <a:endParaRPr lang="en-US"/>
          </a:p>
        </p:txBody>
      </p:sp>
    </p:spTree>
    <p:extLst>
      <p:ext uri="{BB962C8B-B14F-4D97-AF65-F5344CB8AC3E}">
        <p14:creationId xmlns:p14="http://schemas.microsoft.com/office/powerpoint/2010/main" val="4199437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C9403-C78D-4A5F-BD12-7F04D2D8AF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1AD5BA-ADDC-477D-857E-C544D131C0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F6E411-AC3B-4CC4-94FC-FF2B3F8968AC}"/>
              </a:ext>
            </a:extLst>
          </p:cNvPr>
          <p:cNvSpPr>
            <a:spLocks noGrp="1"/>
          </p:cNvSpPr>
          <p:nvPr>
            <p:ph type="dt" sz="half" idx="10"/>
          </p:nvPr>
        </p:nvSpPr>
        <p:spPr/>
        <p:txBody>
          <a:bodyPr/>
          <a:lstStyle/>
          <a:p>
            <a:fld id="{93175625-B5B5-443E-869D-49AC1BB22EBD}" type="datetimeFigureOut">
              <a:rPr lang="en-US" smtClean="0"/>
              <a:t>9/8/20</a:t>
            </a:fld>
            <a:endParaRPr lang="en-US"/>
          </a:p>
        </p:txBody>
      </p:sp>
      <p:sp>
        <p:nvSpPr>
          <p:cNvPr id="5" name="Footer Placeholder 4">
            <a:extLst>
              <a:ext uri="{FF2B5EF4-FFF2-40B4-BE49-F238E27FC236}">
                <a16:creationId xmlns:a16="http://schemas.microsoft.com/office/drawing/2014/main" id="{1353CE63-97F6-4468-B0B6-AEF6DFCC5B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148385-7084-414B-9B5E-FDC12E978EF9}"/>
              </a:ext>
            </a:extLst>
          </p:cNvPr>
          <p:cNvSpPr>
            <a:spLocks noGrp="1"/>
          </p:cNvSpPr>
          <p:nvPr>
            <p:ph type="sldNum" sz="quarter" idx="12"/>
          </p:nvPr>
        </p:nvSpPr>
        <p:spPr/>
        <p:txBody>
          <a:bodyPr/>
          <a:lstStyle/>
          <a:p>
            <a:fld id="{05767E13-4EF2-40F6-BD0E-C63C4E605490}" type="slidenum">
              <a:rPr lang="en-US" smtClean="0"/>
              <a:t>‹#›</a:t>
            </a:fld>
            <a:endParaRPr lang="en-US"/>
          </a:p>
        </p:txBody>
      </p:sp>
    </p:spTree>
    <p:extLst>
      <p:ext uri="{BB962C8B-B14F-4D97-AF65-F5344CB8AC3E}">
        <p14:creationId xmlns:p14="http://schemas.microsoft.com/office/powerpoint/2010/main" val="3387500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112A13-4AB5-40E7-A1F6-C5C2931902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4DE547-BA08-4EE2-995A-13BD42B002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767B5B-A7D6-4198-8228-AD5B000F007E}"/>
              </a:ext>
            </a:extLst>
          </p:cNvPr>
          <p:cNvSpPr>
            <a:spLocks noGrp="1"/>
          </p:cNvSpPr>
          <p:nvPr>
            <p:ph type="dt" sz="half" idx="10"/>
          </p:nvPr>
        </p:nvSpPr>
        <p:spPr/>
        <p:txBody>
          <a:bodyPr/>
          <a:lstStyle/>
          <a:p>
            <a:fld id="{93175625-B5B5-443E-869D-49AC1BB22EBD}" type="datetimeFigureOut">
              <a:rPr lang="en-US" smtClean="0"/>
              <a:t>9/8/20</a:t>
            </a:fld>
            <a:endParaRPr lang="en-US"/>
          </a:p>
        </p:txBody>
      </p:sp>
      <p:sp>
        <p:nvSpPr>
          <p:cNvPr id="5" name="Footer Placeholder 4">
            <a:extLst>
              <a:ext uri="{FF2B5EF4-FFF2-40B4-BE49-F238E27FC236}">
                <a16:creationId xmlns:a16="http://schemas.microsoft.com/office/drawing/2014/main" id="{CFD581D7-D515-4278-B664-5B1C4AF06E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62532E-E1FB-45C4-82E2-8F36C4E34305}"/>
              </a:ext>
            </a:extLst>
          </p:cNvPr>
          <p:cNvSpPr>
            <a:spLocks noGrp="1"/>
          </p:cNvSpPr>
          <p:nvPr>
            <p:ph type="sldNum" sz="quarter" idx="12"/>
          </p:nvPr>
        </p:nvSpPr>
        <p:spPr/>
        <p:txBody>
          <a:bodyPr/>
          <a:lstStyle/>
          <a:p>
            <a:fld id="{05767E13-4EF2-40F6-BD0E-C63C4E605490}" type="slidenum">
              <a:rPr lang="en-US" smtClean="0"/>
              <a:t>‹#›</a:t>
            </a:fld>
            <a:endParaRPr lang="en-US"/>
          </a:p>
        </p:txBody>
      </p:sp>
    </p:spTree>
    <p:extLst>
      <p:ext uri="{BB962C8B-B14F-4D97-AF65-F5344CB8AC3E}">
        <p14:creationId xmlns:p14="http://schemas.microsoft.com/office/powerpoint/2010/main" val="1630733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AAB53-5425-442E-BE5E-5A4F09F6D8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25D6F7-1651-4560-8DA4-44B4184F74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117590-75F7-4A76-8BE6-241C2A1D1D4A}"/>
              </a:ext>
            </a:extLst>
          </p:cNvPr>
          <p:cNvSpPr>
            <a:spLocks noGrp="1"/>
          </p:cNvSpPr>
          <p:nvPr>
            <p:ph type="dt" sz="half" idx="10"/>
          </p:nvPr>
        </p:nvSpPr>
        <p:spPr/>
        <p:txBody>
          <a:bodyPr/>
          <a:lstStyle/>
          <a:p>
            <a:fld id="{93175625-B5B5-443E-869D-49AC1BB22EBD}" type="datetimeFigureOut">
              <a:rPr lang="en-US" smtClean="0"/>
              <a:t>9/8/20</a:t>
            </a:fld>
            <a:endParaRPr lang="en-US"/>
          </a:p>
        </p:txBody>
      </p:sp>
      <p:sp>
        <p:nvSpPr>
          <p:cNvPr id="5" name="Footer Placeholder 4">
            <a:extLst>
              <a:ext uri="{FF2B5EF4-FFF2-40B4-BE49-F238E27FC236}">
                <a16:creationId xmlns:a16="http://schemas.microsoft.com/office/drawing/2014/main" id="{347F9EFF-B8C6-46D3-B490-F95B0D64E1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C4B165-F3B8-484B-8CEC-2309D42DFDC9}"/>
              </a:ext>
            </a:extLst>
          </p:cNvPr>
          <p:cNvSpPr>
            <a:spLocks noGrp="1"/>
          </p:cNvSpPr>
          <p:nvPr>
            <p:ph type="sldNum" sz="quarter" idx="12"/>
          </p:nvPr>
        </p:nvSpPr>
        <p:spPr/>
        <p:txBody>
          <a:bodyPr/>
          <a:lstStyle/>
          <a:p>
            <a:fld id="{05767E13-4EF2-40F6-BD0E-C63C4E605490}" type="slidenum">
              <a:rPr lang="en-US" smtClean="0"/>
              <a:t>‹#›</a:t>
            </a:fld>
            <a:endParaRPr lang="en-US"/>
          </a:p>
        </p:txBody>
      </p:sp>
    </p:spTree>
    <p:extLst>
      <p:ext uri="{BB962C8B-B14F-4D97-AF65-F5344CB8AC3E}">
        <p14:creationId xmlns:p14="http://schemas.microsoft.com/office/powerpoint/2010/main" val="65552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1EF01-C381-48B7-965E-8D31EA5362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617447-FBDB-460C-9FF0-D6816F8AB4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1AF8E3-72F6-4608-AF17-624A417F0E49}"/>
              </a:ext>
            </a:extLst>
          </p:cNvPr>
          <p:cNvSpPr>
            <a:spLocks noGrp="1"/>
          </p:cNvSpPr>
          <p:nvPr>
            <p:ph type="dt" sz="half" idx="10"/>
          </p:nvPr>
        </p:nvSpPr>
        <p:spPr/>
        <p:txBody>
          <a:bodyPr/>
          <a:lstStyle/>
          <a:p>
            <a:fld id="{93175625-B5B5-443E-869D-49AC1BB22EBD}" type="datetimeFigureOut">
              <a:rPr lang="en-US" smtClean="0"/>
              <a:t>9/8/20</a:t>
            </a:fld>
            <a:endParaRPr lang="en-US"/>
          </a:p>
        </p:txBody>
      </p:sp>
      <p:sp>
        <p:nvSpPr>
          <p:cNvPr id="5" name="Footer Placeholder 4">
            <a:extLst>
              <a:ext uri="{FF2B5EF4-FFF2-40B4-BE49-F238E27FC236}">
                <a16:creationId xmlns:a16="http://schemas.microsoft.com/office/drawing/2014/main" id="{A8B3D934-F770-45F0-90D9-3510B44FFD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DA93AA-1A47-48F3-A40D-1EC44A5A2DD4}"/>
              </a:ext>
            </a:extLst>
          </p:cNvPr>
          <p:cNvSpPr>
            <a:spLocks noGrp="1"/>
          </p:cNvSpPr>
          <p:nvPr>
            <p:ph type="sldNum" sz="quarter" idx="12"/>
          </p:nvPr>
        </p:nvSpPr>
        <p:spPr/>
        <p:txBody>
          <a:bodyPr/>
          <a:lstStyle/>
          <a:p>
            <a:fld id="{05767E13-4EF2-40F6-BD0E-C63C4E605490}" type="slidenum">
              <a:rPr lang="en-US" smtClean="0"/>
              <a:t>‹#›</a:t>
            </a:fld>
            <a:endParaRPr lang="en-US"/>
          </a:p>
        </p:txBody>
      </p:sp>
    </p:spTree>
    <p:extLst>
      <p:ext uri="{BB962C8B-B14F-4D97-AF65-F5344CB8AC3E}">
        <p14:creationId xmlns:p14="http://schemas.microsoft.com/office/powerpoint/2010/main" val="1919896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C5AFE-833D-4DE3-93C9-D1599DA93C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97782A-B021-4195-AC6D-9EEA168D67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6ACDFB-54AF-4E8B-AAA5-CC6622C446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C71E22-4BF7-4572-9E50-92F54B2B1EE7}"/>
              </a:ext>
            </a:extLst>
          </p:cNvPr>
          <p:cNvSpPr>
            <a:spLocks noGrp="1"/>
          </p:cNvSpPr>
          <p:nvPr>
            <p:ph type="dt" sz="half" idx="10"/>
          </p:nvPr>
        </p:nvSpPr>
        <p:spPr/>
        <p:txBody>
          <a:bodyPr/>
          <a:lstStyle/>
          <a:p>
            <a:fld id="{93175625-B5B5-443E-869D-49AC1BB22EBD}" type="datetimeFigureOut">
              <a:rPr lang="en-US" smtClean="0"/>
              <a:t>9/8/20</a:t>
            </a:fld>
            <a:endParaRPr lang="en-US"/>
          </a:p>
        </p:txBody>
      </p:sp>
      <p:sp>
        <p:nvSpPr>
          <p:cNvPr id="6" name="Footer Placeholder 5">
            <a:extLst>
              <a:ext uri="{FF2B5EF4-FFF2-40B4-BE49-F238E27FC236}">
                <a16:creationId xmlns:a16="http://schemas.microsoft.com/office/drawing/2014/main" id="{3A2A8417-ACA4-42A0-AE6B-36855483C9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C34F0A-04AD-4802-8A3F-03F8F6C8E28D}"/>
              </a:ext>
            </a:extLst>
          </p:cNvPr>
          <p:cNvSpPr>
            <a:spLocks noGrp="1"/>
          </p:cNvSpPr>
          <p:nvPr>
            <p:ph type="sldNum" sz="quarter" idx="12"/>
          </p:nvPr>
        </p:nvSpPr>
        <p:spPr/>
        <p:txBody>
          <a:bodyPr/>
          <a:lstStyle/>
          <a:p>
            <a:fld id="{05767E13-4EF2-40F6-BD0E-C63C4E605490}" type="slidenum">
              <a:rPr lang="en-US" smtClean="0"/>
              <a:t>‹#›</a:t>
            </a:fld>
            <a:endParaRPr lang="en-US"/>
          </a:p>
        </p:txBody>
      </p:sp>
    </p:spTree>
    <p:extLst>
      <p:ext uri="{BB962C8B-B14F-4D97-AF65-F5344CB8AC3E}">
        <p14:creationId xmlns:p14="http://schemas.microsoft.com/office/powerpoint/2010/main" val="1163686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C51D7-E2FE-42B2-9CCE-B37B39C066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5FE05C-C328-48EE-BF88-EA701D5F76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6E601-FF2E-4A52-B769-6E8807959F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6399F7-7915-4856-9C96-3919E71E34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95744C-7A69-4D74-8FE0-C8EC395C6D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6C3B70-9127-490F-AC12-6551D578DD3B}"/>
              </a:ext>
            </a:extLst>
          </p:cNvPr>
          <p:cNvSpPr>
            <a:spLocks noGrp="1"/>
          </p:cNvSpPr>
          <p:nvPr>
            <p:ph type="dt" sz="half" idx="10"/>
          </p:nvPr>
        </p:nvSpPr>
        <p:spPr/>
        <p:txBody>
          <a:bodyPr/>
          <a:lstStyle/>
          <a:p>
            <a:fld id="{93175625-B5B5-443E-869D-49AC1BB22EBD}" type="datetimeFigureOut">
              <a:rPr lang="en-US" smtClean="0"/>
              <a:t>9/8/20</a:t>
            </a:fld>
            <a:endParaRPr lang="en-US"/>
          </a:p>
        </p:txBody>
      </p:sp>
      <p:sp>
        <p:nvSpPr>
          <p:cNvPr id="8" name="Footer Placeholder 7">
            <a:extLst>
              <a:ext uri="{FF2B5EF4-FFF2-40B4-BE49-F238E27FC236}">
                <a16:creationId xmlns:a16="http://schemas.microsoft.com/office/drawing/2014/main" id="{FA9CE3C4-742C-46E3-86DA-47625F3AC4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4F5951-DFF7-4A1C-A8FD-875CFC926E79}"/>
              </a:ext>
            </a:extLst>
          </p:cNvPr>
          <p:cNvSpPr>
            <a:spLocks noGrp="1"/>
          </p:cNvSpPr>
          <p:nvPr>
            <p:ph type="sldNum" sz="quarter" idx="12"/>
          </p:nvPr>
        </p:nvSpPr>
        <p:spPr/>
        <p:txBody>
          <a:bodyPr/>
          <a:lstStyle/>
          <a:p>
            <a:fld id="{05767E13-4EF2-40F6-BD0E-C63C4E605490}" type="slidenum">
              <a:rPr lang="en-US" smtClean="0"/>
              <a:t>‹#›</a:t>
            </a:fld>
            <a:endParaRPr lang="en-US"/>
          </a:p>
        </p:txBody>
      </p:sp>
    </p:spTree>
    <p:extLst>
      <p:ext uri="{BB962C8B-B14F-4D97-AF65-F5344CB8AC3E}">
        <p14:creationId xmlns:p14="http://schemas.microsoft.com/office/powerpoint/2010/main" val="2539624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6C3C0-732B-4416-97D7-13271141CB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6B27A2-84A5-49B8-98A0-B175FC998144}"/>
              </a:ext>
            </a:extLst>
          </p:cNvPr>
          <p:cNvSpPr>
            <a:spLocks noGrp="1"/>
          </p:cNvSpPr>
          <p:nvPr>
            <p:ph type="dt" sz="half" idx="10"/>
          </p:nvPr>
        </p:nvSpPr>
        <p:spPr/>
        <p:txBody>
          <a:bodyPr/>
          <a:lstStyle/>
          <a:p>
            <a:fld id="{93175625-B5B5-443E-869D-49AC1BB22EBD}" type="datetimeFigureOut">
              <a:rPr lang="en-US" smtClean="0"/>
              <a:t>9/8/20</a:t>
            </a:fld>
            <a:endParaRPr lang="en-US"/>
          </a:p>
        </p:txBody>
      </p:sp>
      <p:sp>
        <p:nvSpPr>
          <p:cNvPr id="4" name="Footer Placeholder 3">
            <a:extLst>
              <a:ext uri="{FF2B5EF4-FFF2-40B4-BE49-F238E27FC236}">
                <a16:creationId xmlns:a16="http://schemas.microsoft.com/office/drawing/2014/main" id="{0DAFADD8-DDC8-42C4-8F26-2D826E57E7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DDC970-B6F3-43D6-A1FA-9BFB9E7F9CAA}"/>
              </a:ext>
            </a:extLst>
          </p:cNvPr>
          <p:cNvSpPr>
            <a:spLocks noGrp="1"/>
          </p:cNvSpPr>
          <p:nvPr>
            <p:ph type="sldNum" sz="quarter" idx="12"/>
          </p:nvPr>
        </p:nvSpPr>
        <p:spPr/>
        <p:txBody>
          <a:bodyPr/>
          <a:lstStyle/>
          <a:p>
            <a:fld id="{05767E13-4EF2-40F6-BD0E-C63C4E605490}" type="slidenum">
              <a:rPr lang="en-US" smtClean="0"/>
              <a:t>‹#›</a:t>
            </a:fld>
            <a:endParaRPr lang="en-US"/>
          </a:p>
        </p:txBody>
      </p:sp>
    </p:spTree>
    <p:extLst>
      <p:ext uri="{BB962C8B-B14F-4D97-AF65-F5344CB8AC3E}">
        <p14:creationId xmlns:p14="http://schemas.microsoft.com/office/powerpoint/2010/main" val="396513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18B667-CEBC-49AF-BEB5-0697B996CB49}"/>
              </a:ext>
            </a:extLst>
          </p:cNvPr>
          <p:cNvSpPr>
            <a:spLocks noGrp="1"/>
          </p:cNvSpPr>
          <p:nvPr>
            <p:ph type="dt" sz="half" idx="10"/>
          </p:nvPr>
        </p:nvSpPr>
        <p:spPr/>
        <p:txBody>
          <a:bodyPr/>
          <a:lstStyle/>
          <a:p>
            <a:fld id="{93175625-B5B5-443E-869D-49AC1BB22EBD}" type="datetimeFigureOut">
              <a:rPr lang="en-US" smtClean="0"/>
              <a:t>9/8/20</a:t>
            </a:fld>
            <a:endParaRPr lang="en-US"/>
          </a:p>
        </p:txBody>
      </p:sp>
      <p:sp>
        <p:nvSpPr>
          <p:cNvPr id="3" name="Footer Placeholder 2">
            <a:extLst>
              <a:ext uri="{FF2B5EF4-FFF2-40B4-BE49-F238E27FC236}">
                <a16:creationId xmlns:a16="http://schemas.microsoft.com/office/drawing/2014/main" id="{062A7FAD-09AC-46FC-8799-D8291472D0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E9BC20-159C-40E8-9EBC-4FC596F467B2}"/>
              </a:ext>
            </a:extLst>
          </p:cNvPr>
          <p:cNvSpPr>
            <a:spLocks noGrp="1"/>
          </p:cNvSpPr>
          <p:nvPr>
            <p:ph type="sldNum" sz="quarter" idx="12"/>
          </p:nvPr>
        </p:nvSpPr>
        <p:spPr/>
        <p:txBody>
          <a:bodyPr/>
          <a:lstStyle/>
          <a:p>
            <a:fld id="{05767E13-4EF2-40F6-BD0E-C63C4E605490}" type="slidenum">
              <a:rPr lang="en-US" smtClean="0"/>
              <a:t>‹#›</a:t>
            </a:fld>
            <a:endParaRPr lang="en-US"/>
          </a:p>
        </p:txBody>
      </p:sp>
    </p:spTree>
    <p:extLst>
      <p:ext uri="{BB962C8B-B14F-4D97-AF65-F5344CB8AC3E}">
        <p14:creationId xmlns:p14="http://schemas.microsoft.com/office/powerpoint/2010/main" val="2064558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CDEF3-F2B7-4B8F-A1F3-F996D185E7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037ABB-BF79-4AA6-9D9E-71CBEAE005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95D254-551D-4158-9EF7-2EAE10E198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F0FDE8-D605-4E85-A954-E02BE67CBE28}"/>
              </a:ext>
            </a:extLst>
          </p:cNvPr>
          <p:cNvSpPr>
            <a:spLocks noGrp="1"/>
          </p:cNvSpPr>
          <p:nvPr>
            <p:ph type="dt" sz="half" idx="10"/>
          </p:nvPr>
        </p:nvSpPr>
        <p:spPr/>
        <p:txBody>
          <a:bodyPr/>
          <a:lstStyle/>
          <a:p>
            <a:fld id="{93175625-B5B5-443E-869D-49AC1BB22EBD}" type="datetimeFigureOut">
              <a:rPr lang="en-US" smtClean="0"/>
              <a:t>9/8/20</a:t>
            </a:fld>
            <a:endParaRPr lang="en-US"/>
          </a:p>
        </p:txBody>
      </p:sp>
      <p:sp>
        <p:nvSpPr>
          <p:cNvPr id="6" name="Footer Placeholder 5">
            <a:extLst>
              <a:ext uri="{FF2B5EF4-FFF2-40B4-BE49-F238E27FC236}">
                <a16:creationId xmlns:a16="http://schemas.microsoft.com/office/drawing/2014/main" id="{E59007B1-D6BF-40FB-ADF9-76D184D1DF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F12B02-DA23-46B9-AD01-E3F2E20C1294}"/>
              </a:ext>
            </a:extLst>
          </p:cNvPr>
          <p:cNvSpPr>
            <a:spLocks noGrp="1"/>
          </p:cNvSpPr>
          <p:nvPr>
            <p:ph type="sldNum" sz="quarter" idx="12"/>
          </p:nvPr>
        </p:nvSpPr>
        <p:spPr/>
        <p:txBody>
          <a:bodyPr/>
          <a:lstStyle/>
          <a:p>
            <a:fld id="{05767E13-4EF2-40F6-BD0E-C63C4E605490}" type="slidenum">
              <a:rPr lang="en-US" smtClean="0"/>
              <a:t>‹#›</a:t>
            </a:fld>
            <a:endParaRPr lang="en-US"/>
          </a:p>
        </p:txBody>
      </p:sp>
    </p:spTree>
    <p:extLst>
      <p:ext uri="{BB962C8B-B14F-4D97-AF65-F5344CB8AC3E}">
        <p14:creationId xmlns:p14="http://schemas.microsoft.com/office/powerpoint/2010/main" val="74117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2A3A-83A5-4B8F-8F58-91A09385F8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5E20F3-8F35-413A-8C2E-3DDB435D91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D3DEE3-F242-44C2-9412-C4B27407AF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F91135-D2C2-4843-8E44-E53383F0F6A0}"/>
              </a:ext>
            </a:extLst>
          </p:cNvPr>
          <p:cNvSpPr>
            <a:spLocks noGrp="1"/>
          </p:cNvSpPr>
          <p:nvPr>
            <p:ph type="dt" sz="half" idx="10"/>
          </p:nvPr>
        </p:nvSpPr>
        <p:spPr/>
        <p:txBody>
          <a:bodyPr/>
          <a:lstStyle/>
          <a:p>
            <a:fld id="{93175625-B5B5-443E-869D-49AC1BB22EBD}" type="datetimeFigureOut">
              <a:rPr lang="en-US" smtClean="0"/>
              <a:t>9/8/20</a:t>
            </a:fld>
            <a:endParaRPr lang="en-US"/>
          </a:p>
        </p:txBody>
      </p:sp>
      <p:sp>
        <p:nvSpPr>
          <p:cNvPr id="6" name="Footer Placeholder 5">
            <a:extLst>
              <a:ext uri="{FF2B5EF4-FFF2-40B4-BE49-F238E27FC236}">
                <a16:creationId xmlns:a16="http://schemas.microsoft.com/office/drawing/2014/main" id="{C82E207B-49DA-431F-81BD-D412355D8A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6ACEEF-57DD-442D-9F61-1E841F5534ED}"/>
              </a:ext>
            </a:extLst>
          </p:cNvPr>
          <p:cNvSpPr>
            <a:spLocks noGrp="1"/>
          </p:cNvSpPr>
          <p:nvPr>
            <p:ph type="sldNum" sz="quarter" idx="12"/>
          </p:nvPr>
        </p:nvSpPr>
        <p:spPr/>
        <p:txBody>
          <a:bodyPr/>
          <a:lstStyle/>
          <a:p>
            <a:fld id="{05767E13-4EF2-40F6-BD0E-C63C4E605490}" type="slidenum">
              <a:rPr lang="en-US" smtClean="0"/>
              <a:t>‹#›</a:t>
            </a:fld>
            <a:endParaRPr lang="en-US"/>
          </a:p>
        </p:txBody>
      </p:sp>
    </p:spTree>
    <p:extLst>
      <p:ext uri="{BB962C8B-B14F-4D97-AF65-F5344CB8AC3E}">
        <p14:creationId xmlns:p14="http://schemas.microsoft.com/office/powerpoint/2010/main" val="55054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93E7BC-C561-4F85-B976-673C3F8F6D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795728-F5B5-49AE-9A3E-42D214347D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C4EC8A-1F0F-4CFC-B6A2-821C0D1342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175625-B5B5-443E-869D-49AC1BB22EBD}" type="datetimeFigureOut">
              <a:rPr lang="en-US" smtClean="0"/>
              <a:t>9/8/20</a:t>
            </a:fld>
            <a:endParaRPr lang="en-US"/>
          </a:p>
        </p:txBody>
      </p:sp>
      <p:sp>
        <p:nvSpPr>
          <p:cNvPr id="5" name="Footer Placeholder 4">
            <a:extLst>
              <a:ext uri="{FF2B5EF4-FFF2-40B4-BE49-F238E27FC236}">
                <a16:creationId xmlns:a16="http://schemas.microsoft.com/office/drawing/2014/main" id="{40DDBD8A-FC5B-434F-A5FE-03385DB852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55E582-2831-4BA1-86DF-4ABA4FD9E9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767E13-4EF2-40F6-BD0E-C63C4E605490}" type="slidenum">
              <a:rPr lang="en-US" smtClean="0"/>
              <a:t>‹#›</a:t>
            </a:fld>
            <a:endParaRPr lang="en-US"/>
          </a:p>
        </p:txBody>
      </p:sp>
    </p:spTree>
    <p:extLst>
      <p:ext uri="{BB962C8B-B14F-4D97-AF65-F5344CB8AC3E}">
        <p14:creationId xmlns:p14="http://schemas.microsoft.com/office/powerpoint/2010/main" val="3253365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microsoft.com/office/2007/relationships/hdphoto" Target="../media/hdphoto11.wdp"/></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6E3C5-4BC3-4516-93CD-41100BEF9B6B}"/>
              </a:ext>
            </a:extLst>
          </p:cNvPr>
          <p:cNvSpPr>
            <a:spLocks noGrp="1"/>
          </p:cNvSpPr>
          <p:nvPr>
            <p:ph type="ctrTitle"/>
          </p:nvPr>
        </p:nvSpPr>
        <p:spPr/>
        <p:txBody>
          <a:bodyPr/>
          <a:lstStyle/>
          <a:p>
            <a:r>
              <a:rPr lang="en-US" dirty="0"/>
              <a:t>State space search</a:t>
            </a:r>
            <a:br>
              <a:rPr lang="en-US" dirty="0"/>
            </a:br>
            <a:r>
              <a:rPr lang="en-US" dirty="0"/>
              <a:t>Blind search</a:t>
            </a:r>
          </a:p>
        </p:txBody>
      </p:sp>
      <p:sp>
        <p:nvSpPr>
          <p:cNvPr id="3" name="Subtitle 2">
            <a:extLst>
              <a:ext uri="{FF2B5EF4-FFF2-40B4-BE49-F238E27FC236}">
                <a16:creationId xmlns:a16="http://schemas.microsoft.com/office/drawing/2014/main" id="{E183CE92-75AB-474F-9E5A-3AD1277D61D0}"/>
              </a:ext>
            </a:extLst>
          </p:cNvPr>
          <p:cNvSpPr>
            <a:spLocks noGrp="1"/>
          </p:cNvSpPr>
          <p:nvPr>
            <p:ph type="subTitle" idx="1"/>
          </p:nvPr>
        </p:nvSpPr>
        <p:spPr/>
        <p:txBody>
          <a:bodyPr/>
          <a:lstStyle/>
          <a:p>
            <a:pPr algn="r"/>
            <a:endParaRPr lang="en-US" dirty="0"/>
          </a:p>
          <a:p>
            <a:pPr algn="r"/>
            <a:r>
              <a:rPr lang="en-US" dirty="0"/>
              <a:t>Ernest Davis</a:t>
            </a:r>
          </a:p>
          <a:p>
            <a:pPr algn="r"/>
            <a:r>
              <a:rPr lang="en-US" dirty="0"/>
              <a:t>September 3, 2020</a:t>
            </a:r>
          </a:p>
        </p:txBody>
      </p:sp>
    </p:spTree>
    <p:extLst>
      <p:ext uri="{BB962C8B-B14F-4D97-AF65-F5344CB8AC3E}">
        <p14:creationId xmlns:p14="http://schemas.microsoft.com/office/powerpoint/2010/main" val="172361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8DB14-9647-4D62-AE0B-6BBA44459A7C}"/>
              </a:ext>
            </a:extLst>
          </p:cNvPr>
          <p:cNvSpPr>
            <a:spLocks noGrp="1"/>
          </p:cNvSpPr>
          <p:nvPr>
            <p:ph type="title"/>
          </p:nvPr>
        </p:nvSpPr>
        <p:spPr/>
        <p:txBody>
          <a:bodyPr>
            <a:normAutofit/>
          </a:bodyPr>
          <a:lstStyle/>
          <a:p>
            <a:r>
              <a:rPr lang="en-US" sz="2800" dirty="0"/>
              <a:t>Try 3</a:t>
            </a:r>
            <a:r>
              <a:rPr lang="en-US" sz="2800" baseline="30000" dirty="0"/>
              <a:t>rd</a:t>
            </a:r>
            <a:r>
              <a:rPr lang="en-US" sz="2800" dirty="0"/>
              <a:t> Queen in row 6</a:t>
            </a:r>
          </a:p>
        </p:txBody>
      </p:sp>
      <p:pic>
        <p:nvPicPr>
          <p:cNvPr id="5" name="Content Placeholder 4" descr="A screen shot of a building&#10;&#10;Description automatically generated">
            <a:extLst>
              <a:ext uri="{FF2B5EF4-FFF2-40B4-BE49-F238E27FC236}">
                <a16:creationId xmlns:a16="http://schemas.microsoft.com/office/drawing/2014/main" id="{BCDF1038-2848-43E8-AB3F-FC55FE58AA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1714" y="2420341"/>
            <a:ext cx="3228571" cy="3161905"/>
          </a:xfrm>
        </p:spPr>
      </p:pic>
    </p:spTree>
    <p:extLst>
      <p:ext uri="{BB962C8B-B14F-4D97-AF65-F5344CB8AC3E}">
        <p14:creationId xmlns:p14="http://schemas.microsoft.com/office/powerpoint/2010/main" val="1602074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25E9C-B876-4EAC-A333-6EBF3759712A}"/>
              </a:ext>
            </a:extLst>
          </p:cNvPr>
          <p:cNvSpPr>
            <a:spLocks noGrp="1"/>
          </p:cNvSpPr>
          <p:nvPr>
            <p:ph type="title"/>
          </p:nvPr>
        </p:nvSpPr>
        <p:spPr/>
        <p:txBody>
          <a:bodyPr>
            <a:normAutofit/>
          </a:bodyPr>
          <a:lstStyle/>
          <a:p>
            <a:r>
              <a:rPr lang="en-US" sz="2800" dirty="0"/>
              <a:t>4</a:t>
            </a:r>
            <a:r>
              <a:rPr lang="en-US" sz="2800" baseline="30000" dirty="0"/>
              <a:t>th</a:t>
            </a:r>
            <a:r>
              <a:rPr lang="en-US" sz="2800" dirty="0"/>
              <a:t> Queen in row 2. Stuck. Nowhere to put 5</a:t>
            </a:r>
            <a:r>
              <a:rPr lang="en-US" sz="2800" baseline="30000" dirty="0"/>
              <a:t>th</a:t>
            </a:r>
            <a:r>
              <a:rPr lang="en-US" sz="2800" dirty="0"/>
              <a:t> Queen.</a:t>
            </a:r>
            <a:br>
              <a:rPr lang="en-US" sz="2800" dirty="0"/>
            </a:br>
            <a:r>
              <a:rPr lang="en-US" sz="2800" dirty="0"/>
              <a:t>Nowhere else to put 4</a:t>
            </a:r>
            <a:r>
              <a:rPr lang="en-US" sz="2800" baseline="30000" dirty="0"/>
              <a:t>th</a:t>
            </a:r>
            <a:r>
              <a:rPr lang="en-US" sz="2800" dirty="0"/>
              <a:t> Queen. Nowhere else to put 3</a:t>
            </a:r>
            <a:r>
              <a:rPr lang="en-US" sz="2800" baseline="30000" dirty="0"/>
              <a:t>rd</a:t>
            </a:r>
            <a:r>
              <a:rPr lang="en-US" sz="2800" dirty="0"/>
              <a:t> Queen</a:t>
            </a:r>
            <a:br>
              <a:rPr lang="en-US" sz="2800" dirty="0"/>
            </a:br>
            <a:r>
              <a:rPr lang="en-US" sz="2800" dirty="0"/>
              <a:t>2</a:t>
            </a:r>
            <a:r>
              <a:rPr lang="en-US" sz="2800" baseline="30000" dirty="0"/>
              <a:t>nd</a:t>
            </a:r>
            <a:r>
              <a:rPr lang="en-US" sz="2800" dirty="0"/>
              <a:t> Queen must have been wrong.</a:t>
            </a:r>
          </a:p>
        </p:txBody>
      </p:sp>
      <p:pic>
        <p:nvPicPr>
          <p:cNvPr id="5" name="Content Placeholder 4" descr="A screen shot of a building&#10;&#10;Description automatically generated">
            <a:extLst>
              <a:ext uri="{FF2B5EF4-FFF2-40B4-BE49-F238E27FC236}">
                <a16:creationId xmlns:a16="http://schemas.microsoft.com/office/drawing/2014/main" id="{83E483B9-0362-4A53-8CEB-57F2C25842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1714" y="2420341"/>
            <a:ext cx="3228571" cy="3161905"/>
          </a:xfrm>
        </p:spPr>
      </p:pic>
    </p:spTree>
    <p:extLst>
      <p:ext uri="{BB962C8B-B14F-4D97-AF65-F5344CB8AC3E}">
        <p14:creationId xmlns:p14="http://schemas.microsoft.com/office/powerpoint/2010/main" val="1845744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82F5B-FCB8-4B66-9B19-A2C8F668DF30}"/>
              </a:ext>
            </a:extLst>
          </p:cNvPr>
          <p:cNvSpPr>
            <a:spLocks noGrp="1"/>
          </p:cNvSpPr>
          <p:nvPr>
            <p:ph type="title"/>
          </p:nvPr>
        </p:nvSpPr>
        <p:spPr/>
        <p:txBody>
          <a:bodyPr>
            <a:normAutofit/>
          </a:bodyPr>
          <a:lstStyle/>
          <a:p>
            <a:r>
              <a:rPr lang="en-US" sz="2800" dirty="0"/>
              <a:t>Try 2</a:t>
            </a:r>
            <a:r>
              <a:rPr lang="en-US" sz="2800" baseline="30000" dirty="0"/>
              <a:t>nd</a:t>
            </a:r>
            <a:r>
              <a:rPr lang="en-US" sz="2800" dirty="0"/>
              <a:t> Queen in row 4.</a:t>
            </a:r>
          </a:p>
        </p:txBody>
      </p:sp>
      <p:pic>
        <p:nvPicPr>
          <p:cNvPr id="5" name="Content Placeholder 4" descr="A screen shot of a building&#10;&#10;Description automatically generated">
            <a:extLst>
              <a:ext uri="{FF2B5EF4-FFF2-40B4-BE49-F238E27FC236}">
                <a16:creationId xmlns:a16="http://schemas.microsoft.com/office/drawing/2014/main" id="{6EA19B6E-61EB-4025-82DB-72DA54E80A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1714" y="2420341"/>
            <a:ext cx="3228571" cy="3161905"/>
          </a:xfrm>
        </p:spPr>
      </p:pic>
    </p:spTree>
    <p:extLst>
      <p:ext uri="{BB962C8B-B14F-4D97-AF65-F5344CB8AC3E}">
        <p14:creationId xmlns:p14="http://schemas.microsoft.com/office/powerpoint/2010/main" val="1537586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EBDA2-ECEC-4C6B-B681-51725824F7D6}"/>
              </a:ext>
            </a:extLst>
          </p:cNvPr>
          <p:cNvSpPr>
            <a:spLocks noGrp="1"/>
          </p:cNvSpPr>
          <p:nvPr>
            <p:ph type="title"/>
          </p:nvPr>
        </p:nvSpPr>
        <p:spPr/>
        <p:txBody>
          <a:bodyPr>
            <a:normAutofit fontScale="90000"/>
          </a:bodyPr>
          <a:lstStyle/>
          <a:p>
            <a:pPr algn="ctr"/>
            <a:r>
              <a:rPr lang="en-US" dirty="0"/>
              <a:t>And so on. It turns out eventually that the first queen was wrong. About 20 boards later …</a:t>
            </a:r>
          </a:p>
        </p:txBody>
      </p:sp>
      <p:pic>
        <p:nvPicPr>
          <p:cNvPr id="5" name="Content Placeholder 4" descr="A close up of a screen&#10;&#10;Description automatically generated">
            <a:extLst>
              <a:ext uri="{FF2B5EF4-FFF2-40B4-BE49-F238E27FC236}">
                <a16:creationId xmlns:a16="http://schemas.microsoft.com/office/drawing/2014/main" id="{54F55880-E5FC-42A1-9590-F095D2A8D3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1714" y="2420341"/>
            <a:ext cx="3228571" cy="3161905"/>
          </a:xfrm>
        </p:spPr>
      </p:pic>
    </p:spTree>
    <p:extLst>
      <p:ext uri="{BB962C8B-B14F-4D97-AF65-F5344CB8AC3E}">
        <p14:creationId xmlns:p14="http://schemas.microsoft.com/office/powerpoint/2010/main" val="3905741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B07B1-E985-4FBC-B8B6-710CDD2A9FF6}"/>
              </a:ext>
            </a:extLst>
          </p:cNvPr>
          <p:cNvSpPr>
            <a:spLocks noGrp="1"/>
          </p:cNvSpPr>
          <p:nvPr>
            <p:ph type="title"/>
          </p:nvPr>
        </p:nvSpPr>
        <p:spPr/>
        <p:txBody>
          <a:bodyPr/>
          <a:lstStyle/>
          <a:p>
            <a:r>
              <a:rPr lang="en-US" dirty="0"/>
              <a:t>Abstract framework: State Space</a:t>
            </a:r>
          </a:p>
        </p:txBody>
      </p:sp>
      <p:sp>
        <p:nvSpPr>
          <p:cNvPr id="3" name="Content Placeholder 2">
            <a:extLst>
              <a:ext uri="{FF2B5EF4-FFF2-40B4-BE49-F238E27FC236}">
                <a16:creationId xmlns:a16="http://schemas.microsoft.com/office/drawing/2014/main" id="{F3CCCAEA-BD67-4E62-BF6A-A49DD84B45BA}"/>
              </a:ext>
            </a:extLst>
          </p:cNvPr>
          <p:cNvSpPr>
            <a:spLocks noGrp="1"/>
          </p:cNvSpPr>
          <p:nvPr>
            <p:ph idx="1"/>
          </p:nvPr>
        </p:nvSpPr>
        <p:spPr/>
        <p:txBody>
          <a:bodyPr>
            <a:normAutofit lnSpcReduction="10000"/>
          </a:bodyPr>
          <a:lstStyle/>
          <a:p>
            <a:pPr marL="0" indent="0">
              <a:buNone/>
            </a:pPr>
            <a:r>
              <a:rPr lang="en-US" dirty="0"/>
              <a:t>A </a:t>
            </a:r>
            <a:r>
              <a:rPr lang="en-US" i="1" dirty="0"/>
              <a:t>state space </a:t>
            </a:r>
            <a:r>
              <a:rPr lang="en-US" dirty="0"/>
              <a:t>consists of</a:t>
            </a:r>
          </a:p>
          <a:p>
            <a:pPr marL="514350" indent="-514350">
              <a:buFont typeface="+mj-lt"/>
              <a:buAutoNum type="arabicPeriod"/>
            </a:pPr>
            <a:r>
              <a:rPr lang="en-US" dirty="0"/>
              <a:t>A definition of a </a:t>
            </a:r>
            <a:r>
              <a:rPr lang="en-US" i="1" dirty="0"/>
              <a:t>state.  </a:t>
            </a:r>
            <a:r>
              <a:rPr lang="en-US" dirty="0"/>
              <a:t>For N-Queens, a state is a valid placement of the first k Queens in the first k columns, for some k between 0 and N.</a:t>
            </a:r>
          </a:p>
          <a:p>
            <a:pPr marL="514350" indent="-514350">
              <a:buFont typeface="+mj-lt"/>
              <a:buAutoNum type="arabicPeriod"/>
            </a:pPr>
            <a:r>
              <a:rPr lang="en-US" dirty="0"/>
              <a:t>A way to compute the </a:t>
            </a:r>
            <a:r>
              <a:rPr lang="en-US" i="1" dirty="0"/>
              <a:t>successors</a:t>
            </a:r>
            <a:r>
              <a:rPr lang="en-US" dirty="0"/>
              <a:t> of a state (or a collection of </a:t>
            </a:r>
            <a:r>
              <a:rPr lang="en-US" i="1" dirty="0"/>
              <a:t>operators</a:t>
            </a:r>
            <a:r>
              <a:rPr lang="en-US" dirty="0"/>
              <a:t> on a state). For N-Queens, if S has k queens then the successors of S add the k+1</a:t>
            </a:r>
            <a:r>
              <a:rPr lang="en-US" baseline="30000" dirty="0"/>
              <a:t>st</a:t>
            </a:r>
            <a:r>
              <a:rPr lang="en-US" dirty="0"/>
              <a:t> queen in column k+1</a:t>
            </a:r>
          </a:p>
          <a:p>
            <a:pPr marL="514350" indent="-514350">
              <a:buFont typeface="+mj-lt"/>
              <a:buAutoNum type="arabicPeriod"/>
            </a:pPr>
            <a:r>
              <a:rPr lang="en-US" dirty="0"/>
              <a:t> A way to recognize the </a:t>
            </a:r>
            <a:r>
              <a:rPr lang="en-US" i="1" dirty="0"/>
              <a:t>goal </a:t>
            </a:r>
            <a:r>
              <a:rPr lang="en-US" dirty="0"/>
              <a:t>state. For N-Queens, a state where k=N.</a:t>
            </a:r>
          </a:p>
          <a:p>
            <a:pPr marL="514350" indent="-514350">
              <a:buFont typeface="+mj-lt"/>
              <a:buAutoNum type="arabicPeriod"/>
            </a:pPr>
            <a:r>
              <a:rPr lang="en-US" dirty="0"/>
              <a:t>A start state. For N-Queens, the empty board.</a:t>
            </a:r>
          </a:p>
        </p:txBody>
      </p:sp>
    </p:spTree>
    <p:extLst>
      <p:ext uri="{BB962C8B-B14F-4D97-AF65-F5344CB8AC3E}">
        <p14:creationId xmlns:p14="http://schemas.microsoft.com/office/powerpoint/2010/main" val="4197624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8700E-4A10-4FFC-A802-C1F702F4E620}"/>
              </a:ext>
            </a:extLst>
          </p:cNvPr>
          <p:cNvSpPr>
            <a:spLocks noGrp="1"/>
          </p:cNvSpPr>
          <p:nvPr>
            <p:ph type="title"/>
          </p:nvPr>
        </p:nvSpPr>
        <p:spPr/>
        <p:txBody>
          <a:bodyPr/>
          <a:lstStyle/>
          <a:p>
            <a:pPr algn="ctr"/>
            <a:r>
              <a:rPr lang="en-US" dirty="0"/>
              <a:t>State space search</a:t>
            </a:r>
          </a:p>
        </p:txBody>
      </p:sp>
      <p:sp>
        <p:nvSpPr>
          <p:cNvPr id="3" name="Content Placeholder 2">
            <a:extLst>
              <a:ext uri="{FF2B5EF4-FFF2-40B4-BE49-F238E27FC236}">
                <a16:creationId xmlns:a16="http://schemas.microsoft.com/office/drawing/2014/main" id="{9245D0E2-9FF9-4C38-956E-30EBBA0172B2}"/>
              </a:ext>
            </a:extLst>
          </p:cNvPr>
          <p:cNvSpPr>
            <a:spLocks noGrp="1"/>
          </p:cNvSpPr>
          <p:nvPr>
            <p:ph idx="1"/>
          </p:nvPr>
        </p:nvSpPr>
        <p:spPr/>
        <p:txBody>
          <a:bodyPr/>
          <a:lstStyle/>
          <a:p>
            <a:pPr marL="0" indent="0">
              <a:buNone/>
            </a:pPr>
            <a:r>
              <a:rPr lang="en-US" dirty="0"/>
              <a:t>In state space search, the program starts at the start state, and then generates successors, and successors to the successors, and so on until it reaches a goal state.</a:t>
            </a:r>
          </a:p>
          <a:p>
            <a:pPr marL="0" indent="0">
              <a:buNone/>
            </a:pPr>
            <a:endParaRPr lang="en-US" dirty="0"/>
          </a:p>
        </p:txBody>
      </p:sp>
    </p:spTree>
    <p:extLst>
      <p:ext uri="{BB962C8B-B14F-4D97-AF65-F5344CB8AC3E}">
        <p14:creationId xmlns:p14="http://schemas.microsoft.com/office/powerpoint/2010/main" val="1650650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able&#10;&#10;Description automatically generated">
            <a:extLst>
              <a:ext uri="{FF2B5EF4-FFF2-40B4-BE49-F238E27FC236}">
                <a16:creationId xmlns:a16="http://schemas.microsoft.com/office/drawing/2014/main" id="{62B23A1E-A56D-4C39-A02B-BE4F9913B77D}"/>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504574" y="190048"/>
            <a:ext cx="7182852" cy="6477904"/>
          </a:xfrm>
          <a:prstGeom prst="rect">
            <a:avLst/>
          </a:prstGeom>
        </p:spPr>
      </p:pic>
    </p:spTree>
    <p:extLst>
      <p:ext uri="{BB962C8B-B14F-4D97-AF65-F5344CB8AC3E}">
        <p14:creationId xmlns:p14="http://schemas.microsoft.com/office/powerpoint/2010/main" val="136122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able&#10;&#10;Description automatically generated">
            <a:extLst>
              <a:ext uri="{FF2B5EF4-FFF2-40B4-BE49-F238E27FC236}">
                <a16:creationId xmlns:a16="http://schemas.microsoft.com/office/drawing/2014/main" id="{F3618192-C59D-4EE4-BB11-210B12DF1F8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504574" y="190048"/>
            <a:ext cx="7182852" cy="6477904"/>
          </a:xfrm>
          <a:prstGeom prst="rect">
            <a:avLst/>
          </a:prstGeom>
        </p:spPr>
      </p:pic>
    </p:spTree>
    <p:extLst>
      <p:ext uri="{BB962C8B-B14F-4D97-AF65-F5344CB8AC3E}">
        <p14:creationId xmlns:p14="http://schemas.microsoft.com/office/powerpoint/2010/main" val="2914663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E6BF0B9E-3C0B-459F-B876-795EEA3DD02C}"/>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504574" y="190048"/>
            <a:ext cx="7182852" cy="6477904"/>
          </a:xfrm>
          <a:prstGeom prst="rect">
            <a:avLst/>
          </a:prstGeom>
        </p:spPr>
      </p:pic>
    </p:spTree>
    <p:extLst>
      <p:ext uri="{BB962C8B-B14F-4D97-AF65-F5344CB8AC3E}">
        <p14:creationId xmlns:p14="http://schemas.microsoft.com/office/powerpoint/2010/main" val="2150018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6672113D-A0A2-4136-8626-920D93E30C89}"/>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504574" y="190048"/>
            <a:ext cx="7182852" cy="6477904"/>
          </a:xfrm>
          <a:prstGeom prst="rect">
            <a:avLst/>
          </a:prstGeom>
        </p:spPr>
      </p:pic>
    </p:spTree>
    <p:extLst>
      <p:ext uri="{BB962C8B-B14F-4D97-AF65-F5344CB8AC3E}">
        <p14:creationId xmlns:p14="http://schemas.microsoft.com/office/powerpoint/2010/main" val="4007953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9635-CB6D-47E2-9535-3D1D3D14359E}"/>
              </a:ext>
            </a:extLst>
          </p:cNvPr>
          <p:cNvSpPr>
            <a:spLocks noGrp="1"/>
          </p:cNvSpPr>
          <p:nvPr>
            <p:ph type="title"/>
          </p:nvPr>
        </p:nvSpPr>
        <p:spPr/>
        <p:txBody>
          <a:bodyPr>
            <a:normAutofit fontScale="90000"/>
          </a:bodyPr>
          <a:lstStyle/>
          <a:p>
            <a:pPr algn="ctr"/>
            <a:r>
              <a:rPr lang="en-US" dirty="0"/>
              <a:t>First a couple of general comments,</a:t>
            </a:r>
            <a:br>
              <a:rPr lang="en-US" dirty="0"/>
            </a:br>
            <a:r>
              <a:rPr lang="en-US" dirty="0"/>
              <a:t>about this section and about the course in general</a:t>
            </a:r>
          </a:p>
        </p:txBody>
      </p:sp>
      <p:sp>
        <p:nvSpPr>
          <p:cNvPr id="3" name="Content Placeholder 2">
            <a:extLst>
              <a:ext uri="{FF2B5EF4-FFF2-40B4-BE49-F238E27FC236}">
                <a16:creationId xmlns:a16="http://schemas.microsoft.com/office/drawing/2014/main" id="{24A90530-F35F-41E5-BD3E-E1AFC81C6D62}"/>
              </a:ext>
            </a:extLst>
          </p:cNvPr>
          <p:cNvSpPr>
            <a:spLocks noGrp="1"/>
          </p:cNvSpPr>
          <p:nvPr>
            <p:ph idx="1"/>
          </p:nvPr>
        </p:nvSpPr>
        <p:spPr>
          <a:xfrm>
            <a:off x="838200" y="1825624"/>
            <a:ext cx="10515600" cy="4803776"/>
          </a:xfrm>
        </p:spPr>
        <p:txBody>
          <a:bodyPr>
            <a:normAutofit fontScale="85000" lnSpcReduction="20000"/>
          </a:bodyPr>
          <a:lstStyle/>
          <a:p>
            <a:r>
              <a:rPr lang="en-US" dirty="0"/>
              <a:t>State space search is not AI as such. It is a framework in which you can describe algorithms, and it is often useful for AI algorithms.</a:t>
            </a:r>
          </a:p>
          <a:p>
            <a:r>
              <a:rPr lang="en-US" dirty="0"/>
              <a:t>This part of the course will seem a lot like the algorithms course; the rest of the course will be less so.</a:t>
            </a:r>
          </a:p>
          <a:p>
            <a:r>
              <a:rPr lang="en-US" dirty="0"/>
              <a:t>But in general the course will be more math- and algorithm- oriented than you might expect.</a:t>
            </a:r>
          </a:p>
          <a:p>
            <a:r>
              <a:rPr lang="en-US" dirty="0"/>
              <a:t>Partly that’s me.</a:t>
            </a:r>
          </a:p>
          <a:p>
            <a:r>
              <a:rPr lang="en-US" dirty="0"/>
              <a:t>But mostly that’s the subject matter. Unless you are building a large, production system (e.g. Google) or a physical robot, AI doesn’t tend to involve complex software engineering; except for particularly complex applications (e.g. playing poker) it often doesn’t even involve complex code. </a:t>
            </a:r>
          </a:p>
          <a:p>
            <a:r>
              <a:rPr lang="en-US" dirty="0"/>
              <a:t>The big difference from the algorithms class is that it’s very rare that you can prove mathematically that an AI algorithm works correctly. You rely on empirical testing. </a:t>
            </a:r>
          </a:p>
          <a:p>
            <a:pPr marL="0" indent="0">
              <a:buNone/>
            </a:pPr>
            <a:r>
              <a:rPr lang="en-US" dirty="0"/>
              <a:t> </a:t>
            </a:r>
          </a:p>
        </p:txBody>
      </p:sp>
    </p:spTree>
    <p:extLst>
      <p:ext uri="{BB962C8B-B14F-4D97-AF65-F5344CB8AC3E}">
        <p14:creationId xmlns:p14="http://schemas.microsoft.com/office/powerpoint/2010/main" val="1688841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890EE43A-CF39-4555-B379-F839F6B1EF89}"/>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504574" y="190048"/>
            <a:ext cx="7182852" cy="6477904"/>
          </a:xfrm>
          <a:prstGeom prst="rect">
            <a:avLst/>
          </a:prstGeom>
        </p:spPr>
      </p:pic>
    </p:spTree>
    <p:extLst>
      <p:ext uri="{BB962C8B-B14F-4D97-AF65-F5344CB8AC3E}">
        <p14:creationId xmlns:p14="http://schemas.microsoft.com/office/powerpoint/2010/main" val="1912758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clock&#10;&#10;Description automatically generated">
            <a:extLst>
              <a:ext uri="{FF2B5EF4-FFF2-40B4-BE49-F238E27FC236}">
                <a16:creationId xmlns:a16="http://schemas.microsoft.com/office/drawing/2014/main" id="{24EB97EB-EE68-4766-A334-1C8FFABAEC5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504574" y="190048"/>
            <a:ext cx="7182852" cy="6477904"/>
          </a:xfrm>
          <a:prstGeom prst="rect">
            <a:avLst/>
          </a:prstGeom>
        </p:spPr>
      </p:pic>
    </p:spTree>
    <p:extLst>
      <p:ext uri="{BB962C8B-B14F-4D97-AF65-F5344CB8AC3E}">
        <p14:creationId xmlns:p14="http://schemas.microsoft.com/office/powerpoint/2010/main" val="1968737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clock&#10;&#10;Description automatically generated">
            <a:extLst>
              <a:ext uri="{FF2B5EF4-FFF2-40B4-BE49-F238E27FC236}">
                <a16:creationId xmlns:a16="http://schemas.microsoft.com/office/drawing/2014/main" id="{322F94C9-A542-42FC-853F-5F3FA9989C4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504574" y="190048"/>
            <a:ext cx="7182852" cy="6477904"/>
          </a:xfrm>
          <a:prstGeom prst="rect">
            <a:avLst/>
          </a:prstGeom>
        </p:spPr>
      </p:pic>
    </p:spTree>
    <p:extLst>
      <p:ext uri="{BB962C8B-B14F-4D97-AF65-F5344CB8AC3E}">
        <p14:creationId xmlns:p14="http://schemas.microsoft.com/office/powerpoint/2010/main" val="2180875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clock&#10;&#10;Description automatically generated">
            <a:extLst>
              <a:ext uri="{FF2B5EF4-FFF2-40B4-BE49-F238E27FC236}">
                <a16:creationId xmlns:a16="http://schemas.microsoft.com/office/drawing/2014/main" id="{7B466190-9097-456D-8185-1EF188708C4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504574" y="190048"/>
            <a:ext cx="7182852" cy="6477904"/>
          </a:xfrm>
          <a:prstGeom prst="rect">
            <a:avLst/>
          </a:prstGeom>
        </p:spPr>
      </p:pic>
    </p:spTree>
    <p:extLst>
      <p:ext uri="{BB962C8B-B14F-4D97-AF65-F5344CB8AC3E}">
        <p14:creationId xmlns:p14="http://schemas.microsoft.com/office/powerpoint/2010/main" val="16829374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F3912AC7-272B-40AB-957A-4E914B9B97FC}"/>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504574" y="190048"/>
            <a:ext cx="7182852" cy="6477904"/>
          </a:xfrm>
          <a:prstGeom prst="rect">
            <a:avLst/>
          </a:prstGeom>
        </p:spPr>
      </p:pic>
    </p:spTree>
    <p:extLst>
      <p:ext uri="{BB962C8B-B14F-4D97-AF65-F5344CB8AC3E}">
        <p14:creationId xmlns:p14="http://schemas.microsoft.com/office/powerpoint/2010/main" val="1310406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602D6A2F-B720-467C-8B63-A8BAF4615ED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504574" y="190048"/>
            <a:ext cx="7182852" cy="6477904"/>
          </a:xfrm>
          <a:prstGeom prst="rect">
            <a:avLst/>
          </a:prstGeom>
        </p:spPr>
      </p:pic>
    </p:spTree>
    <p:extLst>
      <p:ext uri="{BB962C8B-B14F-4D97-AF65-F5344CB8AC3E}">
        <p14:creationId xmlns:p14="http://schemas.microsoft.com/office/powerpoint/2010/main" val="3697755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67058-E8F6-4EA3-B429-ADB0513F05AA}"/>
              </a:ext>
            </a:extLst>
          </p:cNvPr>
          <p:cNvSpPr>
            <a:spLocks noGrp="1"/>
          </p:cNvSpPr>
          <p:nvPr>
            <p:ph type="title"/>
          </p:nvPr>
        </p:nvSpPr>
        <p:spPr>
          <a:xfrm>
            <a:off x="838200" y="365125"/>
            <a:ext cx="10515600" cy="1140945"/>
          </a:xfrm>
        </p:spPr>
        <p:txBody>
          <a:bodyPr>
            <a:normAutofit/>
          </a:bodyPr>
          <a:lstStyle/>
          <a:p>
            <a:pPr algn="ctr"/>
            <a:r>
              <a:rPr lang="en-US" dirty="0"/>
              <a:t>Very important!</a:t>
            </a:r>
          </a:p>
        </p:txBody>
      </p:sp>
      <p:sp>
        <p:nvSpPr>
          <p:cNvPr id="3" name="Content Placeholder 2">
            <a:extLst>
              <a:ext uri="{FF2B5EF4-FFF2-40B4-BE49-F238E27FC236}">
                <a16:creationId xmlns:a16="http://schemas.microsoft.com/office/drawing/2014/main" id="{3D638E72-BF6D-44D5-A657-2B610374F40D}"/>
              </a:ext>
            </a:extLst>
          </p:cNvPr>
          <p:cNvSpPr>
            <a:spLocks noGrp="1"/>
          </p:cNvSpPr>
          <p:nvPr>
            <p:ph idx="1"/>
          </p:nvPr>
        </p:nvSpPr>
        <p:spPr>
          <a:xfrm>
            <a:off x="838200" y="1721224"/>
            <a:ext cx="10515600" cy="4455739"/>
          </a:xfrm>
        </p:spPr>
        <p:txBody>
          <a:bodyPr>
            <a:normAutofit/>
          </a:bodyPr>
          <a:lstStyle/>
          <a:p>
            <a:pPr marL="0" indent="0">
              <a:buNone/>
            </a:pPr>
            <a:r>
              <a:rPr lang="en-US" dirty="0"/>
              <a:t>A state space can be thought of as a graph: vertices are states, arcs point from a state to its successors.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But it is not like the graphs studied in algorithms class.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The state space is a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virtual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graph, </a:t>
            </a:r>
            <a:r>
              <a:rPr lang="en-US" b="1" dirty="0"/>
              <a:t>NOT A DATA STRUCTURE.</a:t>
            </a:r>
          </a:p>
          <a:p>
            <a:pPr marL="0" indent="0">
              <a:buNone/>
            </a:pPr>
            <a:r>
              <a:rPr lang="en-US" dirty="0"/>
              <a:t>Your program does not construct the tree in the previous slides.</a:t>
            </a:r>
          </a:p>
          <a:p>
            <a:pPr marL="0" indent="0">
              <a:buNone/>
            </a:pPr>
            <a:r>
              <a:rPr lang="en-US" dirty="0"/>
              <a:t>All it constructs are the states.</a:t>
            </a:r>
          </a:p>
          <a:p>
            <a:pPr marL="0" indent="0">
              <a:buNone/>
            </a:pPr>
            <a:r>
              <a:rPr lang="en-US" dirty="0"/>
              <a:t>The state space is a framework for you to use in thinking about the problem, designing algorithms for the problem, describing the problem.</a:t>
            </a:r>
          </a:p>
          <a:p>
            <a:pPr marL="0" indent="0">
              <a:buNone/>
            </a:pPr>
            <a:endParaRPr lang="en-US" dirty="0"/>
          </a:p>
        </p:txBody>
      </p:sp>
    </p:spTree>
    <p:extLst>
      <p:ext uri="{BB962C8B-B14F-4D97-AF65-F5344CB8AC3E}">
        <p14:creationId xmlns:p14="http://schemas.microsoft.com/office/powerpoint/2010/main" val="680162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00BE4-A3C8-46F5-9D20-13B2965EBE5E}"/>
              </a:ext>
            </a:extLst>
          </p:cNvPr>
          <p:cNvSpPr>
            <a:spLocks noGrp="1"/>
          </p:cNvSpPr>
          <p:nvPr>
            <p:ph type="title"/>
          </p:nvPr>
        </p:nvSpPr>
        <p:spPr>
          <a:xfrm>
            <a:off x="838200" y="365125"/>
            <a:ext cx="10515600" cy="656851"/>
          </a:xfrm>
        </p:spPr>
        <p:txBody>
          <a:bodyPr>
            <a:normAutofit fontScale="90000"/>
          </a:bodyPr>
          <a:lstStyle/>
          <a:p>
            <a:r>
              <a:rPr lang="en-US" dirty="0"/>
              <a:t>Depth-first search through a state space</a:t>
            </a:r>
          </a:p>
        </p:txBody>
      </p:sp>
      <p:sp>
        <p:nvSpPr>
          <p:cNvPr id="3" name="Content Placeholder 2">
            <a:extLst>
              <a:ext uri="{FF2B5EF4-FFF2-40B4-BE49-F238E27FC236}">
                <a16:creationId xmlns:a16="http://schemas.microsoft.com/office/drawing/2014/main" id="{271E5CD3-C605-4471-A534-23F8998FAD23}"/>
              </a:ext>
            </a:extLst>
          </p:cNvPr>
          <p:cNvSpPr>
            <a:spLocks noGrp="1"/>
          </p:cNvSpPr>
          <p:nvPr>
            <p:ph idx="1"/>
          </p:nvPr>
        </p:nvSpPr>
        <p:spPr>
          <a:xfrm>
            <a:off x="838200" y="1021976"/>
            <a:ext cx="10515600" cy="5154987"/>
          </a:xfrm>
        </p:spPr>
        <p:txBody>
          <a:bodyPr>
            <a:normAutofit lnSpcReduction="10000"/>
          </a:bodyPr>
          <a:lstStyle/>
          <a:p>
            <a:pPr marL="0" indent="0">
              <a:buNone/>
            </a:pPr>
            <a:r>
              <a:rPr lang="en-US" dirty="0" err="1"/>
              <a:t>dfs</a:t>
            </a:r>
            <a:r>
              <a:rPr lang="en-US" dirty="0"/>
              <a:t>() { return dfs1(start); } % returns a goal state, or “FAIL”</a:t>
            </a:r>
          </a:p>
          <a:p>
            <a:pPr marL="0" indent="0">
              <a:buNone/>
            </a:pPr>
            <a:r>
              <a:rPr lang="en-US" dirty="0"/>
              <a:t>dfs1(s) {                                % returns a goal in the subtree rooted as s</a:t>
            </a:r>
          </a:p>
          <a:p>
            <a:pPr marL="0" indent="0">
              <a:buNone/>
            </a:pPr>
            <a:r>
              <a:rPr lang="en-US" dirty="0"/>
              <a:t>       if (goal(s)) return s;</a:t>
            </a:r>
          </a:p>
          <a:p>
            <a:pPr marL="0" indent="0">
              <a:buNone/>
            </a:pPr>
            <a:r>
              <a:rPr lang="en-US" dirty="0"/>
              <a:t>       for (c in successors(s)) { </a:t>
            </a:r>
          </a:p>
          <a:p>
            <a:pPr marL="0" indent="0">
              <a:buNone/>
            </a:pPr>
            <a:r>
              <a:rPr lang="en-US" dirty="0"/>
              <a:t>             </a:t>
            </a:r>
            <a:r>
              <a:rPr lang="en-US" dirty="0" err="1"/>
              <a:t>ans</a:t>
            </a:r>
            <a:r>
              <a:rPr lang="en-US" dirty="0"/>
              <a:t> = dfs1(c);             </a:t>
            </a:r>
          </a:p>
          <a:p>
            <a:pPr marL="0" indent="0">
              <a:buNone/>
            </a:pPr>
            <a:r>
              <a:rPr lang="en-US" dirty="0"/>
              <a:t>             if (</a:t>
            </a:r>
            <a:r>
              <a:rPr lang="en-US" dirty="0" err="1"/>
              <a:t>ans</a:t>
            </a:r>
            <a:r>
              <a:rPr lang="en-US" dirty="0"/>
              <a:t> != “FAIL”) return </a:t>
            </a:r>
            <a:r>
              <a:rPr lang="en-US" dirty="0" err="1"/>
              <a:t>ans</a:t>
            </a:r>
            <a:r>
              <a:rPr lang="en-US" dirty="0"/>
              <a:t>;</a:t>
            </a:r>
          </a:p>
          <a:p>
            <a:pPr marL="0" indent="0">
              <a:buNone/>
            </a:pPr>
            <a:r>
              <a:rPr lang="en-US" dirty="0"/>
              <a:t>            }  </a:t>
            </a:r>
          </a:p>
          <a:p>
            <a:pPr marL="0" indent="0">
              <a:buNone/>
            </a:pPr>
            <a:r>
              <a:rPr lang="en-US" dirty="0"/>
              <a:t>       return “FAIL”;  % if none of the successors of c work,</a:t>
            </a:r>
          </a:p>
          <a:p>
            <a:pPr marL="0" indent="0">
              <a:buNone/>
            </a:pPr>
            <a:r>
              <a:rPr lang="en-US" dirty="0"/>
              <a:t>     }                          % then there is no goal in the subtree of s</a:t>
            </a:r>
          </a:p>
          <a:p>
            <a:pPr marL="0" indent="0">
              <a:buNone/>
            </a:pPr>
            <a:r>
              <a:rPr lang="en-US" dirty="0"/>
              <a:t>% Two base cases for recursion: </a:t>
            </a:r>
            <a:br>
              <a:rPr lang="en-US" dirty="0"/>
            </a:br>
            <a:r>
              <a:rPr lang="en-US" dirty="0"/>
              <a:t>% A goal is found, or state s has no successors.</a:t>
            </a:r>
          </a:p>
        </p:txBody>
      </p:sp>
    </p:spTree>
    <p:extLst>
      <p:ext uri="{BB962C8B-B14F-4D97-AF65-F5344CB8AC3E}">
        <p14:creationId xmlns:p14="http://schemas.microsoft.com/office/powerpoint/2010/main" val="162025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1B856-C7E3-4FD1-ABD2-ADDC8B81A69D}"/>
              </a:ext>
            </a:extLst>
          </p:cNvPr>
          <p:cNvSpPr>
            <a:spLocks noGrp="1"/>
          </p:cNvSpPr>
          <p:nvPr>
            <p:ph type="title"/>
          </p:nvPr>
        </p:nvSpPr>
        <p:spPr/>
        <p:txBody>
          <a:bodyPr/>
          <a:lstStyle/>
          <a:p>
            <a:pPr algn="ctr"/>
            <a:r>
              <a:rPr lang="en-US" dirty="0"/>
              <a:t>More examples of state space search</a:t>
            </a:r>
            <a:br>
              <a:rPr lang="en-US" dirty="0"/>
            </a:br>
            <a:r>
              <a:rPr lang="en-US" dirty="0"/>
              <a:t>Hamiltonian path</a:t>
            </a:r>
          </a:p>
        </p:txBody>
      </p:sp>
      <p:sp>
        <p:nvSpPr>
          <p:cNvPr id="3" name="Content Placeholder 2">
            <a:extLst>
              <a:ext uri="{FF2B5EF4-FFF2-40B4-BE49-F238E27FC236}">
                <a16:creationId xmlns:a16="http://schemas.microsoft.com/office/drawing/2014/main" id="{9B8C7278-3EE9-4334-AC22-44810C4581D9}"/>
              </a:ext>
            </a:extLst>
          </p:cNvPr>
          <p:cNvSpPr>
            <a:spLocks noGrp="1"/>
          </p:cNvSpPr>
          <p:nvPr>
            <p:ph idx="1"/>
          </p:nvPr>
        </p:nvSpPr>
        <p:spPr/>
        <p:txBody>
          <a:bodyPr/>
          <a:lstStyle/>
          <a:p>
            <a:pPr marL="0" indent="0">
              <a:buNone/>
            </a:pPr>
            <a:r>
              <a:rPr lang="en-US" dirty="0"/>
              <a:t>Given a directed graph G and a starting vertex V, find a path through G starting at V that included every vertex of G exactly once.</a:t>
            </a:r>
          </a:p>
          <a:p>
            <a:pPr marL="0" indent="0">
              <a:buNone/>
            </a:pPr>
            <a:r>
              <a:rPr lang="en-US" dirty="0"/>
              <a:t>E.g. In this graph, a Hamiltonian path starting at A is</a:t>
            </a:r>
          </a:p>
          <a:p>
            <a:pPr marL="0" indent="0">
              <a:buNone/>
            </a:pPr>
            <a:r>
              <a:rPr lang="en-US" dirty="0"/>
              <a:t>A</a:t>
            </a:r>
            <a:r>
              <a:rPr lang="en-US" dirty="0">
                <a:sym typeface="Wingdings" panose="05000000000000000000" pitchFamily="2" charset="2"/>
              </a:rPr>
              <a:t>ECFBD</a:t>
            </a:r>
            <a:endParaRPr lang="en-US" dirty="0"/>
          </a:p>
        </p:txBody>
      </p:sp>
      <p:pic>
        <p:nvPicPr>
          <p:cNvPr id="7" name="Picture 6" descr="A close up of a clock&#10;&#10;Description automatically generated">
            <a:extLst>
              <a:ext uri="{FF2B5EF4-FFF2-40B4-BE49-F238E27FC236}">
                <a16:creationId xmlns:a16="http://schemas.microsoft.com/office/drawing/2014/main" id="{6168DB43-382C-4A0B-8DC8-3C8B00B427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8662" y="3186576"/>
            <a:ext cx="4691856" cy="3016193"/>
          </a:xfrm>
          <a:prstGeom prst="rect">
            <a:avLst/>
          </a:prstGeom>
        </p:spPr>
      </p:pic>
    </p:spTree>
    <p:extLst>
      <p:ext uri="{BB962C8B-B14F-4D97-AF65-F5344CB8AC3E}">
        <p14:creationId xmlns:p14="http://schemas.microsoft.com/office/powerpoint/2010/main" val="38889887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15757-0415-455A-8952-70AD08A206E2}"/>
              </a:ext>
            </a:extLst>
          </p:cNvPr>
          <p:cNvSpPr>
            <a:spLocks noGrp="1"/>
          </p:cNvSpPr>
          <p:nvPr>
            <p:ph type="title"/>
          </p:nvPr>
        </p:nvSpPr>
        <p:spPr/>
        <p:txBody>
          <a:bodyPr/>
          <a:lstStyle/>
          <a:p>
            <a:pPr algn="ctr"/>
            <a:r>
              <a:rPr lang="en-US" dirty="0"/>
              <a:t>State space for Hamiltonian path</a:t>
            </a:r>
          </a:p>
        </p:txBody>
      </p:sp>
      <p:sp>
        <p:nvSpPr>
          <p:cNvPr id="3" name="Content Placeholder 2">
            <a:extLst>
              <a:ext uri="{FF2B5EF4-FFF2-40B4-BE49-F238E27FC236}">
                <a16:creationId xmlns:a16="http://schemas.microsoft.com/office/drawing/2014/main" id="{FA2FCEFD-6A40-43E6-9137-06275562D54A}"/>
              </a:ext>
            </a:extLst>
          </p:cNvPr>
          <p:cNvSpPr>
            <a:spLocks noGrp="1"/>
          </p:cNvSpPr>
          <p:nvPr>
            <p:ph idx="1"/>
          </p:nvPr>
        </p:nvSpPr>
        <p:spPr/>
        <p:txBody>
          <a:bodyPr/>
          <a:lstStyle/>
          <a:p>
            <a:r>
              <a:rPr lang="en-US" dirty="0"/>
              <a:t>State:  A path through G with k non-repeated vertices starting at the start vertex.</a:t>
            </a:r>
          </a:p>
          <a:p>
            <a:r>
              <a:rPr lang="en-US" dirty="0"/>
              <a:t>Successor. Given a path P ending with vertex U, for some arc U-&gt;V where V is not already in P, add V at the end of P.</a:t>
            </a:r>
          </a:p>
          <a:p>
            <a:r>
              <a:rPr lang="en-US" dirty="0"/>
              <a:t>Goal: k=n (the number of vertices)</a:t>
            </a:r>
          </a:p>
          <a:p>
            <a:r>
              <a:rPr lang="en-US" dirty="0"/>
              <a:t>Start: Path consisting of start vertex.</a:t>
            </a:r>
          </a:p>
          <a:p>
            <a:endParaRPr lang="en-US" dirty="0"/>
          </a:p>
        </p:txBody>
      </p:sp>
    </p:spTree>
    <p:extLst>
      <p:ext uri="{BB962C8B-B14F-4D97-AF65-F5344CB8AC3E}">
        <p14:creationId xmlns:p14="http://schemas.microsoft.com/office/powerpoint/2010/main" val="3763984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52B45-2098-4B57-A25A-834D43E65715}"/>
              </a:ext>
            </a:extLst>
          </p:cNvPr>
          <p:cNvSpPr>
            <a:spLocks noGrp="1"/>
          </p:cNvSpPr>
          <p:nvPr>
            <p:ph type="title"/>
          </p:nvPr>
        </p:nvSpPr>
        <p:spPr/>
        <p:txBody>
          <a:bodyPr/>
          <a:lstStyle/>
          <a:p>
            <a:pPr algn="ctr"/>
            <a:r>
              <a:rPr lang="en-US" dirty="0"/>
              <a:t>N-Queens problem</a:t>
            </a:r>
          </a:p>
        </p:txBody>
      </p:sp>
      <p:sp>
        <p:nvSpPr>
          <p:cNvPr id="3" name="Content Placeholder 2">
            <a:extLst>
              <a:ext uri="{FF2B5EF4-FFF2-40B4-BE49-F238E27FC236}">
                <a16:creationId xmlns:a16="http://schemas.microsoft.com/office/drawing/2014/main" id="{FF98C634-D755-40ED-A66A-4EE393C5D649}"/>
              </a:ext>
            </a:extLst>
          </p:cNvPr>
          <p:cNvSpPr>
            <a:spLocks noGrp="1"/>
          </p:cNvSpPr>
          <p:nvPr>
            <p:ph idx="1"/>
          </p:nvPr>
        </p:nvSpPr>
        <p:spPr/>
        <p:txBody>
          <a:bodyPr>
            <a:normAutofit/>
          </a:bodyPr>
          <a:lstStyle/>
          <a:p>
            <a:pPr marL="0" indent="0">
              <a:buNone/>
            </a:pPr>
            <a:r>
              <a:rPr lang="en-US" dirty="0"/>
              <a:t>On an </a:t>
            </a:r>
            <a:r>
              <a:rPr lang="en-US" dirty="0" err="1"/>
              <a:t>NxN</a:t>
            </a:r>
            <a:r>
              <a:rPr lang="en-US" dirty="0"/>
              <a:t> chess board, place N queens </a:t>
            </a:r>
            <a:r>
              <a:rPr lang="en-US" dirty="0" err="1"/>
              <a:t>s.t.</a:t>
            </a:r>
            <a:r>
              <a:rPr lang="en-US" dirty="0"/>
              <a:t> (such that --- I will use this abbreviation throughout this course) no two queens attack.</a:t>
            </a:r>
          </a:p>
          <a:p>
            <a:pPr marL="0" indent="0">
              <a:buNone/>
            </a:pPr>
            <a:r>
              <a:rPr lang="en-US" dirty="0"/>
              <a:t>That is, no two queens are in the same row, same column, or same diagonal.</a:t>
            </a:r>
          </a:p>
          <a:p>
            <a:pPr marL="0" indent="0">
              <a:buNone/>
            </a:pPr>
            <a:r>
              <a:rPr lang="en-US" dirty="0"/>
              <a:t>(There is a simple known solution to this for all N </a:t>
            </a:r>
            <a:r>
              <a:rPr lang="en-US" dirty="0">
                <a:latin typeface="Cambria Math" panose="02040503050406030204" pitchFamily="18" charset="0"/>
                <a:ea typeface="Cambria Math" panose="02040503050406030204" pitchFamily="18" charset="0"/>
              </a:rPr>
              <a:t>≥ 4,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but we’ll ignore that.)</a:t>
            </a:r>
          </a:p>
          <a:p>
            <a:pPr marL="0" indent="0">
              <a:buNone/>
            </a:pPr>
            <a:r>
              <a:rPr lang="en-US" dirty="0"/>
              <a:t>The question is, how can we </a:t>
            </a:r>
            <a:r>
              <a:rPr lang="en-US" i="1" dirty="0"/>
              <a:t>systematically search </a:t>
            </a:r>
            <a:r>
              <a:rPr lang="en-US" dirty="0"/>
              <a:t>for a solution?</a:t>
            </a:r>
          </a:p>
          <a:p>
            <a:pPr marL="0" indent="0">
              <a:buNone/>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indent="0">
              <a:buNone/>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lang="en-US" dirty="0"/>
          </a:p>
        </p:txBody>
      </p:sp>
    </p:spTree>
    <p:extLst>
      <p:ext uri="{BB962C8B-B14F-4D97-AF65-F5344CB8AC3E}">
        <p14:creationId xmlns:p14="http://schemas.microsoft.com/office/powerpoint/2010/main" val="40971367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6F6E9-D79C-4640-A71B-2E9E6C19B707}"/>
              </a:ext>
            </a:extLst>
          </p:cNvPr>
          <p:cNvSpPr>
            <a:spLocks noGrp="1"/>
          </p:cNvSpPr>
          <p:nvPr>
            <p:ph type="title"/>
          </p:nvPr>
        </p:nvSpPr>
        <p:spPr/>
        <p:txBody>
          <a:bodyPr>
            <a:normAutofit/>
          </a:bodyPr>
          <a:lstStyle/>
          <a:p>
            <a:r>
              <a:rPr lang="en-US" dirty="0"/>
              <a:t>State space for example. (Note this handy trick for drawing trees in typewriter mode.)</a:t>
            </a:r>
          </a:p>
        </p:txBody>
      </p:sp>
      <p:pic>
        <p:nvPicPr>
          <p:cNvPr id="7" name="Content Placeholder 6" descr="A close up of a clock&#10;&#10;Description automatically generated">
            <a:extLst>
              <a:ext uri="{FF2B5EF4-FFF2-40B4-BE49-F238E27FC236}">
                <a16:creationId xmlns:a16="http://schemas.microsoft.com/office/drawing/2014/main" id="{B51DAA92-48DD-41D5-9A81-2237B0A12C3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84231" y="2743200"/>
            <a:ext cx="3163871" cy="2033917"/>
          </a:xfrm>
        </p:spPr>
      </p:pic>
      <p:pic>
        <p:nvPicPr>
          <p:cNvPr id="9" name="Content Placeholder 8" descr="A screenshot of a cell phone&#10;&#10;Description automatically generated">
            <a:extLst>
              <a:ext uri="{FF2B5EF4-FFF2-40B4-BE49-F238E27FC236}">
                <a16:creationId xmlns:a16="http://schemas.microsoft.com/office/drawing/2014/main" id="{C03F389E-2246-4330-A797-230F44B7DBA0}"/>
              </a:ext>
            </a:extLst>
          </p:cNvPr>
          <p:cNvPicPr>
            <a:picLocks noGrp="1" noChangeAspect="1"/>
          </p:cNvPicPr>
          <p:nvPr>
            <p:ph sz="half" idx="2"/>
          </p:nvPr>
        </p:nvPicPr>
        <p:blipFill>
          <a:blip r:embed="rId3">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4323519" y="2743200"/>
            <a:ext cx="7690161" cy="2976282"/>
          </a:xfrm>
        </p:spPr>
      </p:pic>
    </p:spTree>
    <p:extLst>
      <p:ext uri="{BB962C8B-B14F-4D97-AF65-F5344CB8AC3E}">
        <p14:creationId xmlns:p14="http://schemas.microsoft.com/office/powerpoint/2010/main" val="25435921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46AE4A-B130-4C3F-AC73-048C2B27AA3D}"/>
              </a:ext>
            </a:extLst>
          </p:cNvPr>
          <p:cNvSpPr>
            <a:spLocks noGrp="1"/>
          </p:cNvSpPr>
          <p:nvPr>
            <p:ph type="title"/>
          </p:nvPr>
        </p:nvSpPr>
        <p:spPr/>
        <p:txBody>
          <a:bodyPr/>
          <a:lstStyle/>
          <a:p>
            <a:pPr algn="ctr"/>
            <a:r>
              <a:rPr lang="en-US" dirty="0"/>
              <a:t>Example: Exact set cover</a:t>
            </a:r>
          </a:p>
        </p:txBody>
      </p:sp>
      <p:sp>
        <p:nvSpPr>
          <p:cNvPr id="6" name="Content Placeholder 5">
            <a:extLst>
              <a:ext uri="{FF2B5EF4-FFF2-40B4-BE49-F238E27FC236}">
                <a16:creationId xmlns:a16="http://schemas.microsoft.com/office/drawing/2014/main" id="{2B1AC336-21B1-4F8A-891B-CCB731E59E32}"/>
              </a:ext>
            </a:extLst>
          </p:cNvPr>
          <p:cNvSpPr>
            <a:spLocks noGrp="1"/>
          </p:cNvSpPr>
          <p:nvPr>
            <p:ph idx="1"/>
          </p:nvPr>
        </p:nvSpPr>
        <p:spPr/>
        <p:txBody>
          <a:bodyPr/>
          <a:lstStyle/>
          <a:p>
            <a:pPr marL="0" indent="0">
              <a:buNone/>
            </a:pPr>
            <a:r>
              <a:rPr lang="en-US" dirty="0"/>
              <a:t>Given: A set </a:t>
            </a:r>
            <a:r>
              <a:rPr lang="el-GR" dirty="0">
                <a:latin typeface="Cambria Math" panose="02040503050406030204" pitchFamily="18" charset="0"/>
                <a:ea typeface="Cambria Math" panose="02040503050406030204" pitchFamily="18" charset="0"/>
              </a:rPr>
              <a:t>Ω</a:t>
            </a:r>
            <a:r>
              <a:rPr lang="en-US" dirty="0">
                <a:latin typeface="Cambria Math" panose="02040503050406030204" pitchFamily="18" charset="0"/>
                <a:ea typeface="Cambria Math" panose="02040503050406030204" pitchFamily="18" charset="0"/>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and a collection C of subsets of </a:t>
            </a:r>
            <a:r>
              <a:rPr kumimoji="0" lang="el-GR"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Ω</a:t>
            </a:r>
            <a:r>
              <a:rPr lang="en-US" dirty="0">
                <a:solidFill>
                  <a:prstClr val="black"/>
                </a:solidFill>
                <a:latin typeface="Cambria Math" panose="02040503050406030204" pitchFamily="18" charset="0"/>
                <a:ea typeface="Cambria Math" panose="02040503050406030204" pitchFamily="18" charset="0"/>
              </a:rPr>
              <a:t>.</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indent="0">
              <a:buNone/>
            </a:pPr>
            <a:r>
              <a:rPr lang="en-US" dirty="0">
                <a:solidFill>
                  <a:prstClr val="black"/>
                </a:solidFill>
                <a:latin typeface="Calibri" panose="020F0502020204030204"/>
              </a:rPr>
              <a:t>Find: A subcollection D of C </a:t>
            </a:r>
            <a:r>
              <a:rPr lang="en-US" dirty="0" err="1">
                <a:solidFill>
                  <a:prstClr val="black"/>
                </a:solidFill>
                <a:latin typeface="Calibri" panose="020F0502020204030204"/>
              </a:rPr>
              <a:t>s.t.</a:t>
            </a:r>
            <a:r>
              <a:rPr lang="en-US" dirty="0">
                <a:solidFill>
                  <a:prstClr val="black"/>
                </a:solidFill>
                <a:latin typeface="Calibri" panose="020F0502020204030204"/>
              </a:rPr>
              <a:t> every element of </a:t>
            </a:r>
            <a:r>
              <a:rPr lang="el-GR" dirty="0">
                <a:latin typeface="Cambria Math" panose="02040503050406030204" pitchFamily="18" charset="0"/>
                <a:ea typeface="Cambria Math" panose="02040503050406030204" pitchFamily="18" charset="0"/>
              </a:rPr>
              <a:t>Ω</a:t>
            </a:r>
            <a:r>
              <a:rPr lang="en-US" dirty="0">
                <a:latin typeface="Cambria Math" panose="02040503050406030204" pitchFamily="18" charset="0"/>
                <a:ea typeface="Cambria Math" panose="02040503050406030204" pitchFamily="18" charset="0"/>
              </a:rPr>
              <a:t> </a:t>
            </a:r>
            <a:r>
              <a:rPr lang="en-US" dirty="0">
                <a:solidFill>
                  <a:prstClr val="black"/>
                </a:solidFill>
                <a:latin typeface="Calibri" panose="020F0502020204030204"/>
              </a:rPr>
              <a:t>appears exactly once in D.</a:t>
            </a:r>
          </a:p>
          <a:p>
            <a:pPr marL="0" indent="0">
              <a:buNone/>
            </a:pPr>
            <a:r>
              <a:rPr lang="en-US" dirty="0">
                <a:solidFill>
                  <a:prstClr val="black"/>
                </a:solidFill>
                <a:latin typeface="Calibri" panose="020F0502020204030204"/>
              </a:rPr>
              <a:t>Example: </a:t>
            </a:r>
            <a:r>
              <a:rPr lang="el-GR" dirty="0">
                <a:latin typeface="Cambria Math" panose="02040503050406030204" pitchFamily="18" charset="0"/>
                <a:ea typeface="Cambria Math" panose="02040503050406030204" pitchFamily="18" charset="0"/>
              </a:rPr>
              <a:t>Ω</a:t>
            </a:r>
            <a:r>
              <a:rPr lang="en-US" dirty="0">
                <a:solidFill>
                  <a:prstClr val="black"/>
                </a:solidFill>
                <a:latin typeface="Calibri" panose="020F0502020204030204"/>
              </a:rPr>
              <a:t> = {</a:t>
            </a:r>
            <a:r>
              <a:rPr lang="en-US" dirty="0" err="1">
                <a:solidFill>
                  <a:prstClr val="black"/>
                </a:solidFill>
                <a:latin typeface="Calibri" panose="020F0502020204030204"/>
              </a:rPr>
              <a:t>a,b,c,d,e,f,g,h</a:t>
            </a:r>
            <a:r>
              <a:rPr lang="en-US" dirty="0">
                <a:solidFill>
                  <a:prstClr val="black"/>
                </a:solidFill>
                <a:latin typeface="Calibri" panose="020F0502020204030204"/>
              </a:rPr>
              <a:t>}</a:t>
            </a:r>
          </a:p>
          <a:p>
            <a:pPr marL="0" indent="0">
              <a:buNone/>
            </a:pPr>
            <a:r>
              <a:rPr lang="en-US" dirty="0">
                <a:solidFill>
                  <a:prstClr val="black"/>
                </a:solidFill>
                <a:latin typeface="Calibri" panose="020F0502020204030204"/>
              </a:rPr>
              <a:t>C1={</a:t>
            </a:r>
            <a:r>
              <a:rPr lang="en-US" dirty="0" err="1">
                <a:solidFill>
                  <a:prstClr val="black"/>
                </a:solidFill>
                <a:latin typeface="Calibri" panose="020F0502020204030204"/>
              </a:rPr>
              <a:t>a,b,g</a:t>
            </a:r>
            <a:r>
              <a:rPr lang="en-US" dirty="0">
                <a:solidFill>
                  <a:prstClr val="black"/>
                </a:solidFill>
                <a:latin typeface="Calibri" panose="020F0502020204030204"/>
              </a:rPr>
              <a:t>}.   C2={</a:t>
            </a:r>
            <a:r>
              <a:rPr lang="en-US" dirty="0" err="1">
                <a:solidFill>
                  <a:prstClr val="black"/>
                </a:solidFill>
                <a:latin typeface="Calibri" panose="020F0502020204030204"/>
              </a:rPr>
              <a:t>a,c,d</a:t>
            </a:r>
            <a:r>
              <a:rPr lang="en-US" dirty="0">
                <a:solidFill>
                  <a:prstClr val="black"/>
                </a:solidFill>
                <a:latin typeface="Calibri" panose="020F0502020204030204"/>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C3={</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b,e</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a:r>
            <a:r>
              <a:rPr lang="en-US" dirty="0">
                <a:solidFill>
                  <a:prstClr val="black"/>
                </a:solidFill>
                <a:latin typeface="Calibri" panose="020F0502020204030204"/>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C4={</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c,h</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C5={</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b,f,h</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en-US" dirty="0">
                <a:solidFill>
                  <a:prstClr val="black"/>
                </a:solidFill>
                <a:latin typeface="Calibri" panose="020F0502020204030204"/>
              </a:rPr>
              <a:t>C6={</a:t>
            </a:r>
            <a:r>
              <a:rPr lang="en-US" dirty="0" err="1">
                <a:solidFill>
                  <a:prstClr val="black"/>
                </a:solidFill>
                <a:latin typeface="Calibri" panose="020F0502020204030204"/>
              </a:rPr>
              <a:t>c,f,h</a:t>
            </a:r>
            <a:r>
              <a:rPr lang="en-US" dirty="0">
                <a:solidFill>
                  <a:prstClr val="black"/>
                </a:solidFill>
                <a:latin typeface="Calibri" panose="020F0502020204030204"/>
              </a:rPr>
              <a:t>}. C7={</a:t>
            </a:r>
            <a:r>
              <a:rPr lang="en-US" dirty="0" err="1">
                <a:solidFill>
                  <a:prstClr val="black"/>
                </a:solidFill>
                <a:latin typeface="Calibri" panose="020F0502020204030204"/>
              </a:rPr>
              <a:t>e,g</a:t>
            </a:r>
            <a:r>
              <a:rPr lang="en-US" dirty="0">
                <a:solidFill>
                  <a:prstClr val="black"/>
                </a:solidFill>
                <a:latin typeface="Calibri" panose="020F0502020204030204"/>
              </a:rPr>
              <a:t>}</a:t>
            </a:r>
          </a:p>
          <a:p>
            <a:pPr marL="0" indent="0">
              <a:buNone/>
            </a:pPr>
            <a:r>
              <a:rPr lang="en-US" dirty="0">
                <a:solidFill>
                  <a:prstClr val="black"/>
                </a:solidFill>
                <a:latin typeface="Calibri" panose="020F0502020204030204"/>
              </a:rPr>
              <a:t>Solution: C2, C5, C7.</a:t>
            </a:r>
          </a:p>
          <a:p>
            <a:pPr marL="0" indent="0">
              <a:buNone/>
            </a:pPr>
            <a:endParaRPr lang="en-US" dirty="0"/>
          </a:p>
        </p:txBody>
      </p:sp>
    </p:spTree>
    <p:extLst>
      <p:ext uri="{BB962C8B-B14F-4D97-AF65-F5344CB8AC3E}">
        <p14:creationId xmlns:p14="http://schemas.microsoft.com/office/powerpoint/2010/main" val="27259177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E76F7-3C1E-4297-8157-95C231689027}"/>
              </a:ext>
            </a:extLst>
          </p:cNvPr>
          <p:cNvSpPr>
            <a:spLocks noGrp="1"/>
          </p:cNvSpPr>
          <p:nvPr>
            <p:ph type="title"/>
          </p:nvPr>
        </p:nvSpPr>
        <p:spPr/>
        <p:txBody>
          <a:bodyPr/>
          <a:lstStyle/>
          <a:p>
            <a:pPr algn="ctr"/>
            <a:r>
              <a:rPr lang="en-US" dirty="0"/>
              <a:t>Exact set cover: State space</a:t>
            </a:r>
          </a:p>
        </p:txBody>
      </p:sp>
      <p:sp>
        <p:nvSpPr>
          <p:cNvPr id="3" name="Content Placeholder 2">
            <a:extLst>
              <a:ext uri="{FF2B5EF4-FFF2-40B4-BE49-F238E27FC236}">
                <a16:creationId xmlns:a16="http://schemas.microsoft.com/office/drawing/2014/main" id="{0D9BD302-7A1A-4AA8-A786-16A5CBE1DB7C}"/>
              </a:ext>
            </a:extLst>
          </p:cNvPr>
          <p:cNvSpPr>
            <a:spLocks noGrp="1"/>
          </p:cNvSpPr>
          <p:nvPr>
            <p:ph idx="1"/>
          </p:nvPr>
        </p:nvSpPr>
        <p:spPr/>
        <p:txBody>
          <a:bodyPr/>
          <a:lstStyle/>
          <a:p>
            <a:pPr marL="0" indent="0">
              <a:buNone/>
            </a:pPr>
            <a:r>
              <a:rPr lang="en-US" dirty="0">
                <a:solidFill>
                  <a:prstClr val="black"/>
                </a:solidFill>
                <a:latin typeface="Calibri" panose="020F0502020204030204"/>
              </a:rPr>
              <a:t>State: A subcollection of C with no repeated elements.</a:t>
            </a:r>
          </a:p>
          <a:p>
            <a:pPr marL="0" indent="0">
              <a:buNone/>
            </a:pPr>
            <a:r>
              <a:rPr lang="en-US" dirty="0">
                <a:solidFill>
                  <a:prstClr val="black"/>
                </a:solidFill>
                <a:latin typeface="Calibri" panose="020F0502020204030204"/>
              </a:rPr>
              <a:t>Successor to state S: Add a set in C that does not overlap with C and that comes later in C than any of the sets in S.*</a:t>
            </a:r>
          </a:p>
          <a:p>
            <a:pPr marL="0" indent="0">
              <a:buNone/>
            </a:pPr>
            <a:r>
              <a:rPr lang="en-US" dirty="0">
                <a:solidFill>
                  <a:prstClr val="black"/>
                </a:solidFill>
                <a:latin typeface="Calibri" panose="020F0502020204030204"/>
              </a:rPr>
              <a:t>Start state: The empty collection.</a:t>
            </a:r>
          </a:p>
          <a:p>
            <a:pPr marL="0" indent="0">
              <a:buNone/>
            </a:pPr>
            <a:r>
              <a:rPr lang="en-US" dirty="0">
                <a:solidFill>
                  <a:prstClr val="black"/>
                </a:solidFill>
                <a:latin typeface="Calibri" panose="020F0502020204030204"/>
              </a:rPr>
              <a:t>Goal: A collection that covers all of </a:t>
            </a:r>
            <a:r>
              <a:rPr lang="el-GR" dirty="0">
                <a:solidFill>
                  <a:prstClr val="black"/>
                </a:solidFill>
                <a:latin typeface="Cambria Math" panose="02040503050406030204" pitchFamily="18" charset="0"/>
                <a:ea typeface="Cambria Math" panose="02040503050406030204" pitchFamily="18" charset="0"/>
              </a:rPr>
              <a:t>Ω</a:t>
            </a:r>
            <a:r>
              <a:rPr lang="en-US" dirty="0">
                <a:solidFill>
                  <a:prstClr val="black"/>
                </a:solidFill>
                <a:latin typeface="Cambria Math" panose="02040503050406030204" pitchFamily="18" charset="0"/>
                <a:ea typeface="Cambria Math" panose="02040503050406030204" pitchFamily="18" charset="0"/>
              </a:rPr>
              <a:t>.</a:t>
            </a:r>
          </a:p>
          <a:p>
            <a:pPr marL="0" indent="0">
              <a:buNone/>
            </a:pPr>
            <a:endParaRPr lang="en-US" dirty="0"/>
          </a:p>
          <a:p>
            <a:pPr marL="0" indent="0">
              <a:buNone/>
            </a:pPr>
            <a:r>
              <a:rPr lang="en-US" dirty="0"/>
              <a:t>* The reason for this condition is to avoid repeating states. You do not want to first generate the state {C1, C4}, and then to generate the state {C4, C1}. In general, in </a:t>
            </a:r>
          </a:p>
        </p:txBody>
      </p:sp>
    </p:spTree>
    <p:extLst>
      <p:ext uri="{BB962C8B-B14F-4D97-AF65-F5344CB8AC3E}">
        <p14:creationId xmlns:p14="http://schemas.microsoft.com/office/powerpoint/2010/main" val="35778094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B6336-DDD8-49EF-A10D-181304DC1F16}"/>
              </a:ext>
            </a:extLst>
          </p:cNvPr>
          <p:cNvSpPr>
            <a:spLocks noGrp="1"/>
          </p:cNvSpPr>
          <p:nvPr>
            <p:ph type="title"/>
          </p:nvPr>
        </p:nvSpPr>
        <p:spPr/>
        <p:txBody>
          <a:bodyPr/>
          <a:lstStyle/>
          <a:p>
            <a:pPr algn="ctr"/>
            <a:r>
              <a:rPr lang="en-US" dirty="0"/>
              <a:t>State space: Exact set cover</a:t>
            </a:r>
          </a:p>
        </p:txBody>
      </p:sp>
      <p:sp>
        <p:nvSpPr>
          <p:cNvPr id="3" name="Content Placeholder 2">
            <a:extLst>
              <a:ext uri="{FF2B5EF4-FFF2-40B4-BE49-F238E27FC236}">
                <a16:creationId xmlns:a16="http://schemas.microsoft.com/office/drawing/2014/main" id="{C373E01F-069B-435C-8FBC-D03E15B64585}"/>
              </a:ext>
            </a:extLst>
          </p:cNvPr>
          <p:cNvSpPr>
            <a:spLocks noGrp="1"/>
          </p:cNvSpPr>
          <p:nvPr>
            <p:ph sz="half" idx="1"/>
          </p:nvPr>
        </p:nvSpPr>
        <p:spPr>
          <a:xfrm>
            <a:off x="838200" y="1825625"/>
            <a:ext cx="2926976" cy="4351338"/>
          </a:xfrm>
        </p:spPr>
        <p:txBody>
          <a:bodyPr>
            <a:normAutofit lnSpcReduction="10000"/>
          </a:bodyPr>
          <a:lstStyle/>
          <a:p>
            <a:pPr marL="0" indent="0">
              <a:buNone/>
            </a:pPr>
            <a:r>
              <a:rPr lang="en-US" dirty="0">
                <a:solidFill>
                  <a:prstClr val="black"/>
                </a:solidFill>
                <a:latin typeface="Calibri" panose="020F0502020204030204"/>
              </a:rPr>
              <a:t>Example: </a:t>
            </a:r>
            <a:br>
              <a:rPr lang="en-US" dirty="0">
                <a:solidFill>
                  <a:prstClr val="black"/>
                </a:solidFill>
                <a:latin typeface="Calibri" panose="020F0502020204030204"/>
              </a:rPr>
            </a:br>
            <a:r>
              <a:rPr lang="el-GR" dirty="0">
                <a:latin typeface="Cambria Math" panose="02040503050406030204" pitchFamily="18" charset="0"/>
                <a:ea typeface="Cambria Math" panose="02040503050406030204" pitchFamily="18" charset="0"/>
              </a:rPr>
              <a:t>Ω</a:t>
            </a:r>
            <a:r>
              <a:rPr lang="en-US" dirty="0">
                <a:solidFill>
                  <a:prstClr val="black"/>
                </a:solidFill>
                <a:latin typeface="Calibri" panose="020F0502020204030204"/>
              </a:rPr>
              <a:t> = {</a:t>
            </a:r>
            <a:r>
              <a:rPr lang="en-US" dirty="0" err="1">
                <a:solidFill>
                  <a:prstClr val="black"/>
                </a:solidFill>
                <a:latin typeface="Calibri" panose="020F0502020204030204"/>
              </a:rPr>
              <a:t>a,b,c,d,e,f,g,h</a:t>
            </a:r>
            <a:r>
              <a:rPr lang="en-US" dirty="0">
                <a:solidFill>
                  <a:prstClr val="black"/>
                </a:solidFill>
                <a:latin typeface="Calibri" panose="020F0502020204030204"/>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C1={</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a,b,g</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C2={</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a,c,d</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C3={</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b,e</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C4={</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c,h</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indent="0">
              <a:buNone/>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C5={</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b,f,h</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C6={</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c,f,h</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C7={</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e,g</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indent="0">
              <a:buNone/>
            </a:pPr>
            <a:endParaRPr lang="en-US" dirty="0"/>
          </a:p>
        </p:txBody>
      </p:sp>
      <p:pic>
        <p:nvPicPr>
          <p:cNvPr id="12" name="Content Placeholder 11" descr="A screenshot of a cell phone&#10;&#10;Description automatically generated">
            <a:extLst>
              <a:ext uri="{FF2B5EF4-FFF2-40B4-BE49-F238E27FC236}">
                <a16:creationId xmlns:a16="http://schemas.microsoft.com/office/drawing/2014/main" id="{11491814-BDDB-4E00-95BF-882C06D649EC}"/>
              </a:ext>
            </a:extLst>
          </p:cNvPr>
          <p:cNvPicPr>
            <a:picLocks noGrp="1" noChangeAspect="1"/>
          </p:cNvPicPr>
          <p:nvPr>
            <p:ph sz="half" idx="2"/>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4237606" y="2575249"/>
            <a:ext cx="7491568" cy="3601714"/>
          </a:xfrm>
        </p:spPr>
      </p:pic>
    </p:spTree>
    <p:extLst>
      <p:ext uri="{BB962C8B-B14F-4D97-AF65-F5344CB8AC3E}">
        <p14:creationId xmlns:p14="http://schemas.microsoft.com/office/powerpoint/2010/main" val="3166034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4F8314-3FAC-4F12-867B-6D50B3E84E24}"/>
              </a:ext>
            </a:extLst>
          </p:cNvPr>
          <p:cNvSpPr>
            <a:spLocks noGrp="1"/>
          </p:cNvSpPr>
          <p:nvPr>
            <p:ph type="title"/>
          </p:nvPr>
        </p:nvSpPr>
        <p:spPr/>
        <p:txBody>
          <a:bodyPr/>
          <a:lstStyle/>
          <a:p>
            <a:pPr algn="ctr"/>
            <a:r>
              <a:rPr lang="en-US" dirty="0"/>
              <a:t>Alternative state spaces for a problem</a:t>
            </a:r>
          </a:p>
        </p:txBody>
      </p:sp>
      <p:sp>
        <p:nvSpPr>
          <p:cNvPr id="6" name="Content Placeholder 5">
            <a:extLst>
              <a:ext uri="{FF2B5EF4-FFF2-40B4-BE49-F238E27FC236}">
                <a16:creationId xmlns:a16="http://schemas.microsoft.com/office/drawing/2014/main" id="{DDA5C15C-6359-4B80-BD9E-658F332C8AC3}"/>
              </a:ext>
            </a:extLst>
          </p:cNvPr>
          <p:cNvSpPr>
            <a:spLocks noGrp="1"/>
          </p:cNvSpPr>
          <p:nvPr>
            <p:ph sz="half" idx="1"/>
          </p:nvPr>
        </p:nvSpPr>
        <p:spPr/>
        <p:txBody>
          <a:bodyPr>
            <a:normAutofit/>
          </a:bodyPr>
          <a:lstStyle/>
          <a:p>
            <a:pPr marL="0" indent="0">
              <a:buNone/>
            </a:pPr>
            <a:r>
              <a:rPr lang="en-US" dirty="0"/>
              <a:t>There can be more than one state space for a problem. </a:t>
            </a:r>
          </a:p>
          <a:p>
            <a:pPr marL="0" indent="0">
              <a:buNone/>
            </a:pPr>
            <a:r>
              <a:rPr lang="en-US" dirty="0"/>
              <a:t>For instance, in exact set cover, you could work in backward order. That gives different states.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C1={</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a,b,g</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C2={</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a,c,d</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C3={</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b,e</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C4={</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c,h</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C5={</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b,f,h</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C6={</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c,f,h</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C7={</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e,g</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indent="0">
              <a:buNone/>
            </a:pPr>
            <a:endParaRPr lang="en-US" dirty="0"/>
          </a:p>
          <a:p>
            <a:pPr marL="0" indent="0">
              <a:buNone/>
            </a:pPr>
            <a:endParaRPr lang="en-US" dirty="0"/>
          </a:p>
        </p:txBody>
      </p:sp>
      <p:pic>
        <p:nvPicPr>
          <p:cNvPr id="7" name="Content Placeholder 6" descr="A screenshot of a cell phone&#10;&#10;Description automatically generated">
            <a:extLst>
              <a:ext uri="{FF2B5EF4-FFF2-40B4-BE49-F238E27FC236}">
                <a16:creationId xmlns:a16="http://schemas.microsoft.com/office/drawing/2014/main" id="{3C959B63-4F1B-4D6B-BD00-751F5155A92B}"/>
              </a:ext>
            </a:extLst>
          </p:cNvPr>
          <p:cNvPicPr>
            <a:picLocks noGrp="1" noChangeAspect="1"/>
          </p:cNvPicPr>
          <p:nvPr>
            <p:ph sz="half" idx="2"/>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6172202" y="3429000"/>
            <a:ext cx="5692122" cy="1325562"/>
          </a:xfrm>
        </p:spPr>
      </p:pic>
    </p:spTree>
    <p:extLst>
      <p:ext uri="{BB962C8B-B14F-4D97-AF65-F5344CB8AC3E}">
        <p14:creationId xmlns:p14="http://schemas.microsoft.com/office/powerpoint/2010/main" val="7880937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1237CDE-2822-46FE-AD4C-4E318E22BC23}"/>
              </a:ext>
            </a:extLst>
          </p:cNvPr>
          <p:cNvSpPr>
            <a:spLocks noGrp="1"/>
          </p:cNvSpPr>
          <p:nvPr>
            <p:ph type="title"/>
          </p:nvPr>
        </p:nvSpPr>
        <p:spPr/>
        <p:txBody>
          <a:bodyPr/>
          <a:lstStyle/>
          <a:p>
            <a:pPr algn="ctr"/>
            <a:r>
              <a:rPr kumimoji="0" lang="en-US" sz="4400" b="0" i="0" u="none" strike="noStrike" kern="1200" cap="none" spc="0" normalizeH="0" baseline="0" noProof="0" dirty="0">
                <a:ln>
                  <a:noFill/>
                </a:ln>
                <a:solidFill>
                  <a:prstClr val="black"/>
                </a:solidFill>
                <a:effectLst/>
                <a:uLnTx/>
                <a:uFillTx/>
                <a:latin typeface="Calibri Light" panose="020F0302020204030204"/>
                <a:ea typeface="+mj-ea"/>
                <a:cs typeface="+mj-cs"/>
              </a:rPr>
              <a:t>Alternative state spaces for a problem</a:t>
            </a:r>
            <a:endParaRPr lang="en-US" dirty="0"/>
          </a:p>
        </p:txBody>
      </p:sp>
      <p:sp>
        <p:nvSpPr>
          <p:cNvPr id="6" name="Content Placeholder 5">
            <a:extLst>
              <a:ext uri="{FF2B5EF4-FFF2-40B4-BE49-F238E27FC236}">
                <a16:creationId xmlns:a16="http://schemas.microsoft.com/office/drawing/2014/main" id="{72FB72E6-4910-4A16-8054-9BCC4EF2DE7E}"/>
              </a:ext>
            </a:extLst>
          </p:cNvPr>
          <p:cNvSpPr>
            <a:spLocks noGrp="1"/>
          </p:cNvSpPr>
          <p:nvPr>
            <p:ph idx="1"/>
          </p:nvPr>
        </p:nvSpPr>
        <p:spPr/>
        <p:txBody>
          <a:bodyPr/>
          <a:lstStyle/>
          <a:p>
            <a:pPr marL="0" indent="0">
              <a:buNone/>
            </a:pPr>
            <a:r>
              <a:rPr lang="en-US" dirty="0"/>
              <a:t>What is critical is this:</a:t>
            </a:r>
          </a:p>
          <a:p>
            <a:pPr marL="0" indent="0">
              <a:buNone/>
            </a:pPr>
            <a:r>
              <a:rPr lang="en-US" dirty="0"/>
              <a:t>Every solution to the problem has to be a goal state that can be constructed by starting at the start state and applying successor operations.</a:t>
            </a:r>
          </a:p>
        </p:txBody>
      </p:sp>
    </p:spTree>
    <p:extLst>
      <p:ext uri="{BB962C8B-B14F-4D97-AF65-F5344CB8AC3E}">
        <p14:creationId xmlns:p14="http://schemas.microsoft.com/office/powerpoint/2010/main" val="19047085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C935C-23AD-4163-9D44-6693B9CD54BA}"/>
              </a:ext>
            </a:extLst>
          </p:cNvPr>
          <p:cNvSpPr>
            <a:spLocks noGrp="1"/>
          </p:cNvSpPr>
          <p:nvPr>
            <p:ph type="title"/>
          </p:nvPr>
        </p:nvSpPr>
        <p:spPr/>
        <p:txBody>
          <a:bodyPr/>
          <a:lstStyle/>
          <a:p>
            <a:pPr algn="ctr"/>
            <a:r>
              <a:rPr lang="en-US" dirty="0"/>
              <a:t>Characteristics of a problem</a:t>
            </a:r>
          </a:p>
        </p:txBody>
      </p:sp>
      <p:sp>
        <p:nvSpPr>
          <p:cNvPr id="3" name="Content Placeholder 2">
            <a:extLst>
              <a:ext uri="{FF2B5EF4-FFF2-40B4-BE49-F238E27FC236}">
                <a16:creationId xmlns:a16="http://schemas.microsoft.com/office/drawing/2014/main" id="{510E6B5C-5BA0-40F6-988C-ECD1AE41439C}"/>
              </a:ext>
            </a:extLst>
          </p:cNvPr>
          <p:cNvSpPr>
            <a:spLocks noGrp="1"/>
          </p:cNvSpPr>
          <p:nvPr>
            <p:ph idx="1"/>
          </p:nvPr>
        </p:nvSpPr>
        <p:spPr/>
        <p:txBody>
          <a:bodyPr/>
          <a:lstStyle/>
          <a:p>
            <a:r>
              <a:rPr lang="en-US" dirty="0"/>
              <a:t>Branching factor (B).  The maximum number of successors of any state.</a:t>
            </a:r>
          </a:p>
          <a:p>
            <a:r>
              <a:rPr lang="en-US" dirty="0"/>
              <a:t>Depth (D). The greatest depth of any node in the state space.</a:t>
            </a:r>
          </a:p>
          <a:p>
            <a:r>
              <a:rPr lang="en-US" dirty="0"/>
              <a:t>Size of the state space (S). Certainly not more than</a:t>
            </a:r>
            <a:br>
              <a:rPr lang="en-US" dirty="0"/>
            </a:br>
            <a:r>
              <a:rPr lang="en-US" dirty="0"/>
              <a:t>1+B+B</a:t>
            </a:r>
            <a:r>
              <a:rPr lang="en-US" baseline="30000" dirty="0"/>
              <a:t>2</a:t>
            </a:r>
            <a:r>
              <a:rPr lang="en-US" dirty="0"/>
              <a:t>+B</a:t>
            </a:r>
            <a:r>
              <a:rPr lang="en-US" baseline="30000" dirty="0"/>
              <a:t>3</a:t>
            </a:r>
            <a:r>
              <a:rPr lang="en-US" dirty="0"/>
              <a:t>+ … +B</a:t>
            </a:r>
            <a:r>
              <a:rPr lang="en-US" baseline="30000" dirty="0"/>
              <a:t>D</a:t>
            </a:r>
            <a:r>
              <a:rPr lang="en-US" dirty="0"/>
              <a:t> is O(B</a:t>
            </a:r>
            <a:r>
              <a:rPr lang="en-US" baseline="30000" dirty="0"/>
              <a:t>D</a:t>
            </a:r>
            <a:r>
              <a:rPr lang="en-US" dirty="0"/>
              <a:t>), but generally much less.</a:t>
            </a:r>
          </a:p>
          <a:p>
            <a:r>
              <a:rPr lang="en-US" dirty="0"/>
              <a:t>Is the state space a tree? A state space is a tree if, for any state S, there is only one way to construct S from the start state. Also known as </a:t>
            </a:r>
            <a:r>
              <a:rPr lang="en-US" i="1" dirty="0"/>
              <a:t>systematic</a:t>
            </a:r>
            <a:r>
              <a:rPr lang="en-US" dirty="0"/>
              <a:t> search.</a:t>
            </a:r>
          </a:p>
          <a:p>
            <a:r>
              <a:rPr lang="en-US" dirty="0"/>
              <a:t>Is the depth of the shallowest goal known in advance?</a:t>
            </a:r>
          </a:p>
        </p:txBody>
      </p:sp>
    </p:spTree>
    <p:extLst>
      <p:ext uri="{BB962C8B-B14F-4D97-AF65-F5344CB8AC3E}">
        <p14:creationId xmlns:p14="http://schemas.microsoft.com/office/powerpoint/2010/main" val="35694967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CD252-CFEC-42F4-AE50-0D654F391E65}"/>
              </a:ext>
            </a:extLst>
          </p:cNvPr>
          <p:cNvSpPr>
            <a:spLocks noGrp="1"/>
          </p:cNvSpPr>
          <p:nvPr>
            <p:ph type="title"/>
          </p:nvPr>
        </p:nvSpPr>
        <p:spPr/>
        <p:txBody>
          <a:bodyPr/>
          <a:lstStyle/>
          <a:p>
            <a:pPr algn="ctr"/>
            <a:r>
              <a:rPr lang="en-US" dirty="0"/>
              <a:t>Characteristics of our examples</a:t>
            </a:r>
          </a:p>
        </p:txBody>
      </p:sp>
      <p:sp>
        <p:nvSpPr>
          <p:cNvPr id="3" name="Content Placeholder 2">
            <a:extLst>
              <a:ext uri="{FF2B5EF4-FFF2-40B4-BE49-F238E27FC236}">
                <a16:creationId xmlns:a16="http://schemas.microsoft.com/office/drawing/2014/main" id="{B90A907E-D63D-4D7A-B226-9FD88EB15AF0}"/>
              </a:ext>
            </a:extLst>
          </p:cNvPr>
          <p:cNvSpPr>
            <a:spLocks noGrp="1"/>
          </p:cNvSpPr>
          <p:nvPr>
            <p:ph idx="1"/>
          </p:nvPr>
        </p:nvSpPr>
        <p:spPr/>
        <p:txBody>
          <a:bodyPr>
            <a:normAutofit lnSpcReduction="10000"/>
          </a:bodyPr>
          <a:lstStyle/>
          <a:p>
            <a:pPr marL="0" indent="0">
              <a:buNone/>
            </a:pPr>
            <a:r>
              <a:rPr lang="en-US" b="1" dirty="0"/>
              <a:t>N-Queens:</a:t>
            </a:r>
            <a:r>
              <a:rPr lang="en-US" dirty="0"/>
              <a:t> Branching factor: N. Depth: N.  Size &lt; N! (a lot less). </a:t>
            </a:r>
            <a:br>
              <a:rPr lang="en-US" b="1" dirty="0"/>
            </a:br>
            <a:r>
              <a:rPr lang="en-US" dirty="0"/>
              <a:t>Tree? Yes.  Depth of goal known?  Yes, N.</a:t>
            </a:r>
          </a:p>
          <a:p>
            <a:pPr marL="0" indent="0">
              <a:buNone/>
            </a:pPr>
            <a:r>
              <a:rPr lang="en-US" b="1" dirty="0"/>
              <a:t>Hamiltonian Path:</a:t>
            </a:r>
            <a:r>
              <a:rPr lang="en-US" dirty="0"/>
              <a:t> Branching factor: Maximal outdegree of any vertex. Depth: N.  Size: B</a:t>
            </a:r>
            <a:r>
              <a:rPr lang="en-US" baseline="30000" dirty="0"/>
              <a:t>N</a:t>
            </a:r>
            <a:r>
              <a:rPr lang="en-US" b="1" dirty="0"/>
              <a:t>. </a:t>
            </a:r>
            <a:r>
              <a:rPr lang="en-US" dirty="0"/>
              <a:t>Tree? Yes.  Depth of goal known?  Yes, N.</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Exact Set Cover: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Branching factor: Maximal number of sets in C that contain a particular element . Depth: Number of sets in C.  Size: B</a:t>
            </a:r>
            <a:r>
              <a:rPr kumimoji="0" lang="en-US" sz="2800" b="0" i="0" u="none" strike="noStrike" kern="1200" cap="none" spc="0" normalizeH="0" baseline="30000" noProof="0" dirty="0">
                <a:ln>
                  <a:noFill/>
                </a:ln>
                <a:solidFill>
                  <a:prstClr val="black"/>
                </a:solidFill>
                <a:effectLst/>
                <a:uLnTx/>
                <a:uFillTx/>
                <a:latin typeface="Calibri" panose="020F0502020204030204"/>
                <a:ea typeface="+mn-ea"/>
                <a:cs typeface="+mn-cs"/>
              </a:rPr>
              <a:t>N</a:t>
            </a: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Tree? Yes.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Depth of goal known?  No. Suppose that |</a:t>
            </a:r>
            <a:r>
              <a:rPr kumimoji="0" lang="el-GR"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Ω</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|=100 and that C contains sets that range from size 50 to size 4. Then there might be a solution might have only two sets of size 50, or 25 sets of size 4, or something in between.</a:t>
            </a:r>
          </a:p>
          <a:p>
            <a:pPr marL="0" indent="0">
              <a:buNone/>
            </a:pPr>
            <a:endParaRPr lang="en-US" dirty="0"/>
          </a:p>
        </p:txBody>
      </p:sp>
    </p:spTree>
    <p:extLst>
      <p:ext uri="{BB962C8B-B14F-4D97-AF65-F5344CB8AC3E}">
        <p14:creationId xmlns:p14="http://schemas.microsoft.com/office/powerpoint/2010/main" val="30423612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EC5AC-3079-4E75-B0E3-C2763FD2620B}"/>
              </a:ext>
            </a:extLst>
          </p:cNvPr>
          <p:cNvSpPr>
            <a:spLocks noGrp="1"/>
          </p:cNvSpPr>
          <p:nvPr>
            <p:ph type="title"/>
          </p:nvPr>
        </p:nvSpPr>
        <p:spPr/>
        <p:txBody>
          <a:bodyPr/>
          <a:lstStyle/>
          <a:p>
            <a:pPr algn="ctr"/>
            <a:r>
              <a:rPr lang="en-US" dirty="0"/>
              <a:t>Breadth-first search</a:t>
            </a:r>
          </a:p>
        </p:txBody>
      </p:sp>
      <p:sp>
        <p:nvSpPr>
          <p:cNvPr id="3" name="Content Placeholder 2">
            <a:extLst>
              <a:ext uri="{FF2B5EF4-FFF2-40B4-BE49-F238E27FC236}">
                <a16:creationId xmlns:a16="http://schemas.microsoft.com/office/drawing/2014/main" id="{4C40A1F1-EF1A-4423-92B5-151C6730E493}"/>
              </a:ext>
            </a:extLst>
          </p:cNvPr>
          <p:cNvSpPr>
            <a:spLocks noGrp="1"/>
          </p:cNvSpPr>
          <p:nvPr>
            <p:ph idx="1"/>
          </p:nvPr>
        </p:nvSpPr>
        <p:spPr/>
        <p:txBody>
          <a:bodyPr>
            <a:normAutofit fontScale="92500" lnSpcReduction="10000"/>
          </a:bodyPr>
          <a:lstStyle/>
          <a:p>
            <a:pPr marL="0" indent="0">
              <a:buNone/>
            </a:pPr>
            <a:r>
              <a:rPr lang="en-US" dirty="0"/>
              <a:t>Breadth-first search: First explore all the states at depth 1, then all the states at depth 2, then at depth 3, and so on until a goal is found.</a:t>
            </a:r>
          </a:p>
          <a:p>
            <a:pPr marL="0" indent="0">
              <a:buNone/>
            </a:pPr>
            <a:r>
              <a:rPr lang="en-US" dirty="0" err="1"/>
              <a:t>bfs</a:t>
            </a:r>
            <a:r>
              <a:rPr lang="en-US" dirty="0"/>
              <a:t>() {</a:t>
            </a:r>
          </a:p>
          <a:p>
            <a:pPr marL="0" indent="0">
              <a:buNone/>
            </a:pPr>
            <a:r>
              <a:rPr lang="en-US" dirty="0"/>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if (goal(START) ) return START;</a:t>
            </a:r>
            <a:endParaRPr lang="en-US" dirty="0"/>
          </a:p>
          <a:p>
            <a:pPr marL="0" indent="0">
              <a:buNone/>
            </a:pPr>
            <a:r>
              <a:rPr lang="en-US" dirty="0"/>
              <a:t>      FIFO queue Q = [START]</a:t>
            </a:r>
          </a:p>
          <a:p>
            <a:pPr marL="0" indent="0">
              <a:buNone/>
            </a:pPr>
            <a:r>
              <a:rPr lang="en-US" dirty="0"/>
              <a:t>      while (true)  {</a:t>
            </a:r>
          </a:p>
          <a:p>
            <a:pPr marL="0" indent="0">
              <a:buNone/>
            </a:pPr>
            <a:r>
              <a:rPr lang="en-US" dirty="0"/>
              <a:t>           S  = </a:t>
            </a:r>
            <a:r>
              <a:rPr lang="en-US" dirty="0" err="1"/>
              <a:t>Q.pop</a:t>
            </a:r>
            <a:r>
              <a:rPr lang="en-US" dirty="0"/>
              <a:t>()</a:t>
            </a:r>
          </a:p>
          <a:p>
            <a:pPr marL="0" indent="0">
              <a:buNone/>
            </a:pPr>
            <a:r>
              <a:rPr lang="en-US" dirty="0"/>
              <a:t>            for (each successor C of S) {</a:t>
            </a:r>
          </a:p>
          <a:p>
            <a:pPr marL="0" indent="0">
              <a:buNone/>
            </a:pPr>
            <a:r>
              <a:rPr lang="en-US" dirty="0"/>
              <a:t>                 if (goal(C)) return C;</a:t>
            </a:r>
          </a:p>
          <a:p>
            <a:pPr marL="0" indent="0">
              <a:buNone/>
            </a:pPr>
            <a:r>
              <a:rPr lang="en-US" dirty="0"/>
              <a:t>                 push C onto Q;</a:t>
            </a:r>
          </a:p>
        </p:txBody>
      </p:sp>
    </p:spTree>
    <p:extLst>
      <p:ext uri="{BB962C8B-B14F-4D97-AF65-F5344CB8AC3E}">
        <p14:creationId xmlns:p14="http://schemas.microsoft.com/office/powerpoint/2010/main" val="9515596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17EB28-241D-4B0C-9E48-696439BA6642}"/>
              </a:ext>
            </a:extLst>
          </p:cNvPr>
          <p:cNvSpPr>
            <a:spLocks noGrp="1"/>
          </p:cNvSpPr>
          <p:nvPr>
            <p:ph type="title"/>
          </p:nvPr>
        </p:nvSpPr>
        <p:spPr/>
        <p:txBody>
          <a:bodyPr/>
          <a:lstStyle/>
          <a:p>
            <a:pPr algn="ctr"/>
            <a:r>
              <a:rPr kumimoji="0" lang="en-US" sz="4400" b="0" i="0" u="none" strike="noStrike" kern="1200" cap="none" spc="0" normalizeH="0" baseline="0" noProof="0" dirty="0">
                <a:ln>
                  <a:noFill/>
                </a:ln>
                <a:solidFill>
                  <a:prstClr val="black"/>
                </a:solidFill>
                <a:effectLst/>
                <a:uLnTx/>
                <a:uFillTx/>
                <a:latin typeface="Calibri Light" panose="020F0302020204030204"/>
                <a:ea typeface="+mj-ea"/>
                <a:cs typeface="+mj-cs"/>
              </a:rPr>
              <a:t>Breadth-first search</a:t>
            </a:r>
            <a:endParaRPr lang="en-US" dirty="0"/>
          </a:p>
        </p:txBody>
      </p:sp>
      <p:sp>
        <p:nvSpPr>
          <p:cNvPr id="5" name="Content Placeholder 4">
            <a:extLst>
              <a:ext uri="{FF2B5EF4-FFF2-40B4-BE49-F238E27FC236}">
                <a16:creationId xmlns:a16="http://schemas.microsoft.com/office/drawing/2014/main" id="{2786126A-8F64-4447-A79B-F32645CDF625}"/>
              </a:ext>
            </a:extLst>
          </p:cNvPr>
          <p:cNvSpPr>
            <a:spLocks noGrp="1"/>
          </p:cNvSpPr>
          <p:nvPr>
            <p:ph sz="half" idx="1"/>
          </p:nvPr>
        </p:nvSpPr>
        <p:spPr/>
        <p:txBody>
          <a:bodyPr>
            <a:normAutofit fontScale="92500" lnSpcReduction="10000"/>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Breadth-first search: First explore all the states at depth 1, then all the states at depth 2, then at depth 3, and so on until a goal is found</a:t>
            </a: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indent="0">
              <a:buNone/>
            </a:pPr>
            <a:endParaRPr lang="en-US" dirty="0"/>
          </a:p>
        </p:txBody>
      </p:sp>
      <p:sp>
        <p:nvSpPr>
          <p:cNvPr id="6" name="Content Placeholder 5">
            <a:extLst>
              <a:ext uri="{FF2B5EF4-FFF2-40B4-BE49-F238E27FC236}">
                <a16:creationId xmlns:a16="http://schemas.microsoft.com/office/drawing/2014/main" id="{90D78EBF-EB11-4518-98FC-539650014EDC}"/>
              </a:ext>
            </a:extLst>
          </p:cNvPr>
          <p:cNvSpPr>
            <a:spLocks noGrp="1"/>
          </p:cNvSpPr>
          <p:nvPr>
            <p:ph sz="half" idx="2"/>
          </p:nvPr>
        </p:nvSpPr>
        <p:spPr>
          <a:xfrm>
            <a:off x="6172200" y="1524000"/>
            <a:ext cx="5181600" cy="4968875"/>
          </a:xfrm>
        </p:spPr>
        <p:txBody>
          <a:bodyPr>
            <a:normAutofit fontScale="92500" lnSpcReduction="10000"/>
          </a:bodyPr>
          <a:lstStyle/>
          <a:p>
            <a:pPr marL="0" indent="0">
              <a:buNone/>
            </a:pPr>
            <a:r>
              <a:rPr lang="en-US" dirty="0" err="1"/>
              <a:t>bfs</a:t>
            </a:r>
            <a:r>
              <a:rPr lang="en-US" dirty="0"/>
              <a:t>() {</a:t>
            </a:r>
          </a:p>
          <a:p>
            <a:pPr marL="0" indent="0">
              <a:buNone/>
            </a:pPr>
            <a:r>
              <a:rPr lang="en-US" dirty="0"/>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if (goal(START) ) return START;</a:t>
            </a:r>
            <a:endParaRPr lang="en-US" dirty="0"/>
          </a:p>
          <a:p>
            <a:pPr marL="0" indent="0">
              <a:buNone/>
            </a:pPr>
            <a:r>
              <a:rPr lang="en-US" dirty="0"/>
              <a:t>      FIFO queue Q = [START]</a:t>
            </a:r>
          </a:p>
          <a:p>
            <a:pPr marL="0" indent="0">
              <a:buNone/>
            </a:pPr>
            <a:r>
              <a:rPr lang="en-US" dirty="0"/>
              <a:t>      while (!</a:t>
            </a:r>
            <a:r>
              <a:rPr lang="en-US" dirty="0" err="1"/>
              <a:t>Q.empty</a:t>
            </a:r>
            <a:r>
              <a:rPr lang="en-US" dirty="0"/>
              <a:t>())  {</a:t>
            </a:r>
          </a:p>
          <a:p>
            <a:pPr marL="0" indent="0">
              <a:buNone/>
            </a:pPr>
            <a:r>
              <a:rPr lang="en-US" dirty="0"/>
              <a:t>           S  = </a:t>
            </a:r>
            <a:r>
              <a:rPr lang="en-US" dirty="0" err="1"/>
              <a:t>Q.pop</a:t>
            </a:r>
            <a:r>
              <a:rPr lang="en-US" dirty="0"/>
              <a:t>()</a:t>
            </a:r>
          </a:p>
          <a:p>
            <a:pPr marL="0" indent="0">
              <a:buNone/>
            </a:pPr>
            <a:r>
              <a:rPr lang="en-US" dirty="0"/>
              <a:t>            for (each successor C of S) {</a:t>
            </a:r>
          </a:p>
          <a:p>
            <a:pPr marL="0" indent="0">
              <a:buNone/>
            </a:pPr>
            <a:r>
              <a:rPr lang="en-US" dirty="0"/>
              <a:t>                 if (goal(C)) return C;</a:t>
            </a:r>
          </a:p>
          <a:p>
            <a:pPr marL="0" indent="0">
              <a:buNone/>
            </a:pPr>
            <a:r>
              <a:rPr lang="en-US" dirty="0"/>
              <a:t>                 </a:t>
            </a:r>
            <a:r>
              <a:rPr lang="en-US" dirty="0" err="1"/>
              <a:t>Q.push</a:t>
            </a:r>
            <a:r>
              <a:rPr lang="en-US" dirty="0"/>
              <a:t>(C);</a:t>
            </a:r>
          </a:p>
          <a:p>
            <a:pPr marL="0" indent="0">
              <a:buNone/>
            </a:pPr>
            <a:r>
              <a:rPr lang="en-US" dirty="0"/>
              <a:t>                }</a:t>
            </a:r>
          </a:p>
          <a:p>
            <a:pPr marL="0" indent="0">
              <a:buNone/>
            </a:pPr>
            <a:r>
              <a:rPr lang="en-US" dirty="0"/>
              <a:t>           } return FAIL;</a:t>
            </a:r>
          </a:p>
          <a:p>
            <a:pPr marL="0" indent="0">
              <a:buNone/>
            </a:pPr>
            <a:r>
              <a:rPr lang="en-US" dirty="0"/>
              <a:t>}</a:t>
            </a:r>
          </a:p>
        </p:txBody>
      </p:sp>
    </p:spTree>
    <p:extLst>
      <p:ext uri="{BB962C8B-B14F-4D97-AF65-F5344CB8AC3E}">
        <p14:creationId xmlns:p14="http://schemas.microsoft.com/office/powerpoint/2010/main" val="3809078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6034-5253-43DF-97AF-7C9D49188919}"/>
              </a:ext>
            </a:extLst>
          </p:cNvPr>
          <p:cNvSpPr>
            <a:spLocks noGrp="1"/>
          </p:cNvSpPr>
          <p:nvPr>
            <p:ph type="title"/>
          </p:nvPr>
        </p:nvSpPr>
        <p:spPr/>
        <p:txBody>
          <a:bodyPr/>
          <a:lstStyle/>
          <a:p>
            <a:pPr algn="ctr"/>
            <a:r>
              <a:rPr lang="en-US" dirty="0"/>
              <a:t>N-Queens problem</a:t>
            </a:r>
          </a:p>
        </p:txBody>
      </p:sp>
      <p:sp>
        <p:nvSpPr>
          <p:cNvPr id="3" name="Content Placeholder 2">
            <a:extLst>
              <a:ext uri="{FF2B5EF4-FFF2-40B4-BE49-F238E27FC236}">
                <a16:creationId xmlns:a16="http://schemas.microsoft.com/office/drawing/2014/main" id="{74CE0C91-6C29-47E5-B292-316A196CC479}"/>
              </a:ext>
            </a:extLst>
          </p:cNvPr>
          <p:cNvSpPr>
            <a:spLocks noGrp="1"/>
          </p:cNvSpPr>
          <p:nvPr>
            <p:ph idx="1"/>
          </p:nvPr>
        </p:nvSpPr>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Since there are N columns, and N queens, and no two queens are in the same column, there must be exactly one queen in each column.</a:t>
            </a:r>
          </a:p>
          <a:p>
            <a:pPr marL="0" indent="0">
              <a:buNone/>
            </a:pPr>
            <a:r>
              <a:rPr lang="en-US" dirty="0"/>
              <a:t>We will fill in queens left to right, putting each queen in the first row where she fits. If we get stuck, we will go back to the last point we had a choice, and try the next possible solution.</a:t>
            </a:r>
          </a:p>
          <a:p>
            <a:pPr marL="0" indent="0">
              <a:buNone/>
            </a:pPr>
            <a:r>
              <a:rPr lang="en-US" dirty="0"/>
              <a:t>Backtracking a.k.a. depth-first search.</a:t>
            </a:r>
          </a:p>
          <a:p>
            <a:pPr marL="0" indent="0">
              <a:buNone/>
            </a:pPr>
            <a:r>
              <a:rPr lang="en-US" dirty="0"/>
              <a:t>I’ll take N=6. (No solution N=2 or 3; 4 is too easy; 5 involves no backtracking at all.)  </a:t>
            </a:r>
          </a:p>
        </p:txBody>
      </p:sp>
    </p:spTree>
    <p:extLst>
      <p:ext uri="{BB962C8B-B14F-4D97-AF65-F5344CB8AC3E}">
        <p14:creationId xmlns:p14="http://schemas.microsoft.com/office/powerpoint/2010/main" val="9840366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42EC42-1F89-4650-972B-BF58BED71538}"/>
              </a:ext>
            </a:extLst>
          </p:cNvPr>
          <p:cNvSpPr>
            <a:spLocks noGrp="1"/>
          </p:cNvSpPr>
          <p:nvPr>
            <p:ph type="title"/>
          </p:nvPr>
        </p:nvSpPr>
        <p:spPr/>
        <p:txBody>
          <a:bodyPr/>
          <a:lstStyle/>
          <a:p>
            <a:pPr algn="ctr"/>
            <a:r>
              <a:rPr lang="en-US" dirty="0"/>
              <a:t>Breadth-first search</a:t>
            </a:r>
          </a:p>
        </p:txBody>
      </p:sp>
      <p:sp>
        <p:nvSpPr>
          <p:cNvPr id="6" name="Content Placeholder 5">
            <a:extLst>
              <a:ext uri="{FF2B5EF4-FFF2-40B4-BE49-F238E27FC236}">
                <a16:creationId xmlns:a16="http://schemas.microsoft.com/office/drawing/2014/main" id="{96DFD10B-541C-43C0-851D-6BE241FCA461}"/>
              </a:ext>
            </a:extLst>
          </p:cNvPr>
          <p:cNvSpPr>
            <a:spLocks noGrp="1"/>
          </p:cNvSpPr>
          <p:nvPr>
            <p:ph idx="1"/>
          </p:nvPr>
        </p:nvSpPr>
        <p:spPr/>
        <p:txBody>
          <a:bodyPr>
            <a:normAutofit fontScale="92500" lnSpcReduction="20000"/>
          </a:bodyPr>
          <a:lstStyle/>
          <a:p>
            <a:pPr marL="0" indent="0">
              <a:buNone/>
            </a:pPr>
            <a:r>
              <a:rPr lang="en-US" dirty="0"/>
              <a:t>Breadth-first search only searches until the first goal state is found.</a:t>
            </a:r>
          </a:p>
          <a:p>
            <a:pPr marL="0" indent="0">
              <a:buNone/>
            </a:pPr>
            <a:r>
              <a:rPr lang="en-US" dirty="0"/>
              <a:t>Therefore, if the tree expands exponentially and there is a goal state that is much shallower than the depth of the tree, BFS may run much more quickly than DFS.</a:t>
            </a:r>
          </a:p>
          <a:p>
            <a:pPr marL="0" indent="0">
              <a:buNone/>
            </a:pPr>
            <a:r>
              <a:rPr lang="en-US" dirty="0"/>
              <a:t>Suppose that the tree has depth D, there is one goal state at depth G on the far right side of the tree and G &lt; D.</a:t>
            </a:r>
          </a:p>
          <a:p>
            <a:pPr marL="0" indent="0">
              <a:buNone/>
            </a:pPr>
            <a:r>
              <a:rPr lang="en-US" dirty="0"/>
              <a:t>Then the number of states constructed in DFS is 1+B+B</a:t>
            </a:r>
            <a:r>
              <a:rPr lang="en-US" baseline="30000" dirty="0"/>
              <a:t>2</a:t>
            </a:r>
            <a:r>
              <a:rPr lang="en-US" dirty="0"/>
              <a:t>+…+B</a:t>
            </a:r>
            <a:r>
              <a:rPr lang="en-US" baseline="30000" dirty="0"/>
              <a:t>D</a:t>
            </a:r>
            <a:r>
              <a:rPr lang="en-US" dirty="0"/>
              <a:t> = O(B</a:t>
            </a:r>
            <a:r>
              <a:rPr lang="en-US" baseline="30000" dirty="0"/>
              <a:t>D</a:t>
            </a:r>
            <a:r>
              <a:rPr lang="en-US" dirty="0"/>
              <a:t>).</a:t>
            </a:r>
          </a:p>
          <a:p>
            <a:pPr marL="0" indent="0">
              <a:buNone/>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The number of states constructed in BFS is 1+B+B</a:t>
            </a:r>
            <a:r>
              <a:rPr kumimoji="0" lang="en-US" sz="2800" b="0" i="0" u="none" strike="noStrike" kern="1200" cap="none" spc="0" normalizeH="0" baseline="30000" noProof="0" dirty="0">
                <a:ln>
                  <a:noFill/>
                </a:ln>
                <a:solidFill>
                  <a:prstClr val="black"/>
                </a:solidFill>
                <a:effectLst/>
                <a:uLnTx/>
                <a:uFillTx/>
                <a:latin typeface="Calibri" panose="020F0502020204030204"/>
                <a:ea typeface="+mn-ea"/>
                <a:cs typeface="+mn-cs"/>
              </a:rPr>
              <a:t>2</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a:t>
            </a:r>
            <a:r>
              <a:rPr kumimoji="0" lang="en-US" sz="2800" b="0" i="0" u="none" strike="noStrike" kern="1200" cap="none" spc="0" normalizeH="0" baseline="30000" noProof="0" dirty="0">
                <a:ln>
                  <a:noFill/>
                </a:ln>
                <a:solidFill>
                  <a:prstClr val="black"/>
                </a:solidFill>
                <a:effectLst/>
                <a:uLnTx/>
                <a:uFillTx/>
                <a:latin typeface="Calibri" panose="020F0502020204030204"/>
                <a:ea typeface="+mn-ea"/>
                <a:cs typeface="+mn-cs"/>
              </a:rPr>
              <a:t>G</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 O(B</a:t>
            </a:r>
            <a:r>
              <a:rPr kumimoji="0" lang="en-US" sz="2800" b="0" i="0" u="none" strike="noStrike" kern="1200" cap="none" spc="0" normalizeH="0" baseline="30000" noProof="0" dirty="0">
                <a:ln>
                  <a:noFill/>
                </a:ln>
                <a:solidFill>
                  <a:prstClr val="black"/>
                </a:solidFill>
                <a:effectLst/>
                <a:uLnTx/>
                <a:uFillTx/>
                <a:latin typeface="Calibri" panose="020F0502020204030204"/>
                <a:ea typeface="+mn-ea"/>
                <a:cs typeface="+mn-cs"/>
              </a:rPr>
              <a:t>G</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indent="0">
              <a:buNone/>
            </a:pPr>
            <a:r>
              <a:rPr lang="en-US" dirty="0">
                <a:solidFill>
                  <a:prstClr val="black"/>
                </a:solidFill>
                <a:latin typeface="Calibri" panose="020F0502020204030204"/>
              </a:rPr>
              <a:t>But the memory required in a DFS is only D, the maximum length of a path from the start state to the current state.</a:t>
            </a:r>
          </a:p>
          <a:p>
            <a:pPr marL="0" indent="0">
              <a:buNone/>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The memory required in a BFS is the maximum length of the queue, which is the width of the tree: O(B</a:t>
            </a:r>
            <a:r>
              <a:rPr kumimoji="0" lang="en-US" sz="2800" b="0" i="0" u="none" strike="noStrike" kern="1200" cap="none" spc="0" normalizeH="0" baseline="30000" noProof="0" dirty="0">
                <a:ln>
                  <a:noFill/>
                </a:ln>
                <a:solidFill>
                  <a:prstClr val="black"/>
                </a:solidFill>
                <a:effectLst/>
                <a:uLnTx/>
                <a:uFillTx/>
                <a:latin typeface="Calibri" panose="020F0502020204030204"/>
                <a:ea typeface="+mn-ea"/>
                <a:cs typeface="+mn-cs"/>
              </a:rPr>
              <a:t>G</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indent="0">
              <a:buNone/>
            </a:pPr>
            <a:endParaRPr lang="en-US" dirty="0"/>
          </a:p>
        </p:txBody>
      </p:sp>
    </p:spTree>
    <p:extLst>
      <p:ext uri="{BB962C8B-B14F-4D97-AF65-F5344CB8AC3E}">
        <p14:creationId xmlns:p14="http://schemas.microsoft.com/office/powerpoint/2010/main" val="11136809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10C3-E2A7-4D14-B6BE-BB9F385263C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24DE07-CC7A-4274-806A-835890BA207E}"/>
              </a:ext>
            </a:extLst>
          </p:cNvPr>
          <p:cNvSpPr>
            <a:spLocks noGrp="1"/>
          </p:cNvSpPr>
          <p:nvPr>
            <p:ph idx="1"/>
          </p:nvPr>
        </p:nvSpPr>
        <p:spPr/>
        <p:txBody>
          <a:bodyPr/>
          <a:lstStyle/>
          <a:p>
            <a:pPr marL="0" indent="0">
              <a:buNone/>
            </a:pPr>
            <a:r>
              <a:rPr lang="en-US" dirty="0"/>
              <a:t>In particular, some state spaces have infinite depth. (We will discuss one example later.)</a:t>
            </a:r>
          </a:p>
          <a:p>
            <a:pPr marL="0" indent="0">
              <a:buNone/>
            </a:pPr>
            <a:endParaRPr lang="en-US" dirty="0"/>
          </a:p>
          <a:p>
            <a:pPr marL="0" indent="0">
              <a:buNone/>
            </a:pPr>
            <a:r>
              <a:rPr lang="en-US" dirty="0"/>
              <a:t>If there is a goal state, BFS will eventually find it.</a:t>
            </a:r>
            <a:br>
              <a:rPr lang="en-US" dirty="0"/>
            </a:br>
            <a:r>
              <a:rPr lang="en-US" dirty="0"/>
              <a:t>DFS may go off onto some infinite wrong path.</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20366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77C59-CDD8-4F8E-896B-C9919641837E}"/>
              </a:ext>
            </a:extLst>
          </p:cNvPr>
          <p:cNvSpPr>
            <a:spLocks noGrp="1"/>
          </p:cNvSpPr>
          <p:nvPr>
            <p:ph type="title"/>
          </p:nvPr>
        </p:nvSpPr>
        <p:spPr/>
        <p:txBody>
          <a:bodyPr/>
          <a:lstStyle/>
          <a:p>
            <a:r>
              <a:rPr lang="en-US" dirty="0"/>
              <a:t>Iterative deepening: The best of both worlds</a:t>
            </a:r>
          </a:p>
        </p:txBody>
      </p:sp>
      <p:sp>
        <p:nvSpPr>
          <p:cNvPr id="3" name="Content Placeholder 2">
            <a:extLst>
              <a:ext uri="{FF2B5EF4-FFF2-40B4-BE49-F238E27FC236}">
                <a16:creationId xmlns:a16="http://schemas.microsoft.com/office/drawing/2014/main" id="{E569331E-8B42-4753-8559-9569A34CC9A5}"/>
              </a:ext>
            </a:extLst>
          </p:cNvPr>
          <p:cNvSpPr>
            <a:spLocks noGrp="1"/>
          </p:cNvSpPr>
          <p:nvPr>
            <p:ph sz="half" idx="1"/>
          </p:nvPr>
        </p:nvSpPr>
        <p:spPr/>
        <p:txBody>
          <a:bodyPr/>
          <a:lstStyle/>
          <a:p>
            <a:pPr marL="0" indent="0">
              <a:buNone/>
            </a:pPr>
            <a:r>
              <a:rPr lang="en-US" dirty="0"/>
              <a:t>ids() {</a:t>
            </a:r>
          </a:p>
          <a:p>
            <a:pPr marL="0" indent="0">
              <a:buNone/>
            </a:pPr>
            <a:r>
              <a:rPr lang="en-US" dirty="0"/>
              <a:t>     for (</a:t>
            </a:r>
            <a:r>
              <a:rPr lang="en-US" dirty="0" err="1"/>
              <a:t>i</a:t>
            </a:r>
            <a:r>
              <a:rPr lang="en-US" dirty="0"/>
              <a:t>=0 to d) {</a:t>
            </a:r>
          </a:p>
          <a:p>
            <a:pPr marL="0" indent="0">
              <a:buNone/>
            </a:pPr>
            <a:r>
              <a:rPr lang="en-US" dirty="0"/>
              <a:t>          </a:t>
            </a:r>
            <a:r>
              <a:rPr lang="en-US" dirty="0" err="1"/>
              <a:t>ans</a:t>
            </a:r>
            <a:r>
              <a:rPr lang="en-US" dirty="0"/>
              <a:t> = do a DFS to depth </a:t>
            </a:r>
            <a:r>
              <a:rPr lang="en-US" dirty="0" err="1"/>
              <a:t>i</a:t>
            </a:r>
            <a:r>
              <a:rPr lang="en-US" dirty="0"/>
              <a:t>;</a:t>
            </a:r>
          </a:p>
          <a:p>
            <a:pPr marL="0" indent="0">
              <a:buNone/>
            </a:pPr>
            <a:r>
              <a:rPr lang="en-US" dirty="0"/>
              <a:t>          if goal(abs) return </a:t>
            </a:r>
            <a:r>
              <a:rPr lang="en-US" dirty="0" err="1"/>
              <a:t>ans</a:t>
            </a:r>
            <a:r>
              <a:rPr lang="en-US" dirty="0"/>
              <a:t>;</a:t>
            </a:r>
          </a:p>
          <a:p>
            <a:pPr marL="0" indent="0">
              <a:buNone/>
            </a:pPr>
            <a:r>
              <a:rPr lang="en-US" dirty="0"/>
              <a:t>        }</a:t>
            </a:r>
          </a:p>
          <a:p>
            <a:pPr marL="0" indent="0">
              <a:buNone/>
            </a:pPr>
            <a:r>
              <a:rPr lang="en-US" dirty="0"/>
              <a:t>     return FAIL;</a:t>
            </a:r>
          </a:p>
          <a:p>
            <a:pPr marL="0" indent="0">
              <a:buNone/>
            </a:pPr>
            <a:r>
              <a:rPr lang="en-US" dirty="0"/>
              <a:t>}</a:t>
            </a:r>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9A845970-0248-4670-957E-4D81A5F90BDE}"/>
              </a:ext>
            </a:extLst>
          </p:cNvPr>
          <p:cNvSpPr>
            <a:spLocks noGrp="1"/>
          </p:cNvSpPr>
          <p:nvPr>
            <p:ph sz="half" idx="2"/>
          </p:nvPr>
        </p:nvSpPr>
        <p:spPr/>
        <p:txBody>
          <a:bodyPr/>
          <a:lstStyle/>
          <a:p>
            <a:pPr marL="0" indent="0">
              <a:buNone/>
            </a:pPr>
            <a:r>
              <a:rPr lang="en-US" dirty="0"/>
              <a:t>First, construct the whole tree to depth 0. Then construct the whole tree to depth 1. Then to depth 2, then to depth 3, etc. When you get to depth G, you will find the shallowest goal.</a:t>
            </a:r>
          </a:p>
          <a:p>
            <a:pPr marL="0" indent="0">
              <a:buNone/>
            </a:pPr>
            <a:r>
              <a:rPr lang="en-US" dirty="0"/>
              <a:t> </a:t>
            </a:r>
          </a:p>
        </p:txBody>
      </p:sp>
    </p:spTree>
    <p:extLst>
      <p:ext uri="{BB962C8B-B14F-4D97-AF65-F5344CB8AC3E}">
        <p14:creationId xmlns:p14="http://schemas.microsoft.com/office/powerpoint/2010/main" val="23281556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31DDAF-FBAD-471D-A6B5-FB852466FD5F}"/>
              </a:ext>
            </a:extLst>
          </p:cNvPr>
          <p:cNvSpPr>
            <a:spLocks noGrp="1"/>
          </p:cNvSpPr>
          <p:nvPr>
            <p:ph type="title"/>
          </p:nvPr>
        </p:nvSpPr>
        <p:spPr/>
        <p:txBody>
          <a:bodyPr/>
          <a:lstStyle/>
          <a:p>
            <a:pPr algn="ctr"/>
            <a:r>
              <a:rPr lang="en-US" dirty="0"/>
              <a:t>Iterative Deepening</a:t>
            </a:r>
          </a:p>
        </p:txBody>
      </p:sp>
      <p:sp>
        <p:nvSpPr>
          <p:cNvPr id="6" name="Content Placeholder 5">
            <a:extLst>
              <a:ext uri="{FF2B5EF4-FFF2-40B4-BE49-F238E27FC236}">
                <a16:creationId xmlns:a16="http://schemas.microsoft.com/office/drawing/2014/main" id="{7A8BA7E8-0932-4AF1-B056-F0000D569CBD}"/>
              </a:ext>
            </a:extLst>
          </p:cNvPr>
          <p:cNvSpPr>
            <a:spLocks noGrp="1"/>
          </p:cNvSpPr>
          <p:nvPr>
            <p:ph idx="1"/>
          </p:nvPr>
        </p:nvSpPr>
        <p:spPr/>
        <p:txBody>
          <a:bodyPr>
            <a:normAutofit fontScale="92500" lnSpcReduction="10000"/>
          </a:bodyPr>
          <a:lstStyle/>
          <a:p>
            <a:pPr marL="0" indent="0">
              <a:buNone/>
            </a:pPr>
            <a:r>
              <a:rPr lang="en-US" dirty="0"/>
              <a:t>Time requirement: The time to do a DFS to depth </a:t>
            </a:r>
            <a:r>
              <a:rPr lang="en-US" dirty="0" err="1"/>
              <a:t>i</a:t>
            </a:r>
            <a:r>
              <a:rPr lang="en-US" dirty="0"/>
              <a:t> is B</a:t>
            </a:r>
            <a:r>
              <a:rPr lang="en-US" baseline="30000" dirty="0"/>
              <a:t>i</a:t>
            </a:r>
            <a:r>
              <a:rPr lang="en-US" dirty="0"/>
              <a:t>. So the time for the IDS is 1+B</a:t>
            </a:r>
            <a:r>
              <a:rPr lang="en-US" baseline="30000" dirty="0"/>
              <a:t>1</a:t>
            </a:r>
            <a:r>
              <a:rPr lang="en-US" dirty="0"/>
              <a:t>+B</a:t>
            </a:r>
            <a:r>
              <a:rPr lang="en-US" baseline="30000" dirty="0"/>
              <a:t>2</a:t>
            </a:r>
            <a:r>
              <a:rPr lang="en-US" dirty="0"/>
              <a:t>+…B</a:t>
            </a:r>
            <a:r>
              <a:rPr lang="en-US" baseline="30000" dirty="0"/>
              <a:t>G</a:t>
            </a:r>
            <a:r>
              <a:rPr lang="en-US" dirty="0"/>
              <a:t>, which is O(</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a:t>
            </a:r>
            <a:r>
              <a:rPr kumimoji="0" lang="en-US" sz="2800" b="0" i="0" u="none" strike="noStrike" kern="1200" cap="none" spc="0" normalizeH="0" baseline="30000" noProof="0" dirty="0">
                <a:ln>
                  <a:noFill/>
                </a:ln>
                <a:solidFill>
                  <a:prstClr val="black"/>
                </a:solidFill>
                <a:effectLst/>
                <a:uLnTx/>
                <a:uFillTx/>
                <a:latin typeface="Calibri" panose="020F0502020204030204"/>
                <a:ea typeface="+mn-ea"/>
                <a:cs typeface="+mn-cs"/>
              </a:rPr>
              <a:t>G</a:t>
            </a:r>
            <a:r>
              <a:rPr lang="en-US" dirty="0"/>
              <a:t>). </a:t>
            </a:r>
          </a:p>
          <a:p>
            <a:pPr marL="0" indent="0">
              <a:buNone/>
            </a:pPr>
            <a:r>
              <a:rPr lang="en-US" dirty="0"/>
              <a:t>Memory requirement: The depth-first search to depth G requires only memory O(G).</a:t>
            </a:r>
          </a:p>
          <a:p>
            <a:pPr marL="0" indent="0">
              <a:buNone/>
            </a:pPr>
            <a:r>
              <a:rPr lang="en-US" dirty="0"/>
              <a:t>It’s quite counter-intuitive, which is why it was two decades before anyone (Richard Korf, 1985) discovered it, because at each iteration you’re simply throwing away everything you’ve done already, and redoing it from scratch.</a:t>
            </a:r>
          </a:p>
          <a:p>
            <a:pPr marL="0" indent="0">
              <a:buNone/>
            </a:pPr>
            <a:r>
              <a:rPr lang="en-US" dirty="0"/>
              <a:t>The intuition is as follows: In an exponentially growing tree with B significantly larger than 1, almost all the nodes are leaves. There are many more nodes at level G than in all the shallower levels combined (almost B times as many). So repeating the shallower levels multiple times has negligible cost; almost all the work is done at level G.</a:t>
            </a:r>
          </a:p>
        </p:txBody>
      </p:sp>
    </p:spTree>
    <p:extLst>
      <p:ext uri="{BB962C8B-B14F-4D97-AF65-F5344CB8AC3E}">
        <p14:creationId xmlns:p14="http://schemas.microsoft.com/office/powerpoint/2010/main" val="23660511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8AE62-2C5C-40EC-BF84-305C1D6F44F8}"/>
              </a:ext>
            </a:extLst>
          </p:cNvPr>
          <p:cNvSpPr>
            <a:spLocks noGrp="1"/>
          </p:cNvSpPr>
          <p:nvPr>
            <p:ph type="title"/>
          </p:nvPr>
        </p:nvSpPr>
        <p:spPr/>
        <p:txBody>
          <a:bodyPr/>
          <a:lstStyle/>
          <a:p>
            <a:pPr algn="ctr"/>
            <a:r>
              <a:rPr lang="en-US" dirty="0"/>
              <a:t>State spaces that are not trees</a:t>
            </a:r>
          </a:p>
        </p:txBody>
      </p:sp>
      <p:sp>
        <p:nvSpPr>
          <p:cNvPr id="3" name="Content Placeholder 2">
            <a:extLst>
              <a:ext uri="{FF2B5EF4-FFF2-40B4-BE49-F238E27FC236}">
                <a16:creationId xmlns:a16="http://schemas.microsoft.com/office/drawing/2014/main" id="{44FD0A6D-3B15-4A58-B9C5-9BA64EB75EB4}"/>
              </a:ext>
            </a:extLst>
          </p:cNvPr>
          <p:cNvSpPr>
            <a:spLocks noGrp="1"/>
          </p:cNvSpPr>
          <p:nvPr>
            <p:ph idx="1"/>
          </p:nvPr>
        </p:nvSpPr>
        <p:spPr/>
        <p:txBody>
          <a:bodyPr/>
          <a:lstStyle/>
          <a:p>
            <a:pPr marL="0" indent="0">
              <a:buNone/>
            </a:pPr>
            <a:r>
              <a:rPr lang="en-US" dirty="0"/>
              <a:t>Many state spaces are not trees. E.g. Rubik’s cube. 15-puzzle. Moving blocks around on a table. A state is a configuration, and there are multiple ways to get from one configuration to another. There are also cycles. (In this kind of state space, you generally speak of “neighbors” rather than “successors”.)</a:t>
            </a:r>
          </a:p>
          <a:p>
            <a:pPr marL="0" indent="0">
              <a:buNone/>
            </a:pPr>
            <a:r>
              <a:rPr lang="en-US" dirty="0"/>
              <a:t>If the state space is not a tree, then you </a:t>
            </a:r>
            <a:r>
              <a:rPr lang="en-US" i="1" dirty="0"/>
              <a:t>have</a:t>
            </a:r>
            <a:r>
              <a:rPr lang="en-US" dirty="0"/>
              <a:t> to keep track of all the states that you’ve generated; otherwise, you end up repeating the same state, generally exponentially many times, or even infinitely many times. So you’re best off using a modified BFS.</a:t>
            </a:r>
          </a:p>
        </p:txBody>
      </p:sp>
    </p:spTree>
    <p:extLst>
      <p:ext uri="{BB962C8B-B14F-4D97-AF65-F5344CB8AC3E}">
        <p14:creationId xmlns:p14="http://schemas.microsoft.com/office/powerpoint/2010/main" val="20251973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02114-0038-4336-8E83-8B2BA72C9BDD}"/>
              </a:ext>
            </a:extLst>
          </p:cNvPr>
          <p:cNvSpPr>
            <a:spLocks noGrp="1"/>
          </p:cNvSpPr>
          <p:nvPr>
            <p:ph type="title"/>
          </p:nvPr>
        </p:nvSpPr>
        <p:spPr/>
        <p:txBody>
          <a:bodyPr/>
          <a:lstStyle/>
          <a:p>
            <a:r>
              <a:rPr lang="en-US" dirty="0"/>
              <a:t>BFS for state spaces that are not trees</a:t>
            </a:r>
          </a:p>
        </p:txBody>
      </p:sp>
      <p:sp>
        <p:nvSpPr>
          <p:cNvPr id="3" name="Content Placeholder 2">
            <a:extLst>
              <a:ext uri="{FF2B5EF4-FFF2-40B4-BE49-F238E27FC236}">
                <a16:creationId xmlns:a16="http://schemas.microsoft.com/office/drawing/2014/main" id="{CD5FDC42-70E5-4E90-AD64-24E5D9931787}"/>
              </a:ext>
            </a:extLst>
          </p:cNvPr>
          <p:cNvSpPr>
            <a:spLocks noGrp="1"/>
          </p:cNvSpPr>
          <p:nvPr>
            <p:ph idx="1"/>
          </p:nvPr>
        </p:nvSpPr>
        <p:spPr>
          <a:xfrm>
            <a:off x="838200" y="1690688"/>
            <a:ext cx="10515600" cy="4802187"/>
          </a:xfrm>
        </p:spPr>
        <p:txBody>
          <a:bodyPr>
            <a:normAutofit fontScale="62500" lnSpcReduction="20000"/>
          </a:bodyPr>
          <a:lstStyle/>
          <a:p>
            <a:pPr marL="0" indent="0">
              <a:buNone/>
            </a:pPr>
            <a:r>
              <a:rPr lang="en-US" dirty="0" err="1"/>
              <a:t>bfs</a:t>
            </a:r>
            <a:r>
              <a:rPr lang="en-US" dirty="0"/>
              <a:t>()  {</a:t>
            </a:r>
          </a:p>
          <a:p>
            <a:pPr marL="0" indent="0">
              <a:buNone/>
            </a:pPr>
            <a:r>
              <a:rPr lang="en-US" dirty="0"/>
              <a:t>    if goal(START) return START;</a:t>
            </a:r>
          </a:p>
          <a:p>
            <a:pPr marL="0" indent="0">
              <a:buNone/>
            </a:pPr>
            <a:r>
              <a:rPr lang="en-US" dirty="0"/>
              <a:t>    FIFO queue Q = [START]</a:t>
            </a:r>
          </a:p>
          <a:p>
            <a:pPr marL="0" indent="0">
              <a:buNone/>
            </a:pPr>
            <a:r>
              <a:rPr lang="en-US" dirty="0"/>
              <a:t>    </a:t>
            </a:r>
            <a:r>
              <a:rPr lang="en-US" dirty="0" err="1"/>
              <a:t>Hashtable</a:t>
            </a:r>
            <a:r>
              <a:rPr lang="en-US" dirty="0"/>
              <a:t> H = {START};</a:t>
            </a:r>
          </a:p>
          <a:p>
            <a:pPr marL="0" indent="0">
              <a:buNone/>
            </a:pPr>
            <a:r>
              <a:rPr lang="en-US" dirty="0"/>
              <a:t>    while (!</a:t>
            </a:r>
            <a:r>
              <a:rPr lang="en-US" dirty="0" err="1"/>
              <a:t>Q.empty</a:t>
            </a:r>
            <a:r>
              <a:rPr lang="en-US" dirty="0"/>
              <a:t>()) {</a:t>
            </a:r>
          </a:p>
          <a:p>
            <a:pPr marL="0" indent="0">
              <a:buNone/>
            </a:pPr>
            <a:r>
              <a:rPr lang="en-US" dirty="0"/>
              <a:t>            S = </a:t>
            </a:r>
            <a:r>
              <a:rPr lang="en-US" dirty="0" err="1"/>
              <a:t>Q.pop</a:t>
            </a:r>
            <a:r>
              <a:rPr lang="en-US" dirty="0"/>
              <a:t>();</a:t>
            </a:r>
          </a:p>
          <a:p>
            <a:pPr marL="0" indent="0">
              <a:buNone/>
            </a:pPr>
            <a:r>
              <a:rPr lang="en-US" dirty="0"/>
              <a:t>            for (each neighbor N of S) {</a:t>
            </a:r>
          </a:p>
          <a:p>
            <a:pPr marL="0" indent="0">
              <a:buNone/>
            </a:pPr>
            <a:r>
              <a:rPr lang="en-US" dirty="0"/>
              <a:t>                 if (goal(N)) return N;</a:t>
            </a:r>
          </a:p>
          <a:p>
            <a:pPr marL="0" indent="0">
              <a:buNone/>
            </a:pPr>
            <a:r>
              <a:rPr lang="en-US" dirty="0"/>
              <a:t>                 if (!</a:t>
            </a:r>
            <a:r>
              <a:rPr lang="en-US" dirty="0" err="1"/>
              <a:t>H.get</a:t>
            </a:r>
            <a:r>
              <a:rPr lang="en-US" dirty="0"/>
              <a:t>(N)) {</a:t>
            </a:r>
          </a:p>
          <a:p>
            <a:pPr marL="0" indent="0">
              <a:buNone/>
            </a:pPr>
            <a:r>
              <a:rPr lang="en-US" dirty="0"/>
              <a:t>                      </a:t>
            </a:r>
            <a:r>
              <a:rPr lang="en-US" dirty="0" err="1"/>
              <a:t>H.add</a:t>
            </a:r>
            <a:r>
              <a:rPr lang="en-US" dirty="0"/>
              <a:t>(N);</a:t>
            </a:r>
          </a:p>
          <a:p>
            <a:pPr marL="0" indent="0">
              <a:buNone/>
            </a:pPr>
            <a:r>
              <a:rPr lang="en-US" dirty="0"/>
              <a:t>                      </a:t>
            </a:r>
            <a:r>
              <a:rPr lang="en-US" dirty="0" err="1"/>
              <a:t>Q.push</a:t>
            </a:r>
            <a:r>
              <a:rPr lang="en-US" dirty="0"/>
              <a:t>(N);</a:t>
            </a:r>
          </a:p>
          <a:p>
            <a:pPr marL="0" indent="0">
              <a:buNone/>
            </a:pPr>
            <a:r>
              <a:rPr lang="en-US" dirty="0"/>
              <a:t>                    }</a:t>
            </a:r>
          </a:p>
          <a:p>
            <a:pPr marL="0" indent="0">
              <a:buNone/>
            </a:pPr>
            <a:r>
              <a:rPr lang="en-US" dirty="0"/>
              <a:t>             }</a:t>
            </a:r>
          </a:p>
          <a:p>
            <a:pPr marL="0" indent="0">
              <a:buNone/>
            </a:pPr>
            <a:r>
              <a:rPr lang="en-US" dirty="0"/>
              <a:t>         } return FAIL;</a:t>
            </a:r>
          </a:p>
          <a:p>
            <a:pPr marL="0" indent="0">
              <a:buNone/>
            </a:pPr>
            <a:r>
              <a:rPr lang="en-US" dirty="0"/>
              <a:t>  }</a:t>
            </a:r>
          </a:p>
        </p:txBody>
      </p:sp>
    </p:spTree>
    <p:extLst>
      <p:ext uri="{BB962C8B-B14F-4D97-AF65-F5344CB8AC3E}">
        <p14:creationId xmlns:p14="http://schemas.microsoft.com/office/powerpoint/2010/main" val="3263635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D8A1F-480D-47BB-9D6F-05F6F5EB5FC8}"/>
              </a:ext>
            </a:extLst>
          </p:cNvPr>
          <p:cNvSpPr>
            <a:spLocks noGrp="1"/>
          </p:cNvSpPr>
          <p:nvPr>
            <p:ph type="title"/>
          </p:nvPr>
        </p:nvSpPr>
        <p:spPr/>
        <p:txBody>
          <a:bodyPr>
            <a:normAutofit/>
          </a:bodyPr>
          <a:lstStyle/>
          <a:p>
            <a:r>
              <a:rPr lang="en-US" sz="2800" dirty="0"/>
              <a:t>Start with 1</a:t>
            </a:r>
            <a:r>
              <a:rPr lang="en-US" sz="2800" baseline="30000" dirty="0"/>
              <a:t>st</a:t>
            </a:r>
            <a:r>
              <a:rPr lang="en-US" sz="2800" dirty="0"/>
              <a:t> Queen in row 1</a:t>
            </a:r>
          </a:p>
        </p:txBody>
      </p:sp>
      <p:pic>
        <p:nvPicPr>
          <p:cNvPr id="5" name="Content Placeholder 4" descr="A screen shot of a building&#10;&#10;Description automatically generated">
            <a:extLst>
              <a:ext uri="{FF2B5EF4-FFF2-40B4-BE49-F238E27FC236}">
                <a16:creationId xmlns:a16="http://schemas.microsoft.com/office/drawing/2014/main" id="{9BDA4ADF-0D4C-4096-93FD-F8EC79DA3D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0859" y="2419504"/>
            <a:ext cx="3230281" cy="3163579"/>
          </a:xfrm>
        </p:spPr>
      </p:pic>
    </p:spTree>
    <p:extLst>
      <p:ext uri="{BB962C8B-B14F-4D97-AF65-F5344CB8AC3E}">
        <p14:creationId xmlns:p14="http://schemas.microsoft.com/office/powerpoint/2010/main" val="837387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B662-D416-4D9A-A29A-C4CCD6662D55}"/>
              </a:ext>
            </a:extLst>
          </p:cNvPr>
          <p:cNvSpPr>
            <a:spLocks noGrp="1"/>
          </p:cNvSpPr>
          <p:nvPr>
            <p:ph type="title"/>
          </p:nvPr>
        </p:nvSpPr>
        <p:spPr/>
        <p:txBody>
          <a:bodyPr>
            <a:normAutofit/>
          </a:bodyPr>
          <a:lstStyle/>
          <a:p>
            <a:r>
              <a:rPr lang="en-US" sz="2800" dirty="0"/>
              <a:t>Add 2</a:t>
            </a:r>
            <a:r>
              <a:rPr lang="en-US" sz="2800" baseline="30000" dirty="0"/>
              <a:t>nd</a:t>
            </a:r>
            <a:r>
              <a:rPr lang="en-US" sz="2800" dirty="0"/>
              <a:t> Queen in row 3</a:t>
            </a:r>
          </a:p>
        </p:txBody>
      </p:sp>
      <p:pic>
        <p:nvPicPr>
          <p:cNvPr id="5" name="Content Placeholder 4" descr="A screen shot of a building&#10;&#10;Description automatically generated">
            <a:extLst>
              <a:ext uri="{FF2B5EF4-FFF2-40B4-BE49-F238E27FC236}">
                <a16:creationId xmlns:a16="http://schemas.microsoft.com/office/drawing/2014/main" id="{2F5B1F2A-9EE5-4DCA-BCD0-0E1D7EC91A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1714" y="2420341"/>
            <a:ext cx="3228571" cy="3161905"/>
          </a:xfrm>
        </p:spPr>
      </p:pic>
    </p:spTree>
    <p:extLst>
      <p:ext uri="{BB962C8B-B14F-4D97-AF65-F5344CB8AC3E}">
        <p14:creationId xmlns:p14="http://schemas.microsoft.com/office/powerpoint/2010/main" val="3548391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97D77-B47E-41B3-A4D2-1B283546B936}"/>
              </a:ext>
            </a:extLst>
          </p:cNvPr>
          <p:cNvSpPr>
            <a:spLocks noGrp="1"/>
          </p:cNvSpPr>
          <p:nvPr>
            <p:ph type="title"/>
          </p:nvPr>
        </p:nvSpPr>
        <p:spPr/>
        <p:txBody>
          <a:bodyPr>
            <a:normAutofit/>
          </a:bodyPr>
          <a:lstStyle/>
          <a:p>
            <a:r>
              <a:rPr lang="en-US" sz="2800" dirty="0"/>
              <a:t>3</a:t>
            </a:r>
            <a:r>
              <a:rPr lang="en-US" sz="2800" baseline="30000" dirty="0"/>
              <a:t>rd</a:t>
            </a:r>
            <a:r>
              <a:rPr lang="en-US" sz="2800" dirty="0"/>
              <a:t> Queen in row 5</a:t>
            </a:r>
          </a:p>
        </p:txBody>
      </p:sp>
      <p:pic>
        <p:nvPicPr>
          <p:cNvPr id="5" name="Content Placeholder 4" descr="A screen shot of a building&#10;&#10;Description automatically generated">
            <a:extLst>
              <a:ext uri="{FF2B5EF4-FFF2-40B4-BE49-F238E27FC236}">
                <a16:creationId xmlns:a16="http://schemas.microsoft.com/office/drawing/2014/main" id="{5550D33D-291F-4D3A-A31B-0CA7E68ED8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1714" y="2420341"/>
            <a:ext cx="3228571" cy="3161905"/>
          </a:xfrm>
        </p:spPr>
      </p:pic>
    </p:spTree>
    <p:extLst>
      <p:ext uri="{BB962C8B-B14F-4D97-AF65-F5344CB8AC3E}">
        <p14:creationId xmlns:p14="http://schemas.microsoft.com/office/powerpoint/2010/main" val="778395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6FF71-651B-4E06-A94E-B1230D04503A}"/>
              </a:ext>
            </a:extLst>
          </p:cNvPr>
          <p:cNvSpPr>
            <a:spLocks noGrp="1"/>
          </p:cNvSpPr>
          <p:nvPr>
            <p:ph type="title"/>
          </p:nvPr>
        </p:nvSpPr>
        <p:spPr/>
        <p:txBody>
          <a:bodyPr>
            <a:normAutofit/>
          </a:bodyPr>
          <a:lstStyle/>
          <a:p>
            <a:r>
              <a:rPr lang="en-US" sz="2800" dirty="0"/>
              <a:t>4</a:t>
            </a:r>
            <a:r>
              <a:rPr lang="en-US" sz="2800" baseline="30000" dirty="0"/>
              <a:t>th</a:t>
            </a:r>
            <a:r>
              <a:rPr lang="en-US" sz="2800" dirty="0"/>
              <a:t> Queen in row 2</a:t>
            </a:r>
          </a:p>
        </p:txBody>
      </p:sp>
      <p:pic>
        <p:nvPicPr>
          <p:cNvPr id="5" name="Content Placeholder 4" descr="A close up of a screen&#10;&#10;Description automatically generated">
            <a:extLst>
              <a:ext uri="{FF2B5EF4-FFF2-40B4-BE49-F238E27FC236}">
                <a16:creationId xmlns:a16="http://schemas.microsoft.com/office/drawing/2014/main" id="{2F405430-8E01-49DB-9609-3E7D647E40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1714" y="2420341"/>
            <a:ext cx="3228571" cy="3161905"/>
          </a:xfrm>
        </p:spPr>
      </p:pic>
    </p:spTree>
    <p:extLst>
      <p:ext uri="{BB962C8B-B14F-4D97-AF65-F5344CB8AC3E}">
        <p14:creationId xmlns:p14="http://schemas.microsoft.com/office/powerpoint/2010/main" val="1083603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62777-5DFD-430E-B99D-7FF788D78084}"/>
              </a:ext>
            </a:extLst>
          </p:cNvPr>
          <p:cNvSpPr>
            <a:spLocks noGrp="1"/>
          </p:cNvSpPr>
          <p:nvPr>
            <p:ph type="title"/>
          </p:nvPr>
        </p:nvSpPr>
        <p:spPr/>
        <p:txBody>
          <a:bodyPr>
            <a:normAutofit/>
          </a:bodyPr>
          <a:lstStyle/>
          <a:p>
            <a:r>
              <a:rPr lang="en-US" sz="2800" dirty="0"/>
              <a:t>5</a:t>
            </a:r>
            <a:r>
              <a:rPr lang="en-US" sz="2800" baseline="30000" dirty="0"/>
              <a:t>th</a:t>
            </a:r>
            <a:r>
              <a:rPr lang="en-US" sz="2800" dirty="0"/>
              <a:t> queen in row 4.  But now we’re stuck. Nowhere to put 6</a:t>
            </a:r>
            <a:r>
              <a:rPr lang="en-US" sz="2800" baseline="30000" dirty="0"/>
              <a:t>th</a:t>
            </a:r>
            <a:r>
              <a:rPr lang="en-US" sz="2800" dirty="0"/>
              <a:t> Queen</a:t>
            </a:r>
            <a:br>
              <a:rPr lang="en-US" sz="2800" dirty="0"/>
            </a:br>
            <a:r>
              <a:rPr lang="en-US" sz="2800" dirty="0"/>
              <a:t>Nowhere else to put 5</a:t>
            </a:r>
            <a:r>
              <a:rPr lang="en-US" sz="2800" baseline="30000" dirty="0"/>
              <a:t>th</a:t>
            </a:r>
            <a:r>
              <a:rPr lang="en-US" sz="2800" dirty="0"/>
              <a:t> Queen.  4</a:t>
            </a:r>
            <a:r>
              <a:rPr lang="en-US" sz="2800" baseline="30000" dirty="0"/>
              <a:t>th</a:t>
            </a:r>
            <a:r>
              <a:rPr lang="en-US" sz="2800" dirty="0"/>
              <a:t> Queen must have been wrong.</a:t>
            </a:r>
            <a:br>
              <a:rPr lang="en-US" sz="2800" dirty="0"/>
            </a:br>
            <a:r>
              <a:rPr lang="en-US" sz="2800" dirty="0"/>
              <a:t>Nowhere else to put 4</a:t>
            </a:r>
            <a:r>
              <a:rPr lang="en-US" sz="2800" baseline="30000" dirty="0"/>
              <a:t>th</a:t>
            </a:r>
            <a:r>
              <a:rPr lang="en-US" sz="2800" dirty="0"/>
              <a:t> Queen either. Go back to 3</a:t>
            </a:r>
            <a:r>
              <a:rPr lang="en-US" sz="2800" baseline="30000" dirty="0"/>
              <a:t>rd</a:t>
            </a:r>
            <a:r>
              <a:rPr lang="en-US" sz="2800" dirty="0"/>
              <a:t> Queen</a:t>
            </a:r>
          </a:p>
        </p:txBody>
      </p:sp>
      <p:pic>
        <p:nvPicPr>
          <p:cNvPr id="5" name="Content Placeholder 4" descr="A close up of a screen&#10;&#10;Description automatically generated">
            <a:extLst>
              <a:ext uri="{FF2B5EF4-FFF2-40B4-BE49-F238E27FC236}">
                <a16:creationId xmlns:a16="http://schemas.microsoft.com/office/drawing/2014/main" id="{676DD9AB-AB3B-4095-B572-EF33DA38AE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1714" y="2420341"/>
            <a:ext cx="3228571" cy="3161905"/>
          </a:xfrm>
        </p:spPr>
      </p:pic>
    </p:spTree>
    <p:extLst>
      <p:ext uri="{BB962C8B-B14F-4D97-AF65-F5344CB8AC3E}">
        <p14:creationId xmlns:p14="http://schemas.microsoft.com/office/powerpoint/2010/main" val="2069139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1668</TotalTime>
  <Words>2670</Words>
  <Application>Microsoft Macintosh PowerPoint</Application>
  <PresentationFormat>Widescreen</PresentationFormat>
  <Paragraphs>179</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Calibri Light</vt:lpstr>
      <vt:lpstr>Cambria Math</vt:lpstr>
      <vt:lpstr>Office Theme</vt:lpstr>
      <vt:lpstr>State space search Blind search</vt:lpstr>
      <vt:lpstr>First a couple of general comments, about this section and about the course in general</vt:lpstr>
      <vt:lpstr>N-Queens problem</vt:lpstr>
      <vt:lpstr>N-Queens problem</vt:lpstr>
      <vt:lpstr>Start with 1st Queen in row 1</vt:lpstr>
      <vt:lpstr>Add 2nd Queen in row 3</vt:lpstr>
      <vt:lpstr>3rd Queen in row 5</vt:lpstr>
      <vt:lpstr>4th Queen in row 2</vt:lpstr>
      <vt:lpstr>5th queen in row 4.  But now we’re stuck. Nowhere to put 6th Queen Nowhere else to put 5th Queen.  4th Queen must have been wrong. Nowhere else to put 4th Queen either. Go back to 3rd Queen</vt:lpstr>
      <vt:lpstr>Try 3rd Queen in row 6</vt:lpstr>
      <vt:lpstr>4th Queen in row 2. Stuck. Nowhere to put 5th Queen. Nowhere else to put 4th Queen. Nowhere else to put 3rd Queen 2nd Queen must have been wrong.</vt:lpstr>
      <vt:lpstr>Try 2nd Queen in row 4.</vt:lpstr>
      <vt:lpstr>And so on. It turns out eventually that the first queen was wrong. About 20 boards later …</vt:lpstr>
      <vt:lpstr>Abstract framework: State Space</vt:lpstr>
      <vt:lpstr>State space search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Very important!</vt:lpstr>
      <vt:lpstr>Depth-first search through a state space</vt:lpstr>
      <vt:lpstr>More examples of state space search Hamiltonian path</vt:lpstr>
      <vt:lpstr>State space for Hamiltonian path</vt:lpstr>
      <vt:lpstr>State space for example. (Note this handy trick for drawing trees in typewriter mode.)</vt:lpstr>
      <vt:lpstr>Example: Exact set cover</vt:lpstr>
      <vt:lpstr>Exact set cover: State space</vt:lpstr>
      <vt:lpstr>State space: Exact set cover</vt:lpstr>
      <vt:lpstr>Alternative state spaces for a problem</vt:lpstr>
      <vt:lpstr>Alternative state spaces for a problem</vt:lpstr>
      <vt:lpstr>Characteristics of a problem</vt:lpstr>
      <vt:lpstr>Characteristics of our examples</vt:lpstr>
      <vt:lpstr>Breadth-first search</vt:lpstr>
      <vt:lpstr>Breadth-first search</vt:lpstr>
      <vt:lpstr>Breadth-first search</vt:lpstr>
      <vt:lpstr>PowerPoint Presentation</vt:lpstr>
      <vt:lpstr>Iterative deepening: The best of both worlds</vt:lpstr>
      <vt:lpstr>Iterative Deepening</vt:lpstr>
      <vt:lpstr>State spaces that are not trees</vt:lpstr>
      <vt:lpstr>BFS for state spaces that are not trees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space search</dc:title>
  <dc:creator>Ernest Davis</dc:creator>
  <cp:lastModifiedBy>Shrina Parikh</cp:lastModifiedBy>
  <cp:revision>45</cp:revision>
  <dcterms:created xsi:type="dcterms:W3CDTF">2020-08-17T01:20:01Z</dcterms:created>
  <dcterms:modified xsi:type="dcterms:W3CDTF">2020-09-08T19:53:37Z</dcterms:modified>
</cp:coreProperties>
</file>