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2" d="100"/>
          <a:sy n="112"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820C-37A1-4A0C-95BE-4757165562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597B43-9786-4859-9477-BD2936F78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A7272C-221E-45A1-A79B-97BAD20F869E}"/>
              </a:ext>
            </a:extLst>
          </p:cNvPr>
          <p:cNvSpPr>
            <a:spLocks noGrp="1"/>
          </p:cNvSpPr>
          <p:nvPr>
            <p:ph type="dt" sz="half" idx="10"/>
          </p:nvPr>
        </p:nvSpPr>
        <p:spPr/>
        <p:txBody>
          <a:bodyPr/>
          <a:lstStyle/>
          <a:p>
            <a:fld id="{75EAD0F5-ED34-4F6D-86D0-B8D0E30E5AE2}" type="datetimeFigureOut">
              <a:rPr lang="en-US" smtClean="0"/>
              <a:t>9/9/20</a:t>
            </a:fld>
            <a:endParaRPr lang="en-US"/>
          </a:p>
        </p:txBody>
      </p:sp>
      <p:sp>
        <p:nvSpPr>
          <p:cNvPr id="5" name="Footer Placeholder 4">
            <a:extLst>
              <a:ext uri="{FF2B5EF4-FFF2-40B4-BE49-F238E27FC236}">
                <a16:creationId xmlns:a16="http://schemas.microsoft.com/office/drawing/2014/main" id="{C77B058C-3BD8-45F8-9A88-1DFDFAEF5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ABB16-79F6-4706-84FB-1E4D8171DB12}"/>
              </a:ext>
            </a:extLst>
          </p:cNvPr>
          <p:cNvSpPr>
            <a:spLocks noGrp="1"/>
          </p:cNvSpPr>
          <p:nvPr>
            <p:ph type="sldNum" sz="quarter" idx="12"/>
          </p:nvPr>
        </p:nvSpPr>
        <p:spPr/>
        <p:txBody>
          <a:bodyPr/>
          <a:lstStyle/>
          <a:p>
            <a:fld id="{4137C353-5320-4CDD-A2D0-76060EA0D13E}" type="slidenum">
              <a:rPr lang="en-US" smtClean="0"/>
              <a:t>‹#›</a:t>
            </a:fld>
            <a:endParaRPr lang="en-US"/>
          </a:p>
        </p:txBody>
      </p:sp>
    </p:spTree>
    <p:extLst>
      <p:ext uri="{BB962C8B-B14F-4D97-AF65-F5344CB8AC3E}">
        <p14:creationId xmlns:p14="http://schemas.microsoft.com/office/powerpoint/2010/main" val="4274421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4D3F-86D8-43E8-982E-1F6D62A556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4DA7FC-F2EB-41D1-AAD8-659CD59E30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20372-6B35-4FA1-BB1F-83EA1A7D4498}"/>
              </a:ext>
            </a:extLst>
          </p:cNvPr>
          <p:cNvSpPr>
            <a:spLocks noGrp="1"/>
          </p:cNvSpPr>
          <p:nvPr>
            <p:ph type="dt" sz="half" idx="10"/>
          </p:nvPr>
        </p:nvSpPr>
        <p:spPr/>
        <p:txBody>
          <a:bodyPr/>
          <a:lstStyle/>
          <a:p>
            <a:fld id="{75EAD0F5-ED34-4F6D-86D0-B8D0E30E5AE2}" type="datetimeFigureOut">
              <a:rPr lang="en-US" smtClean="0"/>
              <a:t>9/9/20</a:t>
            </a:fld>
            <a:endParaRPr lang="en-US"/>
          </a:p>
        </p:txBody>
      </p:sp>
      <p:sp>
        <p:nvSpPr>
          <p:cNvPr id="5" name="Footer Placeholder 4">
            <a:extLst>
              <a:ext uri="{FF2B5EF4-FFF2-40B4-BE49-F238E27FC236}">
                <a16:creationId xmlns:a16="http://schemas.microsoft.com/office/drawing/2014/main" id="{476A2C51-CEDE-49BD-A0D7-7880F09BC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2938E-B5EA-4786-BA05-65D154552FE7}"/>
              </a:ext>
            </a:extLst>
          </p:cNvPr>
          <p:cNvSpPr>
            <a:spLocks noGrp="1"/>
          </p:cNvSpPr>
          <p:nvPr>
            <p:ph type="sldNum" sz="quarter" idx="12"/>
          </p:nvPr>
        </p:nvSpPr>
        <p:spPr/>
        <p:txBody>
          <a:bodyPr/>
          <a:lstStyle/>
          <a:p>
            <a:fld id="{4137C353-5320-4CDD-A2D0-76060EA0D13E}" type="slidenum">
              <a:rPr lang="en-US" smtClean="0"/>
              <a:t>‹#›</a:t>
            </a:fld>
            <a:endParaRPr lang="en-US"/>
          </a:p>
        </p:txBody>
      </p:sp>
    </p:spTree>
    <p:extLst>
      <p:ext uri="{BB962C8B-B14F-4D97-AF65-F5344CB8AC3E}">
        <p14:creationId xmlns:p14="http://schemas.microsoft.com/office/powerpoint/2010/main" val="233572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F64D4-B049-49AE-B3C2-CC6EDD9212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3A2D0B-54F2-474D-92DD-FE439B7D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9B28B-7199-4C4F-B666-3DA5F55D1A2A}"/>
              </a:ext>
            </a:extLst>
          </p:cNvPr>
          <p:cNvSpPr>
            <a:spLocks noGrp="1"/>
          </p:cNvSpPr>
          <p:nvPr>
            <p:ph type="dt" sz="half" idx="10"/>
          </p:nvPr>
        </p:nvSpPr>
        <p:spPr/>
        <p:txBody>
          <a:bodyPr/>
          <a:lstStyle/>
          <a:p>
            <a:fld id="{75EAD0F5-ED34-4F6D-86D0-B8D0E30E5AE2}" type="datetimeFigureOut">
              <a:rPr lang="en-US" smtClean="0"/>
              <a:t>9/9/20</a:t>
            </a:fld>
            <a:endParaRPr lang="en-US"/>
          </a:p>
        </p:txBody>
      </p:sp>
      <p:sp>
        <p:nvSpPr>
          <p:cNvPr id="5" name="Footer Placeholder 4">
            <a:extLst>
              <a:ext uri="{FF2B5EF4-FFF2-40B4-BE49-F238E27FC236}">
                <a16:creationId xmlns:a16="http://schemas.microsoft.com/office/drawing/2014/main" id="{DE358127-C002-4578-A925-CEA0DCBB4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FBDAD-1A6A-4380-92EF-3D8A7B84CE1B}"/>
              </a:ext>
            </a:extLst>
          </p:cNvPr>
          <p:cNvSpPr>
            <a:spLocks noGrp="1"/>
          </p:cNvSpPr>
          <p:nvPr>
            <p:ph type="sldNum" sz="quarter" idx="12"/>
          </p:nvPr>
        </p:nvSpPr>
        <p:spPr/>
        <p:txBody>
          <a:bodyPr/>
          <a:lstStyle/>
          <a:p>
            <a:fld id="{4137C353-5320-4CDD-A2D0-76060EA0D13E}" type="slidenum">
              <a:rPr lang="en-US" smtClean="0"/>
              <a:t>‹#›</a:t>
            </a:fld>
            <a:endParaRPr lang="en-US"/>
          </a:p>
        </p:txBody>
      </p:sp>
    </p:spTree>
    <p:extLst>
      <p:ext uri="{BB962C8B-B14F-4D97-AF65-F5344CB8AC3E}">
        <p14:creationId xmlns:p14="http://schemas.microsoft.com/office/powerpoint/2010/main" val="37887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6DA6-65DC-4624-9EAD-66E861073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4B707C-9BF1-4AE3-9813-30ABDACEE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44F2F-757C-481D-B915-D6D2EBBD7275}"/>
              </a:ext>
            </a:extLst>
          </p:cNvPr>
          <p:cNvSpPr>
            <a:spLocks noGrp="1"/>
          </p:cNvSpPr>
          <p:nvPr>
            <p:ph type="dt" sz="half" idx="10"/>
          </p:nvPr>
        </p:nvSpPr>
        <p:spPr/>
        <p:txBody>
          <a:bodyPr/>
          <a:lstStyle/>
          <a:p>
            <a:fld id="{75EAD0F5-ED34-4F6D-86D0-B8D0E30E5AE2}" type="datetimeFigureOut">
              <a:rPr lang="en-US" smtClean="0"/>
              <a:t>9/9/20</a:t>
            </a:fld>
            <a:endParaRPr lang="en-US"/>
          </a:p>
        </p:txBody>
      </p:sp>
      <p:sp>
        <p:nvSpPr>
          <p:cNvPr id="5" name="Footer Placeholder 4">
            <a:extLst>
              <a:ext uri="{FF2B5EF4-FFF2-40B4-BE49-F238E27FC236}">
                <a16:creationId xmlns:a16="http://schemas.microsoft.com/office/drawing/2014/main" id="{6A81412F-0CBC-48B8-A199-CBE0CBCF0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7FE73-AE05-45F5-B2AC-2520717951D4}"/>
              </a:ext>
            </a:extLst>
          </p:cNvPr>
          <p:cNvSpPr>
            <a:spLocks noGrp="1"/>
          </p:cNvSpPr>
          <p:nvPr>
            <p:ph type="sldNum" sz="quarter" idx="12"/>
          </p:nvPr>
        </p:nvSpPr>
        <p:spPr/>
        <p:txBody>
          <a:bodyPr/>
          <a:lstStyle/>
          <a:p>
            <a:fld id="{4137C353-5320-4CDD-A2D0-76060EA0D13E}" type="slidenum">
              <a:rPr lang="en-US" smtClean="0"/>
              <a:t>‹#›</a:t>
            </a:fld>
            <a:endParaRPr lang="en-US"/>
          </a:p>
        </p:txBody>
      </p:sp>
    </p:spTree>
    <p:extLst>
      <p:ext uri="{BB962C8B-B14F-4D97-AF65-F5344CB8AC3E}">
        <p14:creationId xmlns:p14="http://schemas.microsoft.com/office/powerpoint/2010/main" val="1917671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B3AA-CC92-4972-977C-0CDF29BDB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A18383-3A0A-4429-B347-DF8CC49D4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64BD9-8753-4A76-96CD-D52D0FB234AD}"/>
              </a:ext>
            </a:extLst>
          </p:cNvPr>
          <p:cNvSpPr>
            <a:spLocks noGrp="1"/>
          </p:cNvSpPr>
          <p:nvPr>
            <p:ph type="dt" sz="half" idx="10"/>
          </p:nvPr>
        </p:nvSpPr>
        <p:spPr/>
        <p:txBody>
          <a:bodyPr/>
          <a:lstStyle/>
          <a:p>
            <a:fld id="{75EAD0F5-ED34-4F6D-86D0-B8D0E30E5AE2}" type="datetimeFigureOut">
              <a:rPr lang="en-US" smtClean="0"/>
              <a:t>9/9/20</a:t>
            </a:fld>
            <a:endParaRPr lang="en-US"/>
          </a:p>
        </p:txBody>
      </p:sp>
      <p:sp>
        <p:nvSpPr>
          <p:cNvPr id="5" name="Footer Placeholder 4">
            <a:extLst>
              <a:ext uri="{FF2B5EF4-FFF2-40B4-BE49-F238E27FC236}">
                <a16:creationId xmlns:a16="http://schemas.microsoft.com/office/drawing/2014/main" id="{20CEC762-79A3-4D56-9995-443420ADC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7DCD0-1294-4FAD-8052-3EFD33C97400}"/>
              </a:ext>
            </a:extLst>
          </p:cNvPr>
          <p:cNvSpPr>
            <a:spLocks noGrp="1"/>
          </p:cNvSpPr>
          <p:nvPr>
            <p:ph type="sldNum" sz="quarter" idx="12"/>
          </p:nvPr>
        </p:nvSpPr>
        <p:spPr/>
        <p:txBody>
          <a:bodyPr/>
          <a:lstStyle/>
          <a:p>
            <a:fld id="{4137C353-5320-4CDD-A2D0-76060EA0D13E}" type="slidenum">
              <a:rPr lang="en-US" smtClean="0"/>
              <a:t>‹#›</a:t>
            </a:fld>
            <a:endParaRPr lang="en-US"/>
          </a:p>
        </p:txBody>
      </p:sp>
    </p:spTree>
    <p:extLst>
      <p:ext uri="{BB962C8B-B14F-4D97-AF65-F5344CB8AC3E}">
        <p14:creationId xmlns:p14="http://schemas.microsoft.com/office/powerpoint/2010/main" val="356692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3EE0-EC93-4516-95EC-1D75C8A05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239E1-55CB-4944-80AE-76DF4C87EC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C06F22-D532-47A1-A3B0-DFA1F6E5E4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E788F-C5CC-49D7-A800-EB58CF4B4DFF}"/>
              </a:ext>
            </a:extLst>
          </p:cNvPr>
          <p:cNvSpPr>
            <a:spLocks noGrp="1"/>
          </p:cNvSpPr>
          <p:nvPr>
            <p:ph type="dt" sz="half" idx="10"/>
          </p:nvPr>
        </p:nvSpPr>
        <p:spPr/>
        <p:txBody>
          <a:bodyPr/>
          <a:lstStyle/>
          <a:p>
            <a:fld id="{75EAD0F5-ED34-4F6D-86D0-B8D0E30E5AE2}" type="datetimeFigureOut">
              <a:rPr lang="en-US" smtClean="0"/>
              <a:t>9/9/20</a:t>
            </a:fld>
            <a:endParaRPr lang="en-US"/>
          </a:p>
        </p:txBody>
      </p:sp>
      <p:sp>
        <p:nvSpPr>
          <p:cNvPr id="6" name="Footer Placeholder 5">
            <a:extLst>
              <a:ext uri="{FF2B5EF4-FFF2-40B4-BE49-F238E27FC236}">
                <a16:creationId xmlns:a16="http://schemas.microsoft.com/office/drawing/2014/main" id="{34E25C48-FAE3-4A59-A85F-5D8EB6735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85DD0-D2CF-4A91-A672-04AE36CE5C29}"/>
              </a:ext>
            </a:extLst>
          </p:cNvPr>
          <p:cNvSpPr>
            <a:spLocks noGrp="1"/>
          </p:cNvSpPr>
          <p:nvPr>
            <p:ph type="sldNum" sz="quarter" idx="12"/>
          </p:nvPr>
        </p:nvSpPr>
        <p:spPr/>
        <p:txBody>
          <a:bodyPr/>
          <a:lstStyle/>
          <a:p>
            <a:fld id="{4137C353-5320-4CDD-A2D0-76060EA0D13E}" type="slidenum">
              <a:rPr lang="en-US" smtClean="0"/>
              <a:t>‹#›</a:t>
            </a:fld>
            <a:endParaRPr lang="en-US"/>
          </a:p>
        </p:txBody>
      </p:sp>
    </p:spTree>
    <p:extLst>
      <p:ext uri="{BB962C8B-B14F-4D97-AF65-F5344CB8AC3E}">
        <p14:creationId xmlns:p14="http://schemas.microsoft.com/office/powerpoint/2010/main" val="3678270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12AD-FDD0-4FEE-8EEC-9E17C50292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EF71DD-EB93-4976-8B7F-81798D624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84CD32-A9E5-4C87-A8ED-A94BCF4B0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4FFB70-6B0E-41BE-A5D6-87A830720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3523E-6143-4FE2-84D3-D1C9B2776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6E0E1A-D029-4BAA-8093-59745C49D445}"/>
              </a:ext>
            </a:extLst>
          </p:cNvPr>
          <p:cNvSpPr>
            <a:spLocks noGrp="1"/>
          </p:cNvSpPr>
          <p:nvPr>
            <p:ph type="dt" sz="half" idx="10"/>
          </p:nvPr>
        </p:nvSpPr>
        <p:spPr/>
        <p:txBody>
          <a:bodyPr/>
          <a:lstStyle/>
          <a:p>
            <a:fld id="{75EAD0F5-ED34-4F6D-86D0-B8D0E30E5AE2}" type="datetimeFigureOut">
              <a:rPr lang="en-US" smtClean="0"/>
              <a:t>9/9/20</a:t>
            </a:fld>
            <a:endParaRPr lang="en-US"/>
          </a:p>
        </p:txBody>
      </p:sp>
      <p:sp>
        <p:nvSpPr>
          <p:cNvPr id="8" name="Footer Placeholder 7">
            <a:extLst>
              <a:ext uri="{FF2B5EF4-FFF2-40B4-BE49-F238E27FC236}">
                <a16:creationId xmlns:a16="http://schemas.microsoft.com/office/drawing/2014/main" id="{B4D9DC7F-D18E-478A-9266-B2DF9041F2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726341-444C-4B1C-AA1F-F5EEA9D72A99}"/>
              </a:ext>
            </a:extLst>
          </p:cNvPr>
          <p:cNvSpPr>
            <a:spLocks noGrp="1"/>
          </p:cNvSpPr>
          <p:nvPr>
            <p:ph type="sldNum" sz="quarter" idx="12"/>
          </p:nvPr>
        </p:nvSpPr>
        <p:spPr/>
        <p:txBody>
          <a:bodyPr/>
          <a:lstStyle/>
          <a:p>
            <a:fld id="{4137C353-5320-4CDD-A2D0-76060EA0D13E}" type="slidenum">
              <a:rPr lang="en-US" smtClean="0"/>
              <a:t>‹#›</a:t>
            </a:fld>
            <a:endParaRPr lang="en-US"/>
          </a:p>
        </p:txBody>
      </p:sp>
    </p:spTree>
    <p:extLst>
      <p:ext uri="{BB962C8B-B14F-4D97-AF65-F5344CB8AC3E}">
        <p14:creationId xmlns:p14="http://schemas.microsoft.com/office/powerpoint/2010/main" val="343855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D31B-314C-4348-8E34-33FC0B409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3C9F48-9EE7-4334-AC8C-479084D4A463}"/>
              </a:ext>
            </a:extLst>
          </p:cNvPr>
          <p:cNvSpPr>
            <a:spLocks noGrp="1"/>
          </p:cNvSpPr>
          <p:nvPr>
            <p:ph type="dt" sz="half" idx="10"/>
          </p:nvPr>
        </p:nvSpPr>
        <p:spPr/>
        <p:txBody>
          <a:bodyPr/>
          <a:lstStyle/>
          <a:p>
            <a:fld id="{75EAD0F5-ED34-4F6D-86D0-B8D0E30E5AE2}" type="datetimeFigureOut">
              <a:rPr lang="en-US" smtClean="0"/>
              <a:t>9/9/20</a:t>
            </a:fld>
            <a:endParaRPr lang="en-US"/>
          </a:p>
        </p:txBody>
      </p:sp>
      <p:sp>
        <p:nvSpPr>
          <p:cNvPr id="4" name="Footer Placeholder 3">
            <a:extLst>
              <a:ext uri="{FF2B5EF4-FFF2-40B4-BE49-F238E27FC236}">
                <a16:creationId xmlns:a16="http://schemas.microsoft.com/office/drawing/2014/main" id="{CA12E8A3-72F5-4132-A34C-28B2C103F3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E86B39-8F83-44BC-A2AB-100D03454CD0}"/>
              </a:ext>
            </a:extLst>
          </p:cNvPr>
          <p:cNvSpPr>
            <a:spLocks noGrp="1"/>
          </p:cNvSpPr>
          <p:nvPr>
            <p:ph type="sldNum" sz="quarter" idx="12"/>
          </p:nvPr>
        </p:nvSpPr>
        <p:spPr/>
        <p:txBody>
          <a:bodyPr/>
          <a:lstStyle/>
          <a:p>
            <a:fld id="{4137C353-5320-4CDD-A2D0-76060EA0D13E}" type="slidenum">
              <a:rPr lang="en-US" smtClean="0"/>
              <a:t>‹#›</a:t>
            </a:fld>
            <a:endParaRPr lang="en-US"/>
          </a:p>
        </p:txBody>
      </p:sp>
    </p:spTree>
    <p:extLst>
      <p:ext uri="{BB962C8B-B14F-4D97-AF65-F5344CB8AC3E}">
        <p14:creationId xmlns:p14="http://schemas.microsoft.com/office/powerpoint/2010/main" val="309593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63B0A8-62F4-4913-9230-EDE4C38F6A1C}"/>
              </a:ext>
            </a:extLst>
          </p:cNvPr>
          <p:cNvSpPr>
            <a:spLocks noGrp="1"/>
          </p:cNvSpPr>
          <p:nvPr>
            <p:ph type="dt" sz="half" idx="10"/>
          </p:nvPr>
        </p:nvSpPr>
        <p:spPr/>
        <p:txBody>
          <a:bodyPr/>
          <a:lstStyle/>
          <a:p>
            <a:fld id="{75EAD0F5-ED34-4F6D-86D0-B8D0E30E5AE2}" type="datetimeFigureOut">
              <a:rPr lang="en-US" smtClean="0"/>
              <a:t>9/9/20</a:t>
            </a:fld>
            <a:endParaRPr lang="en-US"/>
          </a:p>
        </p:txBody>
      </p:sp>
      <p:sp>
        <p:nvSpPr>
          <p:cNvPr id="3" name="Footer Placeholder 2">
            <a:extLst>
              <a:ext uri="{FF2B5EF4-FFF2-40B4-BE49-F238E27FC236}">
                <a16:creationId xmlns:a16="http://schemas.microsoft.com/office/drawing/2014/main" id="{BEB8E205-E1C7-4054-A7AE-31F3CACD4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26C5D-1867-4511-AA21-207066CC820B}"/>
              </a:ext>
            </a:extLst>
          </p:cNvPr>
          <p:cNvSpPr>
            <a:spLocks noGrp="1"/>
          </p:cNvSpPr>
          <p:nvPr>
            <p:ph type="sldNum" sz="quarter" idx="12"/>
          </p:nvPr>
        </p:nvSpPr>
        <p:spPr/>
        <p:txBody>
          <a:bodyPr/>
          <a:lstStyle/>
          <a:p>
            <a:fld id="{4137C353-5320-4CDD-A2D0-76060EA0D13E}" type="slidenum">
              <a:rPr lang="en-US" smtClean="0"/>
              <a:t>‹#›</a:t>
            </a:fld>
            <a:endParaRPr lang="en-US"/>
          </a:p>
        </p:txBody>
      </p:sp>
    </p:spTree>
    <p:extLst>
      <p:ext uri="{BB962C8B-B14F-4D97-AF65-F5344CB8AC3E}">
        <p14:creationId xmlns:p14="http://schemas.microsoft.com/office/powerpoint/2010/main" val="36386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A453-BD37-4669-A899-6F73BB0B5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CABC03-2BBE-46F6-A136-D9E3A5FF74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6805E6-65AE-4B25-BB30-266726124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AA7BD-6A1E-45FF-98F7-413699A2B1A8}"/>
              </a:ext>
            </a:extLst>
          </p:cNvPr>
          <p:cNvSpPr>
            <a:spLocks noGrp="1"/>
          </p:cNvSpPr>
          <p:nvPr>
            <p:ph type="dt" sz="half" idx="10"/>
          </p:nvPr>
        </p:nvSpPr>
        <p:spPr/>
        <p:txBody>
          <a:bodyPr/>
          <a:lstStyle/>
          <a:p>
            <a:fld id="{75EAD0F5-ED34-4F6D-86D0-B8D0E30E5AE2}" type="datetimeFigureOut">
              <a:rPr lang="en-US" smtClean="0"/>
              <a:t>9/9/20</a:t>
            </a:fld>
            <a:endParaRPr lang="en-US"/>
          </a:p>
        </p:txBody>
      </p:sp>
      <p:sp>
        <p:nvSpPr>
          <p:cNvPr id="6" name="Footer Placeholder 5">
            <a:extLst>
              <a:ext uri="{FF2B5EF4-FFF2-40B4-BE49-F238E27FC236}">
                <a16:creationId xmlns:a16="http://schemas.microsoft.com/office/drawing/2014/main" id="{CD0E22EF-54A0-4911-8551-61D431BDA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CE3682-00A6-4C49-8970-341FA1C45A16}"/>
              </a:ext>
            </a:extLst>
          </p:cNvPr>
          <p:cNvSpPr>
            <a:spLocks noGrp="1"/>
          </p:cNvSpPr>
          <p:nvPr>
            <p:ph type="sldNum" sz="quarter" idx="12"/>
          </p:nvPr>
        </p:nvSpPr>
        <p:spPr/>
        <p:txBody>
          <a:bodyPr/>
          <a:lstStyle/>
          <a:p>
            <a:fld id="{4137C353-5320-4CDD-A2D0-76060EA0D13E}" type="slidenum">
              <a:rPr lang="en-US" smtClean="0"/>
              <a:t>‹#›</a:t>
            </a:fld>
            <a:endParaRPr lang="en-US"/>
          </a:p>
        </p:txBody>
      </p:sp>
    </p:spTree>
    <p:extLst>
      <p:ext uri="{BB962C8B-B14F-4D97-AF65-F5344CB8AC3E}">
        <p14:creationId xmlns:p14="http://schemas.microsoft.com/office/powerpoint/2010/main" val="247330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B8D73-4F5D-4C5B-8307-7419E3F5F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F0443D-CE93-4A6C-AFFD-BB6E33299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89A9B7-5B25-49A7-B21A-C27BA3161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C7EFD-A877-4164-89FC-09E7F8CDBB49}"/>
              </a:ext>
            </a:extLst>
          </p:cNvPr>
          <p:cNvSpPr>
            <a:spLocks noGrp="1"/>
          </p:cNvSpPr>
          <p:nvPr>
            <p:ph type="dt" sz="half" idx="10"/>
          </p:nvPr>
        </p:nvSpPr>
        <p:spPr/>
        <p:txBody>
          <a:bodyPr/>
          <a:lstStyle/>
          <a:p>
            <a:fld id="{75EAD0F5-ED34-4F6D-86D0-B8D0E30E5AE2}" type="datetimeFigureOut">
              <a:rPr lang="en-US" smtClean="0"/>
              <a:t>9/9/20</a:t>
            </a:fld>
            <a:endParaRPr lang="en-US"/>
          </a:p>
        </p:txBody>
      </p:sp>
      <p:sp>
        <p:nvSpPr>
          <p:cNvPr id="6" name="Footer Placeholder 5">
            <a:extLst>
              <a:ext uri="{FF2B5EF4-FFF2-40B4-BE49-F238E27FC236}">
                <a16:creationId xmlns:a16="http://schemas.microsoft.com/office/drawing/2014/main" id="{938CD145-267E-4A62-89A5-F073F24FD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A353D-41A2-44B3-90B9-0940312AB60A}"/>
              </a:ext>
            </a:extLst>
          </p:cNvPr>
          <p:cNvSpPr>
            <a:spLocks noGrp="1"/>
          </p:cNvSpPr>
          <p:nvPr>
            <p:ph type="sldNum" sz="quarter" idx="12"/>
          </p:nvPr>
        </p:nvSpPr>
        <p:spPr/>
        <p:txBody>
          <a:bodyPr/>
          <a:lstStyle/>
          <a:p>
            <a:fld id="{4137C353-5320-4CDD-A2D0-76060EA0D13E}" type="slidenum">
              <a:rPr lang="en-US" smtClean="0"/>
              <a:t>‹#›</a:t>
            </a:fld>
            <a:endParaRPr lang="en-US"/>
          </a:p>
        </p:txBody>
      </p:sp>
    </p:spTree>
    <p:extLst>
      <p:ext uri="{BB962C8B-B14F-4D97-AF65-F5344CB8AC3E}">
        <p14:creationId xmlns:p14="http://schemas.microsoft.com/office/powerpoint/2010/main" val="12298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5423DD-BFBE-4D3B-BA1B-06BBE9193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07CAD7-BBFE-466D-8479-CA25FC7E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89F8A-00A6-4BAF-A780-D181122093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AD0F5-ED34-4F6D-86D0-B8D0E30E5AE2}" type="datetimeFigureOut">
              <a:rPr lang="en-US" smtClean="0"/>
              <a:t>9/9/20</a:t>
            </a:fld>
            <a:endParaRPr lang="en-US"/>
          </a:p>
        </p:txBody>
      </p:sp>
      <p:sp>
        <p:nvSpPr>
          <p:cNvPr id="5" name="Footer Placeholder 4">
            <a:extLst>
              <a:ext uri="{FF2B5EF4-FFF2-40B4-BE49-F238E27FC236}">
                <a16:creationId xmlns:a16="http://schemas.microsoft.com/office/drawing/2014/main" id="{89B7F3F5-ECE7-44BF-ADA3-5ED37C47C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3EE5F2-6392-4FBA-A72D-85DA61625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7C353-5320-4CDD-A2D0-76060EA0D13E}" type="slidenum">
              <a:rPr lang="en-US" smtClean="0"/>
              <a:t>‹#›</a:t>
            </a:fld>
            <a:endParaRPr lang="en-US"/>
          </a:p>
        </p:txBody>
      </p:sp>
    </p:spTree>
    <p:extLst>
      <p:ext uri="{BB962C8B-B14F-4D97-AF65-F5344CB8AC3E}">
        <p14:creationId xmlns:p14="http://schemas.microsoft.com/office/powerpoint/2010/main" val="394092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B419-2C61-4246-BF8A-FA0AF0083B2A}"/>
              </a:ext>
            </a:extLst>
          </p:cNvPr>
          <p:cNvSpPr>
            <a:spLocks noGrp="1"/>
          </p:cNvSpPr>
          <p:nvPr>
            <p:ph type="ctrTitle"/>
          </p:nvPr>
        </p:nvSpPr>
        <p:spPr/>
        <p:txBody>
          <a:bodyPr/>
          <a:lstStyle/>
          <a:p>
            <a:r>
              <a:rPr lang="en-US" dirty="0"/>
              <a:t>Heuristic Search</a:t>
            </a:r>
          </a:p>
        </p:txBody>
      </p:sp>
      <p:sp>
        <p:nvSpPr>
          <p:cNvPr id="3" name="Subtitle 2">
            <a:extLst>
              <a:ext uri="{FF2B5EF4-FFF2-40B4-BE49-F238E27FC236}">
                <a16:creationId xmlns:a16="http://schemas.microsoft.com/office/drawing/2014/main" id="{9FF68E7C-52A9-4BE1-9AF2-DAE4CD18893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2481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783C5F-2CAD-4193-A1BC-88C418C397FA}"/>
              </a:ext>
            </a:extLst>
          </p:cNvPr>
          <p:cNvSpPr>
            <a:spLocks noGrp="1"/>
          </p:cNvSpPr>
          <p:nvPr>
            <p:ph type="title"/>
          </p:nvPr>
        </p:nvSpPr>
        <p:spPr>
          <a:xfrm>
            <a:off x="838200" y="365125"/>
            <a:ext cx="10515600" cy="746499"/>
          </a:xfrm>
        </p:spPr>
        <p:txBody>
          <a:bodyPr/>
          <a:lstStyle/>
          <a:p>
            <a:pPr algn="ctr"/>
            <a:r>
              <a:rPr lang="en-US" dirty="0"/>
              <a:t>Example, continued</a:t>
            </a:r>
          </a:p>
        </p:txBody>
      </p:sp>
      <p:pic>
        <p:nvPicPr>
          <p:cNvPr id="9" name="Content Placeholder 8" descr="A close up of a mans face&#10;&#10;Description automatically generated">
            <a:extLst>
              <a:ext uri="{FF2B5EF4-FFF2-40B4-BE49-F238E27FC236}">
                <a16:creationId xmlns:a16="http://schemas.microsoft.com/office/drawing/2014/main" id="{DBB6496D-6CE7-40FA-B5A1-3589DED18D95}"/>
              </a:ext>
            </a:extLst>
          </p:cNvPr>
          <p:cNvPicPr>
            <a:picLocks noGrp="1" noChangeAspect="1"/>
          </p:cNvPicPr>
          <p:nvPr>
            <p:ph sz="half" idx="1"/>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17187" t="507" r="38143" b="22488"/>
          <a:stretch/>
        </p:blipFill>
        <p:spPr>
          <a:xfrm>
            <a:off x="757178" y="2743199"/>
            <a:ext cx="3286186" cy="2779059"/>
          </a:xfrm>
        </p:spPr>
      </p:pic>
      <p:sp>
        <p:nvSpPr>
          <p:cNvPr id="7" name="Content Placeholder 6">
            <a:extLst>
              <a:ext uri="{FF2B5EF4-FFF2-40B4-BE49-F238E27FC236}">
                <a16:creationId xmlns:a16="http://schemas.microsoft.com/office/drawing/2014/main" id="{D87DB42E-3095-48E1-8484-8E740F8743EB}"/>
              </a:ext>
            </a:extLst>
          </p:cNvPr>
          <p:cNvSpPr>
            <a:spLocks noGrp="1"/>
          </p:cNvSpPr>
          <p:nvPr>
            <p:ph sz="half" idx="2"/>
          </p:nvPr>
        </p:nvSpPr>
        <p:spPr>
          <a:xfrm>
            <a:off x="4043364" y="1335742"/>
            <a:ext cx="7310436" cy="4841221"/>
          </a:xfrm>
        </p:spPr>
        <p:txBody>
          <a:bodyPr>
            <a:normAutofit/>
          </a:bodyPr>
          <a:lstStyle/>
          <a:p>
            <a:pPr marL="0" indent="0">
              <a:buNone/>
            </a:pPr>
            <a:r>
              <a:rPr lang="en-US" dirty="0"/>
              <a:t>S = ADBCEA Cost=50</a:t>
            </a:r>
          </a:p>
          <a:p>
            <a:pPr marL="0" indent="0">
              <a:buNone/>
            </a:pPr>
            <a:r>
              <a:rPr lang="en-US" dirty="0"/>
              <a:t>     Neighbors: AEDBCA: Cost=59</a:t>
            </a:r>
            <a:br>
              <a:rPr lang="en-US" dirty="0"/>
            </a:br>
            <a:r>
              <a:rPr lang="en-US" dirty="0"/>
              <a:t>                         ABDCEA: Cost=56</a:t>
            </a:r>
            <a:br>
              <a:rPr lang="en-US" dirty="0"/>
            </a:br>
            <a:r>
              <a:rPr lang="en-US" dirty="0"/>
              <a:t>                         ADCBEA: Cost=63</a:t>
            </a:r>
            <a:br>
              <a:rPr lang="en-US" dirty="0"/>
            </a:br>
            <a:r>
              <a:rPr lang="en-US" dirty="0"/>
              <a:t>                         ADBECA: Cost=62</a:t>
            </a:r>
          </a:p>
          <a:p>
            <a:pPr marL="0" indent="0">
              <a:buNone/>
            </a:pPr>
            <a:r>
              <a:rPr lang="en-US" dirty="0"/>
              <a:t>		missing 5</a:t>
            </a:r>
            <a:r>
              <a:rPr lang="en-US" baseline="30000" dirty="0"/>
              <a:t>th</a:t>
            </a:r>
            <a:r>
              <a:rPr lang="en-US" dirty="0"/>
              <a:t> here</a:t>
            </a:r>
          </a:p>
          <a:p>
            <a:pPr marL="0" indent="0">
              <a:buNone/>
            </a:pPr>
            <a:br>
              <a:rPr lang="en-US" dirty="0"/>
            </a:br>
            <a:r>
              <a:rPr lang="en-US" dirty="0"/>
              <a:t>Return ADBCEA</a:t>
            </a:r>
          </a:p>
        </p:txBody>
      </p:sp>
    </p:spTree>
    <p:extLst>
      <p:ext uri="{BB962C8B-B14F-4D97-AF65-F5344CB8AC3E}">
        <p14:creationId xmlns:p14="http://schemas.microsoft.com/office/powerpoint/2010/main" val="177639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5C777C-367D-48CC-B442-1D23BED2D22E}"/>
              </a:ext>
            </a:extLst>
          </p:cNvPr>
          <p:cNvSpPr>
            <a:spLocks noGrp="1"/>
          </p:cNvSpPr>
          <p:nvPr>
            <p:ph type="title"/>
          </p:nvPr>
        </p:nvSpPr>
        <p:spPr/>
        <p:txBody>
          <a:bodyPr/>
          <a:lstStyle/>
          <a:p>
            <a:pPr algn="ctr"/>
            <a:r>
              <a:rPr lang="en-US" dirty="0"/>
              <a:t> Travelling salesman</a:t>
            </a:r>
          </a:p>
        </p:txBody>
      </p:sp>
      <p:sp>
        <p:nvSpPr>
          <p:cNvPr id="6" name="Content Placeholder 5">
            <a:extLst>
              <a:ext uri="{FF2B5EF4-FFF2-40B4-BE49-F238E27FC236}">
                <a16:creationId xmlns:a16="http://schemas.microsoft.com/office/drawing/2014/main" id="{256CBBE7-5035-4D49-85C5-265BE96FF738}"/>
              </a:ext>
            </a:extLst>
          </p:cNvPr>
          <p:cNvSpPr>
            <a:spLocks noGrp="1"/>
          </p:cNvSpPr>
          <p:nvPr>
            <p:ph idx="1"/>
          </p:nvPr>
        </p:nvSpPr>
        <p:spPr/>
        <p:txBody>
          <a:bodyPr/>
          <a:lstStyle/>
          <a:p>
            <a:pPr marL="0" indent="0">
              <a:buNone/>
            </a:pPr>
            <a:r>
              <a:rPr lang="en-US" dirty="0"/>
              <a:t>For the general case with N vertices:</a:t>
            </a:r>
          </a:p>
          <a:p>
            <a:pPr marL="0" indent="0">
              <a:buNone/>
            </a:pPr>
            <a:r>
              <a:rPr lang="en-US" dirty="0"/>
              <a:t>A state has N neighbors. </a:t>
            </a:r>
          </a:p>
          <a:p>
            <a:pPr marL="0" indent="0">
              <a:buNone/>
            </a:pPr>
            <a:r>
              <a:rPr lang="en-US" dirty="0"/>
              <a:t>Fixing the starting and ending point, the state space has size (N-1)!.</a:t>
            </a:r>
          </a:p>
          <a:p>
            <a:pPr marL="0" indent="0">
              <a:buNone/>
            </a:pPr>
            <a:r>
              <a:rPr lang="en-US" dirty="0"/>
              <a:t>(Though if the graph is undirected, as here, then reversed path is identical, so only (N-1)!/2.)</a:t>
            </a:r>
          </a:p>
          <a:p>
            <a:pPr marL="0" indent="0">
              <a:buNone/>
            </a:pPr>
            <a:r>
              <a:rPr lang="en-US" dirty="0"/>
              <a:t>The diameter (maximal distance between any two states) is </a:t>
            </a:r>
            <a:br>
              <a:rPr lang="en-US" dirty="0"/>
            </a:br>
            <a:r>
              <a:rPr lang="en-US" dirty="0"/>
              <a:t>(N-1)(N-2)/2. That is a lower bound on the worst case running time for hill climbing.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009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FC3FE-D698-4684-B016-D7B5FD42776F}"/>
              </a:ext>
            </a:extLst>
          </p:cNvPr>
          <p:cNvSpPr>
            <a:spLocks noGrp="1"/>
          </p:cNvSpPr>
          <p:nvPr>
            <p:ph type="title"/>
          </p:nvPr>
        </p:nvSpPr>
        <p:spPr>
          <a:xfrm>
            <a:off x="838200" y="365126"/>
            <a:ext cx="10515600" cy="710640"/>
          </a:xfrm>
        </p:spPr>
        <p:txBody>
          <a:bodyPr/>
          <a:lstStyle/>
          <a:p>
            <a:pPr algn="ctr"/>
            <a:r>
              <a:rPr lang="en-US" dirty="0"/>
              <a:t>Travelling salesman</a:t>
            </a:r>
          </a:p>
        </p:txBody>
      </p:sp>
      <p:sp>
        <p:nvSpPr>
          <p:cNvPr id="3" name="Content Placeholder 2">
            <a:extLst>
              <a:ext uri="{FF2B5EF4-FFF2-40B4-BE49-F238E27FC236}">
                <a16:creationId xmlns:a16="http://schemas.microsoft.com/office/drawing/2014/main" id="{BACF4A39-764B-4B3E-80E7-5211E8BAC217}"/>
              </a:ext>
            </a:extLst>
          </p:cNvPr>
          <p:cNvSpPr>
            <a:spLocks noGrp="1"/>
          </p:cNvSpPr>
          <p:nvPr>
            <p:ph idx="1"/>
          </p:nvPr>
        </p:nvSpPr>
        <p:spPr>
          <a:xfrm>
            <a:off x="838200" y="1290918"/>
            <a:ext cx="10515600" cy="4886045"/>
          </a:xfrm>
        </p:spPr>
        <p:txBody>
          <a:bodyPr>
            <a:normAutofit fontScale="92500" lnSpcReduction="20000"/>
          </a:bodyPr>
          <a:lstStyle/>
          <a:p>
            <a:pPr marL="0" indent="0">
              <a:buNone/>
            </a:pPr>
            <a:r>
              <a:rPr lang="en-US" dirty="0"/>
              <a:t>Other neighbor relations are possible. For instance, you could allow swaps in the path between any two elements. </a:t>
            </a:r>
          </a:p>
          <a:p>
            <a:pPr marL="0" indent="0">
              <a:buNone/>
            </a:pPr>
            <a:r>
              <a:rPr lang="en-US" dirty="0"/>
              <a:t>For example, if S=ABCDEFGHA and you swap B and E you get the neighbor AECDBFGHA.</a:t>
            </a:r>
          </a:p>
          <a:p>
            <a:pPr marL="0" indent="0">
              <a:buNone/>
            </a:pPr>
            <a:r>
              <a:rPr lang="en-US" dirty="0"/>
              <a:t>That way each state has N(N-1)/2 neighbors.</a:t>
            </a:r>
          </a:p>
          <a:p>
            <a:pPr marL="0" indent="0">
              <a:buNone/>
            </a:pPr>
            <a:r>
              <a:rPr lang="en-US" dirty="0"/>
              <a:t>How does this state space search compare to the previous one?</a:t>
            </a:r>
          </a:p>
          <a:p>
            <a:pPr marL="0" indent="0">
              <a:buNone/>
            </a:pPr>
            <a:r>
              <a:rPr lang="en-US" dirty="0"/>
              <a:t>Certainly, at each iteration, it is more computation to enumerate the neighbors.</a:t>
            </a:r>
          </a:p>
          <a:p>
            <a:pPr marL="0" indent="0">
              <a:buNone/>
            </a:pPr>
            <a:r>
              <a:rPr lang="en-US" dirty="0"/>
              <a:t>Quite likely, this will either reduce the number of iterations or return a higher quality answer or both.</a:t>
            </a:r>
          </a:p>
          <a:p>
            <a:pPr marL="0" indent="0">
              <a:buNone/>
            </a:pPr>
            <a:r>
              <a:rPr lang="en-US" dirty="0"/>
              <a:t>But there is no guarantee of an improvement in either respect.</a:t>
            </a:r>
          </a:p>
          <a:p>
            <a:pPr marL="0" indent="0">
              <a:buNone/>
            </a:pPr>
            <a:r>
              <a:rPr lang="en-US" dirty="0"/>
              <a:t>The problem is NP-complete, so (presumably) you can’t actually win with hill-climbing or any other algorithm. No polynomial time algorithm always returns the best answer.</a:t>
            </a:r>
          </a:p>
          <a:p>
            <a:pPr marL="0" indent="0">
              <a:buNone/>
            </a:pPr>
            <a:endParaRPr lang="en-US" dirty="0"/>
          </a:p>
        </p:txBody>
      </p:sp>
    </p:spTree>
    <p:extLst>
      <p:ext uri="{BB962C8B-B14F-4D97-AF65-F5344CB8AC3E}">
        <p14:creationId xmlns:p14="http://schemas.microsoft.com/office/powerpoint/2010/main" val="341111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5FB7-50BE-4BA1-B7D1-7473A2473035}"/>
              </a:ext>
            </a:extLst>
          </p:cNvPr>
          <p:cNvSpPr>
            <a:spLocks noGrp="1"/>
          </p:cNvSpPr>
          <p:nvPr>
            <p:ph type="title"/>
          </p:nvPr>
        </p:nvSpPr>
        <p:spPr/>
        <p:txBody>
          <a:bodyPr/>
          <a:lstStyle/>
          <a:p>
            <a:pPr algn="ctr"/>
            <a:r>
              <a:rPr lang="en-US" dirty="0"/>
              <a:t>Random Restart</a:t>
            </a:r>
          </a:p>
        </p:txBody>
      </p:sp>
      <p:sp>
        <p:nvSpPr>
          <p:cNvPr id="3" name="Content Placeholder 2">
            <a:extLst>
              <a:ext uri="{FF2B5EF4-FFF2-40B4-BE49-F238E27FC236}">
                <a16:creationId xmlns:a16="http://schemas.microsoft.com/office/drawing/2014/main" id="{8B5C0079-4764-4AC7-984A-426D2B9AD137}"/>
              </a:ext>
            </a:extLst>
          </p:cNvPr>
          <p:cNvSpPr>
            <a:spLocks noGrp="1"/>
          </p:cNvSpPr>
          <p:nvPr>
            <p:ph idx="1"/>
          </p:nvPr>
        </p:nvSpPr>
        <p:spPr>
          <a:xfrm>
            <a:off x="838200" y="1290918"/>
            <a:ext cx="10515600" cy="4886045"/>
          </a:xfrm>
        </p:spPr>
        <p:txBody>
          <a:bodyPr>
            <a:normAutofit fontScale="92500" lnSpcReduction="10000"/>
          </a:bodyPr>
          <a:lstStyle/>
          <a:p>
            <a:pPr marL="0" indent="0">
              <a:buNone/>
            </a:pPr>
            <a:r>
              <a:rPr lang="en-US" sz="3600" dirty="0" err="1">
                <a:sym typeface="Wingdings" panose="05000000000000000000" pitchFamily="2" charset="2"/>
              </a:rPr>
              <a:t>randomRestart</a:t>
            </a:r>
            <a:r>
              <a:rPr lang="en-US" sz="3600" dirty="0">
                <a:sym typeface="Wingdings" panose="05000000000000000000" pitchFamily="2" charset="2"/>
              </a:rPr>
              <a:t>() {</a:t>
            </a:r>
          </a:p>
          <a:p>
            <a:pPr marL="0" indent="0">
              <a:buNone/>
            </a:pPr>
            <a:r>
              <a:rPr lang="en-US" sz="3600" dirty="0">
                <a:sym typeface="Wingdings" panose="05000000000000000000" pitchFamily="2" charset="2"/>
              </a:rPr>
              <a:t>       repeat {</a:t>
            </a:r>
          </a:p>
          <a:p>
            <a:pPr marL="0" indent="0">
              <a:buNone/>
            </a:pPr>
            <a:r>
              <a:rPr lang="en-US" sz="3600" dirty="0">
                <a:sym typeface="Wingdings" panose="05000000000000000000" pitchFamily="2" charset="2"/>
              </a:rPr>
              <a:t>              Best = </a:t>
            </a:r>
            <a:r>
              <a:rPr lang="en-US" sz="3600" dirty="0">
                <a:latin typeface="Cambria Math" panose="02040503050406030204" pitchFamily="18" charset="0"/>
                <a:ea typeface="Cambria Math" panose="02040503050406030204" pitchFamily="18" charset="0"/>
                <a:sym typeface="Wingdings" panose="05000000000000000000" pitchFamily="2" charset="2"/>
              </a:rPr>
              <a:t>−∞;</a:t>
            </a:r>
            <a:endParaRPr lang="en-US" sz="3600" dirty="0">
              <a:sym typeface="Wingdings" panose="05000000000000000000" pitchFamily="2" charset="2"/>
            </a:endParaRPr>
          </a:p>
          <a:p>
            <a:pPr marL="0" indent="0">
              <a:buNone/>
            </a:pPr>
            <a:r>
              <a:rPr lang="en-US" sz="3600" dirty="0">
                <a:sym typeface="Wingdings" panose="05000000000000000000" pitchFamily="2" charset="2"/>
              </a:rPr>
              <a:t>              START = a random state in the state space;</a:t>
            </a:r>
          </a:p>
          <a:p>
            <a:pPr marL="0" indent="0">
              <a:buNone/>
            </a:pPr>
            <a:r>
              <a:rPr lang="en-US" sz="3600" dirty="0">
                <a:sym typeface="Wingdings" panose="05000000000000000000" pitchFamily="2" charset="2"/>
              </a:rPr>
              <a:t>              S = run </a:t>
            </a:r>
            <a:r>
              <a:rPr lang="en-US" sz="3600" dirty="0" err="1">
                <a:sym typeface="Wingdings" panose="05000000000000000000" pitchFamily="2" charset="2"/>
              </a:rPr>
              <a:t>hillClimbing</a:t>
            </a:r>
            <a:r>
              <a:rPr lang="en-US" sz="3600" dirty="0">
                <a:sym typeface="Wingdings" panose="05000000000000000000" pitchFamily="2" charset="2"/>
              </a:rPr>
              <a:t> starting from START;</a:t>
            </a:r>
          </a:p>
          <a:p>
            <a:pPr marL="0" indent="0">
              <a:buNone/>
            </a:pPr>
            <a:r>
              <a:rPr lang="en-US" sz="3600" dirty="0">
                <a:sym typeface="Wingdings" panose="05000000000000000000" pitchFamily="2" charset="2"/>
              </a:rPr>
              <a:t>              if (f(S) &gt; BEST) { </a:t>
            </a:r>
            <a:r>
              <a:rPr lang="en-US" sz="3600" dirty="0" err="1">
                <a:sym typeface="Wingdings" panose="05000000000000000000" pitchFamily="2" charset="2"/>
              </a:rPr>
              <a:t>BestState</a:t>
            </a:r>
            <a:r>
              <a:rPr lang="en-US" sz="3600" dirty="0">
                <a:sym typeface="Wingdings" panose="05000000000000000000" pitchFamily="2" charset="2"/>
              </a:rPr>
              <a:t> = S;  Best=f(S); }</a:t>
            </a:r>
          </a:p>
          <a:p>
            <a:pPr marL="0" indent="0">
              <a:buNone/>
            </a:pPr>
            <a:r>
              <a:rPr lang="en-US" sz="3600" dirty="0">
                <a:sym typeface="Wingdings" panose="05000000000000000000" pitchFamily="2" charset="2"/>
              </a:rPr>
              <a:t>            }   until (</a:t>
            </a:r>
            <a:r>
              <a:rPr lang="en-US" sz="3600" dirty="0" err="1">
                <a:sym typeface="Wingdings" panose="05000000000000000000" pitchFamily="2" charset="2"/>
              </a:rPr>
              <a:t>TerminationCondition</a:t>
            </a:r>
            <a:r>
              <a:rPr lang="en-US" sz="3600" dirty="0">
                <a:sym typeface="Wingdings" panose="05000000000000000000" pitchFamily="2" charset="2"/>
              </a:rPr>
              <a:t>)   </a:t>
            </a:r>
          </a:p>
          <a:p>
            <a:pPr marL="0" indent="0">
              <a:buNone/>
            </a:pPr>
            <a:r>
              <a:rPr lang="en-US" sz="3600" dirty="0">
                <a:sym typeface="Wingdings" panose="05000000000000000000" pitchFamily="2" charset="2"/>
              </a:rPr>
              <a:t>        return </a:t>
            </a:r>
            <a:r>
              <a:rPr lang="en-US" sz="3600" dirty="0" err="1">
                <a:sym typeface="Wingdings" panose="05000000000000000000" pitchFamily="2" charset="2"/>
              </a:rPr>
              <a:t>BestState</a:t>
            </a:r>
            <a:r>
              <a:rPr lang="en-US" sz="3600" dirty="0">
                <a:sym typeface="Wingdings" panose="05000000000000000000" pitchFamily="2" charset="2"/>
              </a:rPr>
              <a:t>;</a:t>
            </a:r>
          </a:p>
          <a:p>
            <a:pPr marL="0" indent="0">
              <a:buNone/>
            </a:pPr>
            <a:r>
              <a:rPr lang="en-US" sz="3600" dirty="0">
                <a:sym typeface="Wingdings" panose="05000000000000000000" pitchFamily="2" charset="2"/>
              </a:rPr>
              <a:t>   } </a:t>
            </a:r>
          </a:p>
        </p:txBody>
      </p:sp>
    </p:spTree>
    <p:extLst>
      <p:ext uri="{BB962C8B-B14F-4D97-AF65-F5344CB8AC3E}">
        <p14:creationId xmlns:p14="http://schemas.microsoft.com/office/powerpoint/2010/main" val="296961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1153-0E59-4BC8-86F7-E2904D59B569}"/>
              </a:ext>
            </a:extLst>
          </p:cNvPr>
          <p:cNvSpPr>
            <a:spLocks noGrp="1"/>
          </p:cNvSpPr>
          <p:nvPr>
            <p:ph type="title"/>
          </p:nvPr>
        </p:nvSpPr>
        <p:spPr/>
        <p:txBody>
          <a:bodyPr/>
          <a:lstStyle/>
          <a:p>
            <a:pPr algn="ctr"/>
            <a:r>
              <a:rPr lang="en-US" dirty="0"/>
              <a:t>What is “</a:t>
            </a:r>
            <a:r>
              <a:rPr lang="en-US" dirty="0" err="1"/>
              <a:t>TerminationCondition</a:t>
            </a:r>
            <a:r>
              <a:rPr lang="en-US" dirty="0"/>
              <a:t>”?</a:t>
            </a:r>
          </a:p>
        </p:txBody>
      </p:sp>
      <p:sp>
        <p:nvSpPr>
          <p:cNvPr id="3" name="Content Placeholder 2">
            <a:extLst>
              <a:ext uri="{FF2B5EF4-FFF2-40B4-BE49-F238E27FC236}">
                <a16:creationId xmlns:a16="http://schemas.microsoft.com/office/drawing/2014/main" id="{99C9D63A-66D5-41F9-8873-8F8F1B7CDA4E}"/>
              </a:ext>
            </a:extLst>
          </p:cNvPr>
          <p:cNvSpPr>
            <a:spLocks noGrp="1"/>
          </p:cNvSpPr>
          <p:nvPr>
            <p:ph idx="1"/>
          </p:nvPr>
        </p:nvSpPr>
        <p:spPr/>
        <p:txBody>
          <a:bodyPr/>
          <a:lstStyle/>
          <a:p>
            <a:pPr marL="0" indent="0">
              <a:buNone/>
            </a:pPr>
            <a:r>
              <a:rPr lang="en-US" dirty="0" err="1"/>
              <a:t>TerminationCondition</a:t>
            </a:r>
            <a:r>
              <a:rPr lang="en-US" dirty="0"/>
              <a:t> is what is called a “</a:t>
            </a:r>
            <a:r>
              <a:rPr lang="en-US" dirty="0" err="1"/>
              <a:t>metaparameter</a:t>
            </a:r>
            <a:r>
              <a:rPr lang="en-US" dirty="0"/>
              <a:t>” or a “hyperparameter” or (my own terminology) a “tunable parameter” of the algorithm. It’s a feature of the algorithm that has to be set when the algorithm is implemented.</a:t>
            </a:r>
          </a:p>
          <a:p>
            <a:pPr marL="0" indent="0">
              <a:buNone/>
            </a:pPr>
            <a:endParaRPr lang="en-US" dirty="0"/>
          </a:p>
        </p:txBody>
      </p:sp>
    </p:spTree>
    <p:extLst>
      <p:ext uri="{BB962C8B-B14F-4D97-AF65-F5344CB8AC3E}">
        <p14:creationId xmlns:p14="http://schemas.microsoft.com/office/powerpoint/2010/main" val="3734044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AAED-5E36-426B-A3C2-E000F2E4D9FB}"/>
              </a:ext>
            </a:extLst>
          </p:cNvPr>
          <p:cNvSpPr>
            <a:spLocks noGrp="1"/>
          </p:cNvSpPr>
          <p:nvPr>
            <p:ph type="title"/>
          </p:nvPr>
        </p:nvSpPr>
        <p:spPr>
          <a:xfrm>
            <a:off x="838200" y="365126"/>
            <a:ext cx="10515600" cy="1176804"/>
          </a:xfrm>
        </p:spPr>
        <p:txBody>
          <a:bodyPr>
            <a:normAutofit fontScale="90000"/>
          </a:bodyPr>
          <a:lstStyle/>
          <a:p>
            <a:pPr marL="0" marR="0" lvl="0" indent="0" algn="ctr" defTabSz="914400" rtl="0" eaLnBrk="1" fontAlgn="auto" latinLnBrk="0" hangingPunct="1">
              <a:lnSpc>
                <a:spcPct val="90000"/>
              </a:lnSpc>
              <a:spcBef>
                <a:spcPts val="1000"/>
              </a:spcBef>
              <a:spcAft>
                <a:spcPts val="0"/>
              </a:spcAft>
              <a:tabLst/>
              <a:defRPr/>
            </a:pPr>
            <a:r>
              <a:rPr kumimoji="0" lang="en-US"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Possible termination conditions for </a:t>
            </a:r>
            <a:r>
              <a:rPr kumimoji="0" lang="en-US"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RandomRestart</a:t>
            </a: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endParaRPr lang="en-US" dirty="0"/>
          </a:p>
        </p:txBody>
      </p:sp>
      <p:sp>
        <p:nvSpPr>
          <p:cNvPr id="3" name="Content Placeholder 2">
            <a:extLst>
              <a:ext uri="{FF2B5EF4-FFF2-40B4-BE49-F238E27FC236}">
                <a16:creationId xmlns:a16="http://schemas.microsoft.com/office/drawing/2014/main" id="{CE4A01A7-5EC5-4747-819C-2FDE4C692A9F}"/>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1000 iterations of the loop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1000 iterations since the last time f(P) improved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black"/>
                </a:solidFill>
                <a:latin typeface="Calibri" panose="020F0502020204030204"/>
              </a:rPr>
              <a:t>Over the last 1000 iterations, f(P) has improved by less than </a:t>
            </a:r>
            <a:r>
              <a:rPr lang="el-GR" dirty="0">
                <a:solidFill>
                  <a:prstClr val="black"/>
                </a:solidFill>
                <a:latin typeface="Cambria Math" panose="02040503050406030204" pitchFamily="18" charset="0"/>
                <a:ea typeface="Cambria Math" panose="02040503050406030204" pitchFamily="18" charset="0"/>
              </a:rPr>
              <a:t>Δ</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latin typeface="Calibri" panose="020F0502020204030204" pitchFamily="34" charset="0"/>
                <a:ea typeface="Cambria Math" panose="02040503050406030204" pitchFamily="18" charset="0"/>
                <a:cs typeface="Calibri" panose="020F0502020204030204" pitchFamily="34" charset="0"/>
              </a:rPr>
              <a:t>(another </a:t>
            </a:r>
            <a:r>
              <a:rPr lang="en-US" dirty="0" err="1">
                <a:solidFill>
                  <a:prstClr val="black"/>
                </a:solidFill>
                <a:latin typeface="Calibri" panose="020F0502020204030204" pitchFamily="34" charset="0"/>
                <a:ea typeface="Cambria Math" panose="02040503050406030204" pitchFamily="18" charset="0"/>
                <a:cs typeface="Calibri" panose="020F0502020204030204" pitchFamily="34" charset="0"/>
              </a:rPr>
              <a:t>metaparameter</a:t>
            </a:r>
            <a:r>
              <a:rPr lang="en-US" dirty="0">
                <a:solidFill>
                  <a:prstClr val="black"/>
                </a:solidFill>
                <a:latin typeface="Calibri" panose="020F0502020204030204" pitchFamily="34" charset="0"/>
                <a:ea typeface="Cambria Math" panose="02040503050406030204" pitchFamily="18" charset="0"/>
                <a:cs typeface="Calibri" panose="020F0502020204030204" pitchFamily="34"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black"/>
                </a:solidFill>
                <a:latin typeface="Calibri" panose="020F0502020204030204" pitchFamily="34" charset="0"/>
                <a:ea typeface="Cambria Math" panose="02040503050406030204" pitchFamily="18" charset="0"/>
                <a:cs typeface="Calibri" panose="020F0502020204030204" pitchFamily="34" charset="0"/>
              </a:rPr>
              <a:t>Replace “1000” above by q(Problem) where q() is some function of some kind of relevant features of the problem.</a:t>
            </a:r>
            <a:r>
              <a:rPr lang="en-US" dirty="0">
                <a:solidFill>
                  <a:prstClr val="black"/>
                </a:solidFill>
                <a:latin typeface="Calibri" panose="020F0502020204030204"/>
              </a:rPr>
              <a:t>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spTree>
    <p:extLst>
      <p:ext uri="{BB962C8B-B14F-4D97-AF65-F5344CB8AC3E}">
        <p14:creationId xmlns:p14="http://schemas.microsoft.com/office/powerpoint/2010/main" val="2525441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CF07-22CE-4A19-ADE1-2D2EC328F012}"/>
              </a:ext>
            </a:extLst>
          </p:cNvPr>
          <p:cNvSpPr>
            <a:spLocks noGrp="1"/>
          </p:cNvSpPr>
          <p:nvPr>
            <p:ph type="title"/>
          </p:nvPr>
        </p:nvSpPr>
        <p:spPr/>
        <p:txBody>
          <a:bodyPr/>
          <a:lstStyle/>
          <a:p>
            <a:pPr algn="ctr"/>
            <a:r>
              <a:rPr lang="en-US" dirty="0"/>
              <a:t>How do you choose the value of a </a:t>
            </a:r>
            <a:r>
              <a:rPr lang="en-US" dirty="0" err="1"/>
              <a:t>metaparameter</a:t>
            </a:r>
            <a:r>
              <a:rPr lang="en-US" dirty="0"/>
              <a:t>?</a:t>
            </a:r>
          </a:p>
        </p:txBody>
      </p:sp>
      <p:sp>
        <p:nvSpPr>
          <p:cNvPr id="3" name="Content Placeholder 2">
            <a:extLst>
              <a:ext uri="{FF2B5EF4-FFF2-40B4-BE49-F238E27FC236}">
                <a16:creationId xmlns:a16="http://schemas.microsoft.com/office/drawing/2014/main" id="{400CD7FD-1319-4B7B-9CC4-D2AEA679AB36}"/>
              </a:ext>
            </a:extLst>
          </p:cNvPr>
          <p:cNvSpPr>
            <a:spLocks noGrp="1"/>
          </p:cNvSpPr>
          <p:nvPr>
            <p:ph idx="1"/>
          </p:nvPr>
        </p:nvSpPr>
        <p:spPr/>
        <p:txBody>
          <a:bodyPr>
            <a:normAutofit lnSpcReduction="10000"/>
          </a:bodyPr>
          <a:lstStyle/>
          <a:p>
            <a:pPr marL="0" indent="0">
              <a:buNone/>
            </a:pPr>
            <a:r>
              <a:rPr lang="en-US" dirty="0"/>
              <a:t>For AI problems, there is almost never any theory to guide you.</a:t>
            </a:r>
          </a:p>
          <a:p>
            <a:pPr marL="0" indent="0">
              <a:buNone/>
            </a:pPr>
            <a:r>
              <a:rPr lang="en-US" dirty="0"/>
              <a:t>If you’re running the program once, to get a particular answer, you guess, or you set it in terms of what your budget will afford.</a:t>
            </a:r>
          </a:p>
          <a:p>
            <a:pPr marL="0" indent="0">
              <a:buNone/>
            </a:pPr>
            <a:r>
              <a:rPr lang="en-US" dirty="0"/>
              <a:t>If you want to sell a program that will work well over a wide space of examples, then you have to do</a:t>
            </a:r>
          </a:p>
          <a:p>
            <a:pPr marL="0" indent="0" algn="ctr">
              <a:buNone/>
            </a:pPr>
            <a:r>
              <a:rPr lang="en-US" sz="3600" i="1" dirty="0"/>
              <a:t>Empirical experimentation</a:t>
            </a:r>
            <a:endParaRPr lang="en-US" sz="3600" dirty="0"/>
          </a:p>
          <a:p>
            <a:pPr marL="0" indent="0">
              <a:buNone/>
            </a:pPr>
            <a:r>
              <a:rPr lang="en-US" dirty="0"/>
              <a:t>How much and what kind of experimentation?</a:t>
            </a:r>
          </a:p>
          <a:p>
            <a:pPr marL="0" indent="0">
              <a:buNone/>
            </a:pPr>
            <a:r>
              <a:rPr lang="en-US" dirty="0"/>
              <a:t>That depends on your circumstances: What is your budget, how much time do you have, how valuable are incremental improvements to the final answer?</a:t>
            </a:r>
          </a:p>
        </p:txBody>
      </p:sp>
    </p:spTree>
    <p:extLst>
      <p:ext uri="{BB962C8B-B14F-4D97-AF65-F5344CB8AC3E}">
        <p14:creationId xmlns:p14="http://schemas.microsoft.com/office/powerpoint/2010/main" val="676500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9099-1D06-4303-A739-62BDA65F6BF6}"/>
              </a:ext>
            </a:extLst>
          </p:cNvPr>
          <p:cNvSpPr>
            <a:spLocks noGrp="1"/>
          </p:cNvSpPr>
          <p:nvPr>
            <p:ph type="title"/>
          </p:nvPr>
        </p:nvSpPr>
        <p:spPr/>
        <p:txBody>
          <a:bodyPr/>
          <a:lstStyle/>
          <a:p>
            <a:pPr algn="ctr"/>
            <a:r>
              <a:rPr lang="en-US" dirty="0"/>
              <a:t>Hill-climbing with sideways motion</a:t>
            </a:r>
          </a:p>
        </p:txBody>
      </p:sp>
      <p:sp>
        <p:nvSpPr>
          <p:cNvPr id="3" name="Content Placeholder 2">
            <a:extLst>
              <a:ext uri="{FF2B5EF4-FFF2-40B4-BE49-F238E27FC236}">
                <a16:creationId xmlns:a16="http://schemas.microsoft.com/office/drawing/2014/main" id="{50DE62AB-470E-48C7-AF93-5190D63F883C}"/>
              </a:ext>
            </a:extLst>
          </p:cNvPr>
          <p:cNvSpPr>
            <a:spLocks noGrp="1"/>
          </p:cNvSpPr>
          <p:nvPr>
            <p:ph idx="1"/>
          </p:nvPr>
        </p:nvSpPr>
        <p:spPr>
          <a:xfrm>
            <a:off x="838200" y="1344706"/>
            <a:ext cx="10515600" cy="5148169"/>
          </a:xfrm>
        </p:spPr>
        <p:txBody>
          <a:bodyPr>
            <a:normAutofit lnSpcReduction="10000"/>
          </a:bodyPr>
          <a:lstStyle/>
          <a:p>
            <a:pPr marL="0" indent="0">
              <a:buNone/>
            </a:pPr>
            <a:r>
              <a:rPr lang="en-US" dirty="0"/>
              <a:t>% Looking for a state S where Cost(S)=0.</a:t>
            </a:r>
          </a:p>
          <a:p>
            <a:pPr marL="0" indent="0">
              <a:buNone/>
            </a:pPr>
            <a:r>
              <a:rPr lang="en-US" dirty="0"/>
              <a:t>sideways(S) {       </a:t>
            </a:r>
            <a:br>
              <a:rPr lang="en-US" dirty="0"/>
            </a:br>
            <a:r>
              <a:rPr lang="en-US" dirty="0"/>
              <a:t>      </a:t>
            </a:r>
            <a:r>
              <a:rPr lang="en-US" dirty="0" err="1"/>
              <a:t>NSide</a:t>
            </a:r>
            <a:r>
              <a:rPr lang="en-US" dirty="0"/>
              <a:t>=0;</a:t>
            </a:r>
            <a:br>
              <a:rPr lang="en-US" dirty="0"/>
            </a:br>
            <a:r>
              <a:rPr lang="en-US" dirty="0"/>
              <a:t>      repeat {</a:t>
            </a:r>
            <a:br>
              <a:rPr lang="en-US" dirty="0"/>
            </a:br>
            <a:r>
              <a:rPr lang="en-US" dirty="0"/>
              <a:t>              NNS = the set of neighbors of S tied for smallest Cost;</a:t>
            </a:r>
            <a:br>
              <a:rPr lang="en-US" dirty="0"/>
            </a:br>
            <a:r>
              <a:rPr lang="en-US" dirty="0"/>
              <a:t>              N = </a:t>
            </a:r>
            <a:r>
              <a:rPr lang="en-US" i="1" dirty="0"/>
              <a:t>random</a:t>
            </a:r>
            <a:r>
              <a:rPr lang="en-US" dirty="0"/>
              <a:t> choice from NNS;</a:t>
            </a:r>
            <a:br>
              <a:rPr lang="en-US" dirty="0"/>
            </a:br>
            <a:r>
              <a:rPr lang="en-US" dirty="0"/>
              <a:t>              if (Cost(N)==0) return N;</a:t>
            </a:r>
            <a:br>
              <a:rPr lang="en-US" dirty="0"/>
            </a:br>
            <a:r>
              <a:rPr lang="en-US" dirty="0"/>
              <a:t>              if (Cost(N) &gt; Cost(S)) return “Fail”;</a:t>
            </a:r>
            <a:br>
              <a:rPr lang="en-US" dirty="0"/>
            </a:br>
            <a:r>
              <a:rPr lang="en-US" dirty="0"/>
              <a:t>              S = N;</a:t>
            </a:r>
            <a:br>
              <a:rPr lang="en-US" dirty="0"/>
            </a:br>
            <a:r>
              <a:rPr lang="en-US" dirty="0"/>
              <a:t>              if (Cost(N) &lt; Cost(S)) </a:t>
            </a:r>
            <a:r>
              <a:rPr lang="en-US" dirty="0" err="1"/>
              <a:t>NSide</a:t>
            </a:r>
            <a:r>
              <a:rPr lang="en-US" dirty="0"/>
              <a:t>=0; else </a:t>
            </a:r>
            <a:r>
              <a:rPr lang="en-US" dirty="0" err="1"/>
              <a:t>NSide</a:t>
            </a:r>
            <a:r>
              <a:rPr lang="en-US" dirty="0"/>
              <a:t>++; </a:t>
            </a:r>
            <a:br>
              <a:rPr lang="en-US" dirty="0"/>
            </a:br>
            <a:r>
              <a:rPr lang="en-US" dirty="0"/>
              <a:t>             }  until(</a:t>
            </a:r>
            <a:r>
              <a:rPr lang="en-US" dirty="0" err="1"/>
              <a:t>NSide</a:t>
            </a:r>
            <a:r>
              <a:rPr lang="en-US" dirty="0"/>
              <a:t> &gt; </a:t>
            </a:r>
            <a:r>
              <a:rPr lang="en-US" dirty="0" err="1"/>
              <a:t>MaxSide</a:t>
            </a:r>
            <a:r>
              <a:rPr lang="en-US" dirty="0"/>
              <a:t>);</a:t>
            </a:r>
            <a:br>
              <a:rPr lang="en-US" dirty="0"/>
            </a:br>
            <a:r>
              <a:rPr lang="en-US" dirty="0"/>
              <a:t>       return “Fail”;</a:t>
            </a:r>
            <a:br>
              <a:rPr lang="en-US" dirty="0"/>
            </a:br>
            <a:r>
              <a:rPr lang="en-US" dirty="0"/>
              <a:t>   }  </a:t>
            </a:r>
          </a:p>
        </p:txBody>
      </p:sp>
    </p:spTree>
    <p:extLst>
      <p:ext uri="{BB962C8B-B14F-4D97-AF65-F5344CB8AC3E}">
        <p14:creationId xmlns:p14="http://schemas.microsoft.com/office/powerpoint/2010/main" val="321915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376E-FAB9-4BB5-A342-1958B6BBE06C}"/>
              </a:ext>
            </a:extLst>
          </p:cNvPr>
          <p:cNvSpPr>
            <a:spLocks noGrp="1"/>
          </p:cNvSpPr>
          <p:nvPr>
            <p:ph type="title"/>
          </p:nvPr>
        </p:nvSpPr>
        <p:spPr/>
        <p:txBody>
          <a:bodyPr/>
          <a:lstStyle/>
          <a:p>
            <a:pPr algn="ctr"/>
            <a:r>
              <a:rPr lang="en-US" dirty="0"/>
              <a:t>Sideways motion vs. simple hill climbing</a:t>
            </a:r>
          </a:p>
        </p:txBody>
      </p:sp>
      <p:sp>
        <p:nvSpPr>
          <p:cNvPr id="3" name="Content Placeholder 2">
            <a:extLst>
              <a:ext uri="{FF2B5EF4-FFF2-40B4-BE49-F238E27FC236}">
                <a16:creationId xmlns:a16="http://schemas.microsoft.com/office/drawing/2014/main" id="{245F8329-46CC-4C38-92B5-42820E8C60FC}"/>
              </a:ext>
            </a:extLst>
          </p:cNvPr>
          <p:cNvSpPr>
            <a:spLocks noGrp="1"/>
          </p:cNvSpPr>
          <p:nvPr>
            <p:ph idx="1"/>
          </p:nvPr>
        </p:nvSpPr>
        <p:spPr/>
        <p:txBody>
          <a:bodyPr/>
          <a:lstStyle/>
          <a:p>
            <a:pPr marL="0" indent="0">
              <a:buNone/>
            </a:pPr>
            <a:r>
              <a:rPr lang="en-US" dirty="0"/>
              <a:t>In simple hill climbing, you always have to improve: if you reach a state where you can’t improve, you quit.</a:t>
            </a:r>
          </a:p>
          <a:p>
            <a:pPr marL="0" indent="0">
              <a:buNone/>
            </a:pPr>
            <a:r>
              <a:rPr lang="en-US" dirty="0"/>
              <a:t>In sideways motion, you are allowed to go sideways. You’re not allowed to get worse; if you reach a state that is better than all its neighbors, you  quit. But you’re allowed to move to an equal state. But of course that would allow the program to go into an infinite loop, so you put a limit “</a:t>
            </a:r>
            <a:r>
              <a:rPr lang="en-US" dirty="0" err="1"/>
              <a:t>MaxSides</a:t>
            </a:r>
            <a:r>
              <a:rPr lang="en-US" dirty="0"/>
              <a:t>” on the number of consecutive sideways motions you’re allowed.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77585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921F-D6C1-4518-BBDA-022CAC4640ED}"/>
              </a:ext>
            </a:extLst>
          </p:cNvPr>
          <p:cNvSpPr>
            <a:spLocks noGrp="1"/>
          </p:cNvSpPr>
          <p:nvPr>
            <p:ph type="title"/>
          </p:nvPr>
        </p:nvSpPr>
        <p:spPr/>
        <p:txBody>
          <a:bodyPr/>
          <a:lstStyle/>
          <a:p>
            <a:pPr algn="ctr"/>
            <a:r>
              <a:rPr lang="en-US" dirty="0"/>
              <a:t>Sideways motion</a:t>
            </a:r>
          </a:p>
        </p:txBody>
      </p:sp>
      <p:sp>
        <p:nvSpPr>
          <p:cNvPr id="3" name="Content Placeholder 2">
            <a:extLst>
              <a:ext uri="{FF2B5EF4-FFF2-40B4-BE49-F238E27FC236}">
                <a16:creationId xmlns:a16="http://schemas.microsoft.com/office/drawing/2014/main" id="{CA1A6EF7-18CE-430D-A44C-133C2EADBF29}"/>
              </a:ext>
            </a:extLst>
          </p:cNvPr>
          <p:cNvSpPr>
            <a:spLocks noGrp="1"/>
          </p:cNvSpPr>
          <p:nvPr>
            <p:ph idx="1"/>
          </p:nvPr>
        </p:nvSpPr>
        <p:spPr/>
        <p:txBody>
          <a:bodyPr>
            <a:normAutofit lnSpcReduction="10000"/>
          </a:bodyPr>
          <a:lstStyle/>
          <a:p>
            <a:pPr marL="0" indent="0">
              <a:buNone/>
            </a:pPr>
            <a:r>
              <a:rPr lang="en-US" dirty="0"/>
              <a:t>The intuition is this: In many types of combinatorial problems (examples soon), there are large “plateaus” where the error function is constant, and only a few states in these plateaus allow you to drop down to a lower value of the error function. </a:t>
            </a:r>
          </a:p>
          <a:p>
            <a:pPr marL="0" indent="0">
              <a:buNone/>
            </a:pPr>
            <a:r>
              <a:rPr lang="en-US" dirty="0"/>
              <a:t>In sideways motion, you wander around the plateau at random until you can find a state where you can drop down to a lower value of the error function. </a:t>
            </a:r>
          </a:p>
          <a:p>
            <a:pPr marL="0" indent="0">
              <a:buNone/>
            </a:pPr>
            <a:r>
              <a:rPr lang="en-US" dirty="0"/>
              <a:t>The reason that it’s important to choose the neighbor at random among those of equal value is so that you  (on average) do wander around the plateau. If you chose the neighboring state systematically, you could get stuck in a loop.</a:t>
            </a:r>
          </a:p>
        </p:txBody>
      </p:sp>
    </p:spTree>
    <p:extLst>
      <p:ext uri="{BB962C8B-B14F-4D97-AF65-F5344CB8AC3E}">
        <p14:creationId xmlns:p14="http://schemas.microsoft.com/office/powerpoint/2010/main" val="65771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59F6-1465-4848-BB16-C72B448ABC6B}"/>
              </a:ext>
            </a:extLst>
          </p:cNvPr>
          <p:cNvSpPr>
            <a:spLocks noGrp="1"/>
          </p:cNvSpPr>
          <p:nvPr>
            <p:ph type="title"/>
          </p:nvPr>
        </p:nvSpPr>
        <p:spPr>
          <a:xfrm>
            <a:off x="838200" y="350838"/>
            <a:ext cx="10515600" cy="1325563"/>
          </a:xfrm>
        </p:spPr>
        <p:txBody>
          <a:bodyPr/>
          <a:lstStyle/>
          <a:p>
            <a:pPr algn="ctr"/>
            <a:r>
              <a:rPr lang="en-US" dirty="0"/>
              <a:t>Heuristic Search</a:t>
            </a:r>
          </a:p>
        </p:txBody>
      </p:sp>
      <p:sp>
        <p:nvSpPr>
          <p:cNvPr id="3" name="Content Placeholder 2">
            <a:extLst>
              <a:ext uri="{FF2B5EF4-FFF2-40B4-BE49-F238E27FC236}">
                <a16:creationId xmlns:a16="http://schemas.microsoft.com/office/drawing/2014/main" id="{95BE7F4B-98DE-429C-A6D3-9FC1BAFD5A9A}"/>
              </a:ext>
            </a:extLst>
          </p:cNvPr>
          <p:cNvSpPr>
            <a:spLocks noGrp="1"/>
          </p:cNvSpPr>
          <p:nvPr>
            <p:ph idx="1"/>
          </p:nvPr>
        </p:nvSpPr>
        <p:spPr>
          <a:xfrm>
            <a:off x="838200" y="1500188"/>
            <a:ext cx="10515600" cy="4676775"/>
          </a:xfrm>
        </p:spPr>
        <p:txBody>
          <a:bodyPr>
            <a:normAutofit lnSpcReduction="10000"/>
          </a:bodyPr>
          <a:lstStyle/>
          <a:p>
            <a:pPr marL="0" indent="0">
              <a:buNone/>
            </a:pPr>
            <a:r>
              <a:rPr lang="en-US" dirty="0"/>
              <a:t>So far, we’ve been talking about </a:t>
            </a:r>
            <a:r>
              <a:rPr lang="en-US" i="1" dirty="0"/>
              <a:t>blind</a:t>
            </a:r>
            <a:r>
              <a:rPr lang="en-US" dirty="0"/>
              <a:t> search: All you are given is the state space: States, start state, successor operator, goal tester.</a:t>
            </a:r>
          </a:p>
          <a:p>
            <a:pPr marL="0" indent="0">
              <a:buNone/>
            </a:pPr>
            <a:r>
              <a:rPr lang="en-US" dirty="0"/>
              <a:t>In </a:t>
            </a:r>
            <a:r>
              <a:rPr lang="en-US" i="1" dirty="0"/>
              <a:t>heuristic search </a:t>
            </a:r>
            <a:r>
              <a:rPr lang="en-US" dirty="0"/>
              <a:t>you are also given an </a:t>
            </a:r>
            <a:r>
              <a:rPr lang="en-US" i="1" dirty="0"/>
              <a:t>evaluation</a:t>
            </a:r>
            <a:r>
              <a:rPr lang="en-US" dirty="0"/>
              <a:t> function, a function mapping a state to a number. </a:t>
            </a:r>
          </a:p>
          <a:p>
            <a:pPr marL="0" indent="0">
              <a:buNone/>
            </a:pPr>
            <a:r>
              <a:rPr lang="en-US" dirty="0"/>
              <a:t>Variants: </a:t>
            </a:r>
          </a:p>
          <a:p>
            <a:pPr marL="514350" indent="-514350">
              <a:buFont typeface="+mj-lt"/>
              <a:buAutoNum type="arabicPeriod"/>
            </a:pPr>
            <a:r>
              <a:rPr lang="en-US" dirty="0"/>
              <a:t>Cost function – low numbers are good; vs. Value function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large numbers are good. </a:t>
            </a:r>
            <a:r>
              <a:rPr lang="en-US" dirty="0">
                <a:solidFill>
                  <a:prstClr val="black"/>
                </a:solidFill>
                <a:latin typeface="Calibri" panose="020F0502020204030204"/>
              </a:rPr>
              <a:t>(Obviously they are interchangeable, but different metaphors are more natural in different situations.)</a:t>
            </a:r>
          </a:p>
          <a:p>
            <a:pPr marL="514350" indent="-514350">
              <a:buFont typeface="+mj-lt"/>
              <a:buAutoNum type="arabicPeriod"/>
            </a:pPr>
            <a:r>
              <a:rPr lang="en-US" dirty="0">
                <a:solidFill>
                  <a:prstClr val="black"/>
                </a:solidFill>
                <a:latin typeface="Calibri" panose="020F0502020204030204"/>
              </a:rPr>
              <a:t>Flexible goal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optimal value is best but near-optimal is also good; vs. </a:t>
            </a:r>
            <a:r>
              <a:rPr lang="en-US" dirty="0">
                <a:solidFill>
                  <a:prstClr val="black"/>
                </a:solidFill>
                <a:latin typeface="Calibri" panose="020F0502020204030204"/>
              </a:rPr>
              <a:t>inflexible goal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dirty="0">
                <a:solidFill>
                  <a:prstClr val="black"/>
                </a:solidFill>
                <a:latin typeface="Calibri" panose="020F0502020204030204"/>
              </a:rPr>
              <a:t>best or never mind.</a:t>
            </a:r>
          </a:p>
          <a:p>
            <a:pPr marL="514350" indent="-514350">
              <a:buFont typeface="+mj-lt"/>
              <a:buAutoNum type="arabicPeriod"/>
            </a:pPr>
            <a:r>
              <a:rPr lang="en-US" dirty="0">
                <a:solidFill>
                  <a:prstClr val="black"/>
                </a:solidFill>
                <a:latin typeface="Calibri" panose="020F0502020204030204"/>
              </a:rPr>
              <a:t>Known target value vs. unknown target value.</a:t>
            </a:r>
            <a:endParaRPr lang="en-US" dirty="0"/>
          </a:p>
        </p:txBody>
      </p:sp>
    </p:spTree>
    <p:extLst>
      <p:ext uri="{BB962C8B-B14F-4D97-AF65-F5344CB8AC3E}">
        <p14:creationId xmlns:p14="http://schemas.microsoft.com/office/powerpoint/2010/main" val="94904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3F67-70B2-437F-9147-72B393532858}"/>
              </a:ext>
            </a:extLst>
          </p:cNvPr>
          <p:cNvSpPr>
            <a:spLocks noGrp="1"/>
          </p:cNvSpPr>
          <p:nvPr>
            <p:ph type="title"/>
          </p:nvPr>
        </p:nvSpPr>
        <p:spPr/>
        <p:txBody>
          <a:bodyPr/>
          <a:lstStyle/>
          <a:p>
            <a:r>
              <a:rPr lang="en-US" dirty="0"/>
              <a:t>Example of search with sideways motion</a:t>
            </a:r>
          </a:p>
        </p:txBody>
      </p:sp>
      <p:sp>
        <p:nvSpPr>
          <p:cNvPr id="3" name="Content Placeholder 2">
            <a:extLst>
              <a:ext uri="{FF2B5EF4-FFF2-40B4-BE49-F238E27FC236}">
                <a16:creationId xmlns:a16="http://schemas.microsoft.com/office/drawing/2014/main" id="{87B1851E-5D8C-4429-9CB1-08FDE4E60669}"/>
              </a:ext>
            </a:extLst>
          </p:cNvPr>
          <p:cNvSpPr>
            <a:spLocks noGrp="1"/>
          </p:cNvSpPr>
          <p:nvPr>
            <p:ph idx="1"/>
          </p:nvPr>
        </p:nvSpPr>
        <p:spPr/>
        <p:txBody>
          <a:bodyPr/>
          <a:lstStyle/>
          <a:p>
            <a:pPr marL="0" indent="0">
              <a:buNone/>
            </a:pPr>
            <a:r>
              <a:rPr lang="en-US" dirty="0"/>
              <a:t>State: Any placement of any number of queens on the  </a:t>
            </a:r>
            <a:r>
              <a:rPr lang="en-US" dirty="0" err="1"/>
              <a:t>NxN</a:t>
            </a:r>
            <a:r>
              <a:rPr lang="en-US" dirty="0"/>
              <a:t> board.</a:t>
            </a:r>
          </a:p>
          <a:p>
            <a:pPr marL="0" indent="0">
              <a:buNone/>
            </a:pPr>
            <a:r>
              <a:rPr lang="en-US" dirty="0"/>
              <a:t>Neighbor: Add a queen on an empty square or delete a queen. (Thus</a:t>
            </a:r>
          </a:p>
          <a:p>
            <a:pPr marL="0" indent="0">
              <a:buNone/>
            </a:pPr>
            <a:r>
              <a:rPr lang="en-US" dirty="0"/>
              <a:t>N</a:t>
            </a:r>
            <a:r>
              <a:rPr lang="en-US" baseline="30000" dirty="0"/>
              <a:t>2</a:t>
            </a:r>
            <a:r>
              <a:rPr lang="en-US" dirty="0"/>
              <a:t> neighbors.)</a:t>
            </a:r>
          </a:p>
          <a:p>
            <a:pPr marL="0" indent="0">
              <a:buNone/>
            </a:pPr>
            <a:r>
              <a:rPr lang="en-US" dirty="0"/>
              <a:t>Start state: Random configuration</a:t>
            </a:r>
          </a:p>
          <a:p>
            <a:pPr marL="0" indent="0">
              <a:buNone/>
            </a:pPr>
            <a:r>
              <a:rPr lang="en-US" dirty="0"/>
              <a:t>Error function: Number of pairs who attack one another plus</a:t>
            </a:r>
          </a:p>
          <a:p>
            <a:pPr marL="0" indent="0">
              <a:buNone/>
            </a:pPr>
            <a:r>
              <a:rPr lang="en-US" dirty="0"/>
              <a:t>max(0,N-# of queens on the board) (Penalize for having too few queens, but don’t reward for having too many.)</a:t>
            </a:r>
          </a:p>
        </p:txBody>
      </p:sp>
    </p:spTree>
    <p:extLst>
      <p:ext uri="{BB962C8B-B14F-4D97-AF65-F5344CB8AC3E}">
        <p14:creationId xmlns:p14="http://schemas.microsoft.com/office/powerpoint/2010/main" val="1747899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1F98-DAF7-40C7-92C0-C84993E4C908}"/>
              </a:ext>
            </a:extLst>
          </p:cNvPr>
          <p:cNvSpPr>
            <a:spLocks noGrp="1"/>
          </p:cNvSpPr>
          <p:nvPr>
            <p:ph type="title"/>
          </p:nvPr>
        </p:nvSpPr>
        <p:spPr/>
        <p:txBody>
          <a:bodyPr/>
          <a:lstStyle/>
          <a:p>
            <a:r>
              <a:rPr lang="en-US" dirty="0"/>
              <a:t>Search with sideways motion vs. blind search</a:t>
            </a:r>
          </a:p>
        </p:txBody>
      </p:sp>
      <p:sp>
        <p:nvSpPr>
          <p:cNvPr id="3" name="Content Placeholder 2">
            <a:extLst>
              <a:ext uri="{FF2B5EF4-FFF2-40B4-BE49-F238E27FC236}">
                <a16:creationId xmlns:a16="http://schemas.microsoft.com/office/drawing/2014/main" id="{DEC7C815-1EDD-4060-ABAB-2208DF074C64}"/>
              </a:ext>
            </a:extLst>
          </p:cNvPr>
          <p:cNvSpPr>
            <a:spLocks noGrp="1"/>
          </p:cNvSpPr>
          <p:nvPr>
            <p:ph idx="1"/>
          </p:nvPr>
        </p:nvSpPr>
        <p:spPr/>
        <p:txBody>
          <a:bodyPr/>
          <a:lstStyle/>
          <a:p>
            <a:pPr marL="0" indent="0">
              <a:buNone/>
            </a:pPr>
            <a:r>
              <a:rPr lang="en-US" dirty="0"/>
              <a:t>The state space is incomparably larger: 2</a:t>
            </a:r>
            <a:r>
              <a:rPr lang="en-US" baseline="30000" dirty="0"/>
              <a:t>N</a:t>
            </a:r>
            <a:r>
              <a:rPr lang="en-US" baseline="50000" dirty="0"/>
              <a:t>2  </a:t>
            </a:r>
            <a:r>
              <a:rPr lang="en-US" dirty="0"/>
              <a:t>vs.  &lt; N!</a:t>
            </a:r>
          </a:p>
          <a:p>
            <a:pPr marL="0" indent="0">
              <a:buNone/>
            </a:pPr>
            <a:r>
              <a:rPr lang="en-US" dirty="0"/>
              <a:t>(For N=8, that’s 2</a:t>
            </a:r>
            <a:r>
              <a:rPr lang="en-US" baseline="30000" dirty="0"/>
              <a:t>64</a:t>
            </a:r>
            <a:r>
              <a:rPr lang="en-US" dirty="0"/>
              <a:t> vs.  &lt;40320</a:t>
            </a:r>
          </a:p>
          <a:p>
            <a:pPr marL="0" indent="0">
              <a:buNone/>
            </a:pPr>
            <a:r>
              <a:rPr lang="en-US" dirty="0"/>
              <a:t>Nonetheless, search with sideways motion plus random restart is </a:t>
            </a:r>
            <a:r>
              <a:rPr lang="en-US" i="1" dirty="0"/>
              <a:t>much </a:t>
            </a:r>
            <a:r>
              <a:rPr lang="en-US" dirty="0"/>
              <a:t>faster.</a:t>
            </a:r>
          </a:p>
          <a:p>
            <a:pPr marL="0" indent="0">
              <a:buNone/>
            </a:pPr>
            <a:r>
              <a:rPr lang="en-US" dirty="0"/>
              <a:t>With DFS, you can solve around N=25, N=30 in reasonable time.</a:t>
            </a:r>
          </a:p>
          <a:p>
            <a:pPr marL="0" indent="0">
              <a:buNone/>
            </a:pPr>
            <a:r>
              <a:rPr lang="en-US" dirty="0"/>
              <a:t>With hill climbing with sideways motion, you can solve N=200 in seconds.  (Usually just a handful of restarts.)</a:t>
            </a:r>
          </a:p>
          <a:p>
            <a:pPr marL="0" indent="0">
              <a:buNone/>
            </a:pPr>
            <a:r>
              <a:rPr lang="en-US" dirty="0"/>
              <a:t>Down side: If you don’t get an answer, you don’t know whether one doesn’t exist or whether you were just unlucky.</a:t>
            </a:r>
          </a:p>
        </p:txBody>
      </p:sp>
    </p:spTree>
    <p:extLst>
      <p:ext uri="{BB962C8B-B14F-4D97-AF65-F5344CB8AC3E}">
        <p14:creationId xmlns:p14="http://schemas.microsoft.com/office/powerpoint/2010/main" val="653836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1842-6F83-4603-96D0-81FFED73ADB7}"/>
              </a:ext>
            </a:extLst>
          </p:cNvPr>
          <p:cNvSpPr>
            <a:spLocks noGrp="1"/>
          </p:cNvSpPr>
          <p:nvPr>
            <p:ph type="title"/>
          </p:nvPr>
        </p:nvSpPr>
        <p:spPr/>
        <p:txBody>
          <a:bodyPr/>
          <a:lstStyle/>
          <a:p>
            <a:pPr algn="ctr"/>
            <a:r>
              <a:rPr lang="en-US" dirty="0"/>
              <a:t>Another example of error function</a:t>
            </a:r>
          </a:p>
        </p:txBody>
      </p:sp>
      <p:sp>
        <p:nvSpPr>
          <p:cNvPr id="3" name="Content Placeholder 2">
            <a:extLst>
              <a:ext uri="{FF2B5EF4-FFF2-40B4-BE49-F238E27FC236}">
                <a16:creationId xmlns:a16="http://schemas.microsoft.com/office/drawing/2014/main" id="{BEBBDDA8-30D9-4514-836E-F53E680C5630}"/>
              </a:ext>
            </a:extLst>
          </p:cNvPr>
          <p:cNvSpPr>
            <a:spLocks noGrp="1"/>
          </p:cNvSpPr>
          <p:nvPr>
            <p:ph sz="half" idx="1"/>
          </p:nvPr>
        </p:nvSpPr>
        <p:spPr/>
        <p:txBody>
          <a:bodyPr>
            <a:normAutofit lnSpcReduction="10000"/>
          </a:bodyPr>
          <a:lstStyle/>
          <a:p>
            <a:pPr marL="0" indent="0">
              <a:buNone/>
            </a:pPr>
            <a:r>
              <a:rPr lang="en-US" dirty="0"/>
              <a:t>Exact set cover problem: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Given: A set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Ω</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and a collection C of subsets of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Ω</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Find: A subcollection D of C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every element of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Ω</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appears exactly once in 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Ω</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a,b,c,d,e,f,g,h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C1={</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a,b,g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C2={</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a,c,d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C3={</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b,e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C4={</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c,h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C5={</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c,f,h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C6={</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b,f,h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C7={</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e,g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2E0B7A7C-EEC2-4109-9AF6-F69873608B4D}"/>
              </a:ext>
            </a:extLst>
          </p:cNvPr>
          <p:cNvSpPr>
            <a:spLocks noGrp="1"/>
          </p:cNvSpPr>
          <p:nvPr>
            <p:ph sz="half" idx="2"/>
          </p:nvPr>
        </p:nvSpPr>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State: Any subcollection of 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Error: The number of repetitions of elements plus the number of elements </a:t>
            </a:r>
            <a:r>
              <a:rPr lang="en-US" dirty="0">
                <a:solidFill>
                  <a:prstClr val="black"/>
                </a:solidFill>
                <a:latin typeface="Calibri" panose="020F0502020204030204"/>
              </a:rPr>
              <a:t>uncovered.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For instance Err</a:t>
            </a:r>
            <a:r>
              <a:rPr lang="en-US" dirty="0">
                <a:solidFill>
                  <a:prstClr val="black"/>
                </a:solidFill>
                <a:latin typeface="Calibri" panose="020F0502020204030204"/>
              </a:rPr>
              <a:t>or(C1,C2,C3) =</a:t>
            </a:r>
            <a:br>
              <a:rPr lang="en-US" dirty="0">
                <a:solidFill>
                  <a:prstClr val="black"/>
                </a:solidFill>
                <a:latin typeface="Calibri" panose="020F0502020204030204"/>
              </a:rPr>
            </a:br>
            <a:r>
              <a:rPr lang="en-US" dirty="0">
                <a:solidFill>
                  <a:prstClr val="black"/>
                </a:solidFill>
                <a:latin typeface="Calibri" panose="020F0502020204030204"/>
              </a:rPr>
              <a:t>2 (a and b repeated)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black"/>
                </a:solidFill>
                <a:latin typeface="Calibri" panose="020F0502020204030204"/>
              </a:rPr>
              <a:t>2 (f and g uncovered) = 4.</a:t>
            </a:r>
          </a:p>
        </p:txBody>
      </p:sp>
    </p:spTree>
    <p:extLst>
      <p:ext uri="{BB962C8B-B14F-4D97-AF65-F5344CB8AC3E}">
        <p14:creationId xmlns:p14="http://schemas.microsoft.com/office/powerpoint/2010/main" val="41532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DC2427-EE7A-4A82-A02B-199890E3C7B9}"/>
              </a:ext>
            </a:extLst>
          </p:cNvPr>
          <p:cNvSpPr>
            <a:spLocks noGrp="1"/>
          </p:cNvSpPr>
          <p:nvPr>
            <p:ph type="title"/>
          </p:nvPr>
        </p:nvSpPr>
        <p:spPr/>
        <p:txBody>
          <a:bodyPr/>
          <a:lstStyle/>
          <a:p>
            <a:pPr algn="ctr"/>
            <a:r>
              <a:rPr lang="en-US" dirty="0"/>
              <a:t>Choosing a state space and an error function for sideways motion</a:t>
            </a:r>
          </a:p>
        </p:txBody>
      </p:sp>
      <p:sp>
        <p:nvSpPr>
          <p:cNvPr id="8" name="Content Placeholder 7">
            <a:extLst>
              <a:ext uri="{FF2B5EF4-FFF2-40B4-BE49-F238E27FC236}">
                <a16:creationId xmlns:a16="http://schemas.microsoft.com/office/drawing/2014/main" id="{DB6E4A59-69FD-47B6-87EC-A90990BA8D18}"/>
              </a:ext>
            </a:extLst>
          </p:cNvPr>
          <p:cNvSpPr>
            <a:spLocks noGrp="1"/>
          </p:cNvSpPr>
          <p:nvPr>
            <p:ph idx="1"/>
          </p:nvPr>
        </p:nvSpPr>
        <p:spPr/>
        <p:txBody>
          <a:bodyPr/>
          <a:lstStyle/>
          <a:p>
            <a:pPr marL="0" indent="0">
              <a:buNone/>
            </a:pPr>
            <a:r>
              <a:rPr lang="en-US" dirty="0"/>
              <a:t>The one absolute rule of the error function: </a:t>
            </a:r>
            <a:br>
              <a:rPr lang="en-US" dirty="0"/>
            </a:br>
            <a:r>
              <a:rPr lang="en-US" dirty="0"/>
              <a:t>        Error(S)=0 if and only if S is a goal state.</a:t>
            </a:r>
          </a:p>
          <a:p>
            <a:pPr marL="0" indent="0">
              <a:buNone/>
            </a:pPr>
            <a:r>
              <a:rPr lang="en-US" dirty="0"/>
              <a:t>Generally:</a:t>
            </a:r>
          </a:p>
          <a:p>
            <a:r>
              <a:rPr lang="en-US" dirty="0"/>
              <a:t>Any two states in the state space are connected by a path.</a:t>
            </a:r>
          </a:p>
          <a:p>
            <a:r>
              <a:rPr lang="en-US" dirty="0"/>
              <a:t>The neighbor relation is symmetric, certainly between states of equal error.</a:t>
            </a:r>
          </a:p>
          <a:p>
            <a:r>
              <a:rPr lang="en-US" dirty="0"/>
              <a:t>The branching factor is not small, though not enormous.</a:t>
            </a:r>
          </a:p>
          <a:p>
            <a:r>
              <a:rPr lang="en-US" dirty="0"/>
              <a:t>The value of the error function on neighboring states tends to be close, though that’s not always the case.</a:t>
            </a:r>
          </a:p>
          <a:p>
            <a:endParaRPr lang="en-US" dirty="0"/>
          </a:p>
        </p:txBody>
      </p:sp>
    </p:spTree>
    <p:extLst>
      <p:ext uri="{BB962C8B-B14F-4D97-AF65-F5344CB8AC3E}">
        <p14:creationId xmlns:p14="http://schemas.microsoft.com/office/powerpoint/2010/main" val="325914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CE17-D2D1-4408-B6DA-18F9F016650A}"/>
              </a:ext>
            </a:extLst>
          </p:cNvPr>
          <p:cNvSpPr>
            <a:spLocks noGrp="1"/>
          </p:cNvSpPr>
          <p:nvPr>
            <p:ph type="title"/>
          </p:nvPr>
        </p:nvSpPr>
        <p:spPr/>
        <p:txBody>
          <a:bodyPr/>
          <a:lstStyle/>
          <a:p>
            <a:r>
              <a:rPr lang="en-US" dirty="0"/>
              <a:t>There are pretty much two general strategies</a:t>
            </a:r>
          </a:p>
        </p:txBody>
      </p:sp>
      <p:sp>
        <p:nvSpPr>
          <p:cNvPr id="3" name="Content Placeholder 2">
            <a:extLst>
              <a:ext uri="{FF2B5EF4-FFF2-40B4-BE49-F238E27FC236}">
                <a16:creationId xmlns:a16="http://schemas.microsoft.com/office/drawing/2014/main" id="{29928FF1-5569-4A84-8795-70E978276F6E}"/>
              </a:ext>
            </a:extLst>
          </p:cNvPr>
          <p:cNvSpPr>
            <a:spLocks noGrp="1"/>
          </p:cNvSpPr>
          <p:nvPr>
            <p:ph idx="1"/>
          </p:nvPr>
        </p:nvSpPr>
        <p:spPr/>
        <p:txBody>
          <a:bodyPr/>
          <a:lstStyle/>
          <a:p>
            <a:r>
              <a:rPr lang="en-US" dirty="0"/>
              <a:t>Hill-climbing, for discrete state spaces.</a:t>
            </a:r>
          </a:p>
          <a:p>
            <a:r>
              <a:rPr lang="en-US" dirty="0"/>
              <a:t>Gradient descent, for continuous state spaces</a:t>
            </a:r>
          </a:p>
        </p:txBody>
      </p:sp>
    </p:spTree>
    <p:extLst>
      <p:ext uri="{BB962C8B-B14F-4D97-AF65-F5344CB8AC3E}">
        <p14:creationId xmlns:p14="http://schemas.microsoft.com/office/powerpoint/2010/main" val="259804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C4C0-2968-4E8B-A67E-E100F08BA888}"/>
              </a:ext>
            </a:extLst>
          </p:cNvPr>
          <p:cNvSpPr>
            <a:spLocks noGrp="1"/>
          </p:cNvSpPr>
          <p:nvPr>
            <p:ph type="title"/>
          </p:nvPr>
        </p:nvSpPr>
        <p:spPr/>
        <p:txBody>
          <a:bodyPr/>
          <a:lstStyle/>
          <a:p>
            <a:pPr algn="ctr"/>
            <a:r>
              <a:rPr lang="en-US" dirty="0"/>
              <a:t>Hill climbing</a:t>
            </a:r>
          </a:p>
        </p:txBody>
      </p:sp>
      <p:sp>
        <p:nvSpPr>
          <p:cNvPr id="3" name="Content Placeholder 2">
            <a:extLst>
              <a:ext uri="{FF2B5EF4-FFF2-40B4-BE49-F238E27FC236}">
                <a16:creationId xmlns:a16="http://schemas.microsoft.com/office/drawing/2014/main" id="{D622A1FF-00C0-416C-AFB5-22B33664747A}"/>
              </a:ext>
            </a:extLst>
          </p:cNvPr>
          <p:cNvSpPr>
            <a:spLocks noGrp="1"/>
          </p:cNvSpPr>
          <p:nvPr>
            <p:ph idx="1"/>
          </p:nvPr>
        </p:nvSpPr>
        <p:spPr>
          <a:xfrm>
            <a:off x="838200" y="1690688"/>
            <a:ext cx="10515600" cy="4652961"/>
          </a:xfrm>
        </p:spPr>
        <p:txBody>
          <a:bodyPr>
            <a:normAutofit fontScale="92500" lnSpcReduction="20000"/>
          </a:bodyPr>
          <a:lstStyle/>
          <a:p>
            <a:pPr marL="0" indent="0">
              <a:buNone/>
            </a:pPr>
            <a:r>
              <a:rPr lang="en-US" dirty="0"/>
              <a:t>% Maximizing value of function f(S)</a:t>
            </a:r>
          </a:p>
          <a:p>
            <a:pPr marL="0" indent="0">
              <a:buNone/>
            </a:pPr>
            <a:r>
              <a:rPr lang="en-US" dirty="0" err="1"/>
              <a:t>hillClimbing</a:t>
            </a:r>
            <a:r>
              <a:rPr lang="en-US" dirty="0"/>
              <a:t>() {</a:t>
            </a:r>
          </a:p>
          <a:p>
            <a:pPr marL="0" indent="0">
              <a:buNone/>
            </a:pPr>
            <a:r>
              <a:rPr lang="en-US" dirty="0"/>
              <a:t>      S = some starting state;</a:t>
            </a:r>
          </a:p>
          <a:p>
            <a:pPr marL="0" indent="0">
              <a:buNone/>
            </a:pPr>
            <a:r>
              <a:rPr lang="en-US" dirty="0"/>
              <a:t>      while (true) {</a:t>
            </a:r>
          </a:p>
          <a:p>
            <a:pPr marL="0" indent="0">
              <a:buNone/>
            </a:pPr>
            <a:r>
              <a:rPr lang="en-US" dirty="0"/>
              <a:t>          N = the neighbor of S for which f(N) is maximal </a:t>
            </a:r>
            <a:br>
              <a:rPr lang="en-US" dirty="0"/>
            </a:br>
            <a:r>
              <a:rPr lang="en-US" dirty="0"/>
              <a:t>                      (break ties arbitrarily);</a:t>
            </a:r>
          </a:p>
          <a:p>
            <a:pPr marL="0" indent="0">
              <a:buNone/>
            </a:pPr>
            <a:r>
              <a:rPr lang="en-US" dirty="0"/>
              <a:t>          if (f(N) &lt;= f(S)) return S;</a:t>
            </a:r>
          </a:p>
          <a:p>
            <a:pPr marL="0" indent="0">
              <a:buNone/>
            </a:pPr>
            <a:r>
              <a:rPr lang="en-US" dirty="0"/>
              <a:t>          S=N; </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88846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CEC9-1F5D-4200-BB61-B711C12828BA}"/>
              </a:ext>
            </a:extLst>
          </p:cNvPr>
          <p:cNvSpPr>
            <a:spLocks noGrp="1"/>
          </p:cNvSpPr>
          <p:nvPr>
            <p:ph type="title"/>
          </p:nvPr>
        </p:nvSpPr>
        <p:spPr/>
        <p:txBody>
          <a:bodyPr/>
          <a:lstStyle/>
          <a:p>
            <a:pPr algn="ctr"/>
            <a:r>
              <a:rPr lang="en-US" dirty="0"/>
              <a:t>Terminology: “Break ties arbitrarily”</a:t>
            </a:r>
          </a:p>
        </p:txBody>
      </p:sp>
      <p:sp>
        <p:nvSpPr>
          <p:cNvPr id="3" name="Content Placeholder 2">
            <a:extLst>
              <a:ext uri="{FF2B5EF4-FFF2-40B4-BE49-F238E27FC236}">
                <a16:creationId xmlns:a16="http://schemas.microsoft.com/office/drawing/2014/main" id="{E0AA65CE-6F15-4692-8A93-13B3E85A1911}"/>
              </a:ext>
            </a:extLst>
          </p:cNvPr>
          <p:cNvSpPr>
            <a:spLocks noGrp="1"/>
          </p:cNvSpPr>
          <p:nvPr>
            <p:ph idx="1"/>
          </p:nvPr>
        </p:nvSpPr>
        <p:spPr/>
        <p:txBody>
          <a:bodyPr/>
          <a:lstStyle/>
          <a:p>
            <a:pPr marL="0" indent="0">
              <a:buNone/>
            </a:pPr>
            <a:r>
              <a:rPr lang="en-US" dirty="0"/>
              <a:t>“Break ties arbitrarily”: Any way that is most convenient for you to code.</a:t>
            </a:r>
          </a:p>
          <a:p>
            <a:pPr marL="0" indent="0">
              <a:buNone/>
            </a:pPr>
            <a:r>
              <a:rPr lang="en-US" dirty="0"/>
              <a:t>(Usually either the first best candidate you encounter or the last, depending on how exactly you write the code.)</a:t>
            </a:r>
          </a:p>
          <a:p>
            <a:pPr marL="0" indent="0">
              <a:buNone/>
            </a:pPr>
            <a:endParaRPr lang="en-US" dirty="0"/>
          </a:p>
          <a:p>
            <a:pPr marL="0" indent="0">
              <a:buNone/>
            </a:pPr>
            <a:r>
              <a:rPr lang="en-US" dirty="0"/>
              <a:t>vs.</a:t>
            </a:r>
          </a:p>
          <a:p>
            <a:pPr marL="0" indent="0">
              <a:buNone/>
            </a:pPr>
            <a:r>
              <a:rPr lang="en-US" dirty="0"/>
              <a:t>“Break ties randomly” – Collect all the values that are tied for best, and make a random choice with equal probability between them, using a random number generator.</a:t>
            </a:r>
          </a:p>
        </p:txBody>
      </p:sp>
    </p:spTree>
    <p:extLst>
      <p:ext uri="{BB962C8B-B14F-4D97-AF65-F5344CB8AC3E}">
        <p14:creationId xmlns:p14="http://schemas.microsoft.com/office/powerpoint/2010/main" val="362368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26A66-46CA-429B-B612-5DB04E49D9DC}"/>
              </a:ext>
            </a:extLst>
          </p:cNvPr>
          <p:cNvSpPr>
            <a:spLocks noGrp="1"/>
          </p:cNvSpPr>
          <p:nvPr>
            <p:ph type="title"/>
          </p:nvPr>
        </p:nvSpPr>
        <p:spPr/>
        <p:txBody>
          <a:bodyPr/>
          <a:lstStyle/>
          <a:p>
            <a:pPr algn="ctr"/>
            <a:r>
              <a:rPr lang="en-US" dirty="0"/>
              <a:t>Properties of hill-climbing</a:t>
            </a:r>
          </a:p>
        </p:txBody>
      </p:sp>
      <p:sp>
        <p:nvSpPr>
          <p:cNvPr id="5" name="Content Placeholder 4">
            <a:extLst>
              <a:ext uri="{FF2B5EF4-FFF2-40B4-BE49-F238E27FC236}">
                <a16:creationId xmlns:a16="http://schemas.microsoft.com/office/drawing/2014/main" id="{D26A7D5D-405E-44D4-B484-2C5B78267DC3}"/>
              </a:ext>
            </a:extLst>
          </p:cNvPr>
          <p:cNvSpPr>
            <a:spLocks noGrp="1"/>
          </p:cNvSpPr>
          <p:nvPr>
            <p:ph sz="half" idx="1"/>
          </p:nvPr>
        </p:nvSpPr>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err="1">
                <a:ln>
                  <a:noFill/>
                </a:ln>
                <a:solidFill>
                  <a:prstClr val="black"/>
                </a:solidFill>
                <a:effectLst/>
                <a:uLnTx/>
                <a:uFillTx/>
                <a:latin typeface="Calibri" panose="020F0502020204030204"/>
                <a:ea typeface="+mn-ea"/>
                <a:cs typeface="+mn-cs"/>
              </a:rPr>
              <a:t>hillClimbing</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S = some starting state;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while (true)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N = the neighbor of S for which </a:t>
            </a:r>
            <a:b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f(N) is maximal;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if (f(N) &lt;= f(S)) return 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S=N;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dirty="0"/>
          </a:p>
        </p:txBody>
      </p:sp>
      <p:sp>
        <p:nvSpPr>
          <p:cNvPr id="6" name="Content Placeholder 5">
            <a:extLst>
              <a:ext uri="{FF2B5EF4-FFF2-40B4-BE49-F238E27FC236}">
                <a16:creationId xmlns:a16="http://schemas.microsoft.com/office/drawing/2014/main" id="{CAADF562-92B5-4882-B456-5E17093DF887}"/>
              </a:ext>
            </a:extLst>
          </p:cNvPr>
          <p:cNvSpPr>
            <a:spLocks noGrp="1"/>
          </p:cNvSpPr>
          <p:nvPr>
            <p:ph sz="half" idx="2"/>
          </p:nvPr>
        </p:nvSpPr>
        <p:spPr/>
        <p:txBody>
          <a:bodyPr>
            <a:normAutofit/>
          </a:bodyPr>
          <a:lstStyle/>
          <a:p>
            <a:r>
              <a:rPr lang="en-US" dirty="0"/>
              <a:t>If the state space is finite, then it terminates. Proof: f(S) increases at each iteration, so it can’t go into an infinite loop.</a:t>
            </a:r>
          </a:p>
          <a:p>
            <a:r>
              <a:rPr lang="en-US" dirty="0"/>
              <a:t>The state returned is a local, non-strict, maximum (i.e. at least as good as any of its neighbors).</a:t>
            </a:r>
          </a:p>
          <a:p>
            <a:r>
              <a:rPr lang="en-US" dirty="0"/>
              <a:t>Memory: Two states</a:t>
            </a:r>
          </a:p>
          <a:p>
            <a:r>
              <a:rPr lang="en-US" dirty="0"/>
              <a:t>That’s all one can say with certainty.</a:t>
            </a:r>
          </a:p>
        </p:txBody>
      </p:sp>
    </p:spTree>
    <p:extLst>
      <p:ext uri="{BB962C8B-B14F-4D97-AF65-F5344CB8AC3E}">
        <p14:creationId xmlns:p14="http://schemas.microsoft.com/office/powerpoint/2010/main" val="272831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09A301-BE12-4F1F-A2A0-A049C65054C6}"/>
              </a:ext>
            </a:extLst>
          </p:cNvPr>
          <p:cNvSpPr>
            <a:spLocks noGrp="1"/>
          </p:cNvSpPr>
          <p:nvPr>
            <p:ph type="title"/>
          </p:nvPr>
        </p:nvSpPr>
        <p:spPr/>
        <p:txBody>
          <a:bodyPr/>
          <a:lstStyle/>
          <a:p>
            <a:pPr algn="ctr"/>
            <a:r>
              <a:rPr lang="en-US" dirty="0"/>
              <a:t>Properties of hill-climbing</a:t>
            </a:r>
          </a:p>
        </p:txBody>
      </p:sp>
      <p:sp>
        <p:nvSpPr>
          <p:cNvPr id="6" name="Content Placeholder 5">
            <a:extLst>
              <a:ext uri="{FF2B5EF4-FFF2-40B4-BE49-F238E27FC236}">
                <a16:creationId xmlns:a16="http://schemas.microsoft.com/office/drawing/2014/main" id="{2FFC918B-9877-47CA-B010-3B8CBC759BD3}"/>
              </a:ext>
            </a:extLst>
          </p:cNvPr>
          <p:cNvSpPr>
            <a:spLocks noGrp="1"/>
          </p:cNvSpPr>
          <p:nvPr>
            <p:ph idx="1"/>
          </p:nvPr>
        </p:nvSpPr>
        <p:spPr/>
        <p:txBody>
          <a:bodyPr/>
          <a:lstStyle/>
          <a:p>
            <a:pPr marL="0" indent="0">
              <a:buNone/>
            </a:pPr>
            <a:r>
              <a:rPr lang="en-US" dirty="0"/>
              <a:t>In particular, if there is a local maximum (state that is as good as all its neighbors) that is not a global maximum (best state in the state space), then if it reaches the local maximum, it will return a non-optimal solution.</a:t>
            </a:r>
          </a:p>
          <a:p>
            <a:pPr marL="0" indent="0">
              <a:buNone/>
            </a:pPr>
            <a:r>
              <a:rPr lang="en-US" dirty="0"/>
              <a:t>For complex problems, this almost always happens.</a:t>
            </a:r>
          </a:p>
          <a:p>
            <a:pPr marL="0" indent="0">
              <a:buNone/>
            </a:pPr>
            <a:r>
              <a:rPr lang="en-US" dirty="0"/>
              <a:t>Still, in many cases, hill climbing gives pretty good solutions, particularly if (a) you have some way of choosing a good starting point; (b) reaching a pretty good but non-optimal solution is good enough for your purposes.</a:t>
            </a:r>
          </a:p>
        </p:txBody>
      </p:sp>
    </p:spTree>
    <p:extLst>
      <p:ext uri="{BB962C8B-B14F-4D97-AF65-F5344CB8AC3E}">
        <p14:creationId xmlns:p14="http://schemas.microsoft.com/office/powerpoint/2010/main" val="296629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B04832-D9B6-4D3C-98BA-AAE6AB555C33}"/>
              </a:ext>
            </a:extLst>
          </p:cNvPr>
          <p:cNvSpPr>
            <a:spLocks noGrp="1"/>
          </p:cNvSpPr>
          <p:nvPr>
            <p:ph type="title"/>
          </p:nvPr>
        </p:nvSpPr>
        <p:spPr/>
        <p:txBody>
          <a:bodyPr/>
          <a:lstStyle/>
          <a:p>
            <a:pPr algn="ctr"/>
            <a:r>
              <a:rPr lang="en-US" dirty="0"/>
              <a:t>Example: Travelling salesman</a:t>
            </a:r>
          </a:p>
        </p:txBody>
      </p:sp>
      <p:sp>
        <p:nvSpPr>
          <p:cNvPr id="6" name="Content Placeholder 5">
            <a:extLst>
              <a:ext uri="{FF2B5EF4-FFF2-40B4-BE49-F238E27FC236}">
                <a16:creationId xmlns:a16="http://schemas.microsoft.com/office/drawing/2014/main" id="{BF878D00-2412-4092-8FF4-B75763384424}"/>
              </a:ext>
            </a:extLst>
          </p:cNvPr>
          <p:cNvSpPr>
            <a:spLocks noGrp="1"/>
          </p:cNvSpPr>
          <p:nvPr>
            <p:ph idx="1"/>
          </p:nvPr>
        </p:nvSpPr>
        <p:spPr/>
        <p:txBody>
          <a:bodyPr/>
          <a:lstStyle/>
          <a:p>
            <a:pPr marL="0" indent="0">
              <a:buNone/>
            </a:pPr>
            <a:r>
              <a:rPr lang="en-US" dirty="0"/>
              <a:t>Given: Complete directed graph with costs on the edges.</a:t>
            </a:r>
          </a:p>
          <a:p>
            <a:pPr marL="0" indent="0">
              <a:buNone/>
            </a:pPr>
            <a:r>
              <a:rPr lang="en-US" dirty="0"/>
              <a:t>Find: The graph cycle of minimal total cost that includes every vertex once.</a:t>
            </a:r>
          </a:p>
          <a:p>
            <a:pPr marL="0" indent="0">
              <a:buNone/>
            </a:pPr>
            <a:r>
              <a:rPr lang="en-US" dirty="0"/>
              <a:t>State: A cycle through the graph.</a:t>
            </a:r>
          </a:p>
          <a:p>
            <a:pPr marL="0" indent="0">
              <a:buNone/>
            </a:pPr>
            <a:r>
              <a:rPr lang="en-US" dirty="0"/>
              <a:t>Evaluation function to be minimized: Total cost.</a:t>
            </a:r>
          </a:p>
          <a:p>
            <a:pPr marL="0" indent="0">
              <a:buNone/>
            </a:pPr>
            <a:r>
              <a:rPr lang="en-US" dirty="0"/>
              <a:t>Neighbor function: Swap the order of two consecutive vertices.</a:t>
            </a:r>
          </a:p>
        </p:txBody>
      </p:sp>
    </p:spTree>
    <p:extLst>
      <p:ext uri="{BB962C8B-B14F-4D97-AF65-F5344CB8AC3E}">
        <p14:creationId xmlns:p14="http://schemas.microsoft.com/office/powerpoint/2010/main" val="374489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783C5F-2CAD-4193-A1BC-88C418C397FA}"/>
              </a:ext>
            </a:extLst>
          </p:cNvPr>
          <p:cNvSpPr>
            <a:spLocks noGrp="1"/>
          </p:cNvSpPr>
          <p:nvPr>
            <p:ph type="title"/>
          </p:nvPr>
        </p:nvSpPr>
        <p:spPr>
          <a:xfrm>
            <a:off x="838200" y="365125"/>
            <a:ext cx="10515600" cy="746499"/>
          </a:xfrm>
        </p:spPr>
        <p:txBody>
          <a:bodyPr/>
          <a:lstStyle/>
          <a:p>
            <a:pPr algn="ctr"/>
            <a:r>
              <a:rPr lang="en-US" dirty="0"/>
              <a:t>Example</a:t>
            </a:r>
          </a:p>
        </p:txBody>
      </p:sp>
      <p:pic>
        <p:nvPicPr>
          <p:cNvPr id="9" name="Content Placeholder 8" descr="A close up of a mans face&#10;&#10;Description automatically generated">
            <a:extLst>
              <a:ext uri="{FF2B5EF4-FFF2-40B4-BE49-F238E27FC236}">
                <a16:creationId xmlns:a16="http://schemas.microsoft.com/office/drawing/2014/main" id="{DBB6496D-6CE7-40FA-B5A1-3589DED18D95}"/>
              </a:ext>
            </a:extLst>
          </p:cNvPr>
          <p:cNvPicPr>
            <a:picLocks noGrp="1" noChangeAspect="1"/>
          </p:cNvPicPr>
          <p:nvPr>
            <p:ph sz="half" idx="1"/>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17187" t="507" r="38143" b="22488"/>
          <a:stretch/>
        </p:blipFill>
        <p:spPr>
          <a:xfrm>
            <a:off x="757178" y="2743199"/>
            <a:ext cx="3286186" cy="2779059"/>
          </a:xfrm>
        </p:spPr>
      </p:pic>
      <p:sp>
        <p:nvSpPr>
          <p:cNvPr id="7" name="Content Placeholder 6">
            <a:extLst>
              <a:ext uri="{FF2B5EF4-FFF2-40B4-BE49-F238E27FC236}">
                <a16:creationId xmlns:a16="http://schemas.microsoft.com/office/drawing/2014/main" id="{D87DB42E-3095-48E1-8484-8E740F8743EB}"/>
              </a:ext>
            </a:extLst>
          </p:cNvPr>
          <p:cNvSpPr>
            <a:spLocks noGrp="1"/>
          </p:cNvSpPr>
          <p:nvPr>
            <p:ph sz="half" idx="2"/>
          </p:nvPr>
        </p:nvSpPr>
        <p:spPr>
          <a:xfrm>
            <a:off x="4043364" y="1335742"/>
            <a:ext cx="7310436" cy="4841221"/>
          </a:xfrm>
        </p:spPr>
        <p:txBody>
          <a:bodyPr>
            <a:normAutofit fontScale="92500" lnSpcReduction="10000"/>
          </a:bodyPr>
          <a:lstStyle/>
          <a:p>
            <a:pPr marL="0" indent="0">
              <a:buNone/>
            </a:pPr>
            <a:r>
              <a:rPr lang="en-US" dirty="0"/>
              <a:t>S = ABCDEA   Cost=63</a:t>
            </a:r>
          </a:p>
          <a:p>
            <a:pPr marL="0" indent="0">
              <a:buNone/>
            </a:pPr>
            <a:r>
              <a:rPr lang="en-US" dirty="0"/>
              <a:t>     Neighbors: ACDEBA  Cost=67</a:t>
            </a:r>
            <a:br>
              <a:rPr lang="en-US" dirty="0"/>
            </a:br>
            <a:r>
              <a:rPr lang="en-US" dirty="0"/>
              <a:t>                          ACBDEA Cost=59</a:t>
            </a:r>
            <a:br>
              <a:rPr lang="en-US" dirty="0"/>
            </a:br>
            <a:r>
              <a:rPr lang="en-US" dirty="0"/>
              <a:t>                          ABDCEA Cost=56</a:t>
            </a:r>
            <a:br>
              <a:rPr lang="en-US" dirty="0"/>
            </a:br>
            <a:r>
              <a:rPr lang="en-US" dirty="0"/>
              <a:t>                          ABCEDA Cost=60</a:t>
            </a:r>
            <a:br>
              <a:rPr lang="en-US" dirty="0"/>
            </a:br>
            <a:r>
              <a:rPr lang="en-US" dirty="0"/>
              <a:t>                          AEBCDA Cost=63</a:t>
            </a:r>
          </a:p>
          <a:p>
            <a:pPr marL="0" indent="0">
              <a:buNone/>
            </a:pPr>
            <a:r>
              <a:rPr lang="en-US" dirty="0"/>
              <a:t>S=ABDCEA Cost=56</a:t>
            </a:r>
          </a:p>
          <a:p>
            <a:pPr marL="0" indent="0">
              <a:buNone/>
            </a:pPr>
            <a:r>
              <a:rPr lang="en-US" dirty="0"/>
              <a:t>       Neighbors: ADCEBA Cost=66</a:t>
            </a:r>
            <a:br>
              <a:rPr lang="en-US" dirty="0"/>
            </a:br>
            <a:r>
              <a:rPr lang="en-US" dirty="0"/>
              <a:t>                            ADBCEA Cost=50</a:t>
            </a:r>
            <a:br>
              <a:rPr lang="en-US" dirty="0"/>
            </a:br>
            <a:r>
              <a:rPr lang="en-US" dirty="0"/>
              <a:t>                            ABCDEA Cost=63</a:t>
            </a:r>
            <a:br>
              <a:rPr lang="en-US" dirty="0"/>
            </a:br>
            <a:r>
              <a:rPr lang="en-US" dirty="0"/>
              <a:t>                            ABDECA Cost=62</a:t>
            </a:r>
            <a:br>
              <a:rPr lang="en-US" dirty="0"/>
            </a:br>
            <a:r>
              <a:rPr lang="en-US" dirty="0"/>
              <a:t>                            AEBDCA Cost=65</a:t>
            </a:r>
            <a:br>
              <a:rPr lang="en-US" dirty="0"/>
            </a:br>
            <a:r>
              <a:rPr lang="en-US" dirty="0"/>
              <a:t>                            </a:t>
            </a:r>
          </a:p>
        </p:txBody>
      </p:sp>
    </p:spTree>
    <p:extLst>
      <p:ext uri="{BB962C8B-B14F-4D97-AF65-F5344CB8AC3E}">
        <p14:creationId xmlns:p14="http://schemas.microsoft.com/office/powerpoint/2010/main" val="3028452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2074</Words>
  <Application>Microsoft Macintosh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Heuristic Search</vt:lpstr>
      <vt:lpstr>Heuristic Search</vt:lpstr>
      <vt:lpstr>There are pretty much two general strategies</vt:lpstr>
      <vt:lpstr>Hill climbing</vt:lpstr>
      <vt:lpstr>Terminology: “Break ties arbitrarily”</vt:lpstr>
      <vt:lpstr>Properties of hill-climbing</vt:lpstr>
      <vt:lpstr>Properties of hill-climbing</vt:lpstr>
      <vt:lpstr>Example: Travelling salesman</vt:lpstr>
      <vt:lpstr>Example</vt:lpstr>
      <vt:lpstr>Example, continued</vt:lpstr>
      <vt:lpstr> Travelling salesman</vt:lpstr>
      <vt:lpstr>Travelling salesman</vt:lpstr>
      <vt:lpstr>Random Restart</vt:lpstr>
      <vt:lpstr>What is “TerminationCondition”?</vt:lpstr>
      <vt:lpstr>Possible termination conditions for RandomRestart </vt:lpstr>
      <vt:lpstr>How do you choose the value of a metaparameter?</vt:lpstr>
      <vt:lpstr>Hill-climbing with sideways motion</vt:lpstr>
      <vt:lpstr>Sideways motion vs. simple hill climbing</vt:lpstr>
      <vt:lpstr>Sideways motion</vt:lpstr>
      <vt:lpstr>Example of search with sideways motion</vt:lpstr>
      <vt:lpstr>Search with sideways motion vs. blind search</vt:lpstr>
      <vt:lpstr>Another example of error function</vt:lpstr>
      <vt:lpstr>Choosing a state space and an error function for sideways motion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Heuristic Search</dc:title>
  <dc:creator>Ernest Davis</dc:creator>
  <cp:lastModifiedBy>Shrina Parikh</cp:lastModifiedBy>
  <cp:revision>36</cp:revision>
  <dcterms:created xsi:type="dcterms:W3CDTF">2020-08-19T17:42:16Z</dcterms:created>
  <dcterms:modified xsi:type="dcterms:W3CDTF">2020-09-09T22:08:18Z</dcterms:modified>
</cp:coreProperties>
</file>