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54" d="100"/>
          <a:sy n="54" d="100"/>
        </p:scale>
        <p:origin x="9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2CC3-1D94-42D1-AE46-2969B3554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F1618A-47E0-405C-8B27-538675785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F83BEB-C781-4346-A347-4F1BBBD3A1A2}"/>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5" name="Footer Placeholder 4">
            <a:extLst>
              <a:ext uri="{FF2B5EF4-FFF2-40B4-BE49-F238E27FC236}">
                <a16:creationId xmlns:a16="http://schemas.microsoft.com/office/drawing/2014/main" id="{320803B3-1A92-46F0-91D6-C51011056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BA818-333D-441D-A421-DB47A494BC0E}"/>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134414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FE06-BB21-427B-8B36-D3E0157B8A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C9E040-09AA-40E5-8280-3CEDAEC26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6D34A-E39A-4D66-81A9-80F9432AF329}"/>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5" name="Footer Placeholder 4">
            <a:extLst>
              <a:ext uri="{FF2B5EF4-FFF2-40B4-BE49-F238E27FC236}">
                <a16:creationId xmlns:a16="http://schemas.microsoft.com/office/drawing/2014/main" id="{6CD29206-A930-40BA-A6CA-2D4E4514E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0665D-1DFF-4A15-B788-A2DC69724B30}"/>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326145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9FC964-3F48-474B-A2FF-0A6BE27428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65A6E-AC99-4A3C-BB2F-3C4A68D6F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A11E5-E5F7-44B3-94F9-B4A32A9BBDED}"/>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5" name="Footer Placeholder 4">
            <a:extLst>
              <a:ext uri="{FF2B5EF4-FFF2-40B4-BE49-F238E27FC236}">
                <a16:creationId xmlns:a16="http://schemas.microsoft.com/office/drawing/2014/main" id="{28296A2A-A27A-4FCB-8E0D-9271A5B74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DFA55-802A-4324-B19F-D6EF9D7BA6DE}"/>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320637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1ABA-4F9A-4162-928F-A478135AC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8582A-A719-49F0-BBEE-5A144FAB50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D5A51-816B-4530-A900-C3F44DABEF07}"/>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5" name="Footer Placeholder 4">
            <a:extLst>
              <a:ext uri="{FF2B5EF4-FFF2-40B4-BE49-F238E27FC236}">
                <a16:creationId xmlns:a16="http://schemas.microsoft.com/office/drawing/2014/main" id="{4812F8DD-86A6-4EAE-AEEC-DA14F523B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A1085-30BF-4D9C-BE0A-741C5964077C}"/>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176246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A78A-4161-4CD4-BCF6-AFF492C381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29683D-E2D3-48F9-8B86-3A041169DD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0C818-DC95-49C9-96EF-9B2783B852F1}"/>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5" name="Footer Placeholder 4">
            <a:extLst>
              <a:ext uri="{FF2B5EF4-FFF2-40B4-BE49-F238E27FC236}">
                <a16:creationId xmlns:a16="http://schemas.microsoft.com/office/drawing/2014/main" id="{25E61C78-9E59-46AF-8A6A-59F59457A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62F15-C540-4268-9955-BA253489DBBA}"/>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1106711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BE1B-C69D-4B9A-9915-36FECD118F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53467-DD12-4B0C-B6EA-A60BEABC7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F48C35-EC72-46DB-B66E-86260F7570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0C5035-6D84-41E5-8A0A-2B13755B76D9}"/>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6" name="Footer Placeholder 5">
            <a:extLst>
              <a:ext uri="{FF2B5EF4-FFF2-40B4-BE49-F238E27FC236}">
                <a16:creationId xmlns:a16="http://schemas.microsoft.com/office/drawing/2014/main" id="{883853B7-11F5-4BAA-8D2A-DD1C2729C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353F3-8CCB-496D-A912-42BCE0DD90B3}"/>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143701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239B-9958-4531-AFBA-24548C2E7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CC237C-B1EF-4648-BA1B-16E7A3427A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D25C8-B06A-4FA1-8AD5-F8CC900C0F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7D26F1-EAA1-486D-A185-3F20515E0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0E43B-5F71-4EBA-8BE7-18EF160532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CA78BA-3DFF-434D-B87A-FF47FDC3E2BF}"/>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8" name="Footer Placeholder 7">
            <a:extLst>
              <a:ext uri="{FF2B5EF4-FFF2-40B4-BE49-F238E27FC236}">
                <a16:creationId xmlns:a16="http://schemas.microsoft.com/office/drawing/2014/main" id="{17244B55-93F7-4095-93A7-D3B759128B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C8D815-36CD-4823-A2E3-3219F98E489E}"/>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91885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C68D-6953-4B24-BB45-3B20905373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46DDDE-D65A-45F6-A07C-5DF845D05BDD}"/>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4" name="Footer Placeholder 3">
            <a:extLst>
              <a:ext uri="{FF2B5EF4-FFF2-40B4-BE49-F238E27FC236}">
                <a16:creationId xmlns:a16="http://schemas.microsoft.com/office/drawing/2014/main" id="{188DB293-F6DA-4D9D-9B57-252F678A25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56A38E-F961-46E3-A3CB-77686946B1E7}"/>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239123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51CB3-3652-452F-B233-F5E9432277AB}"/>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3" name="Footer Placeholder 2">
            <a:extLst>
              <a:ext uri="{FF2B5EF4-FFF2-40B4-BE49-F238E27FC236}">
                <a16:creationId xmlns:a16="http://schemas.microsoft.com/office/drawing/2014/main" id="{1E4A2567-7BDB-406E-BD72-C28388847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D20A88-50BD-4649-950D-5BCFF0409050}"/>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274898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A69A-C843-4E8C-8D98-B225EF792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ECEAC-3340-4EEE-86A0-A59644906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11D8C-A8E4-433A-9F4B-794B699B3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2E397-BF10-4F88-9BFF-C3C02E096D62}"/>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6" name="Footer Placeholder 5">
            <a:extLst>
              <a:ext uri="{FF2B5EF4-FFF2-40B4-BE49-F238E27FC236}">
                <a16:creationId xmlns:a16="http://schemas.microsoft.com/office/drawing/2014/main" id="{4F3D8005-E511-49D9-A6C6-F65FF42F0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BF339-7DA5-4C39-B7BF-4CF3AD23C941}"/>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290073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A80E-1FF6-420D-B461-02FE43358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B1F12F-F662-4204-BC39-3BEB81763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5B70D9-7ED0-4D10-9EA7-2FA22680E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812AF-9AE0-4861-B90D-CEB7340CB426}"/>
              </a:ext>
            </a:extLst>
          </p:cNvPr>
          <p:cNvSpPr>
            <a:spLocks noGrp="1"/>
          </p:cNvSpPr>
          <p:nvPr>
            <p:ph type="dt" sz="half" idx="10"/>
          </p:nvPr>
        </p:nvSpPr>
        <p:spPr/>
        <p:txBody>
          <a:bodyPr/>
          <a:lstStyle/>
          <a:p>
            <a:fld id="{0D29F6AB-1DB5-44E7-9AFB-64FA011871AB}" type="datetimeFigureOut">
              <a:rPr lang="en-US" smtClean="0"/>
              <a:t>8/21/2020</a:t>
            </a:fld>
            <a:endParaRPr lang="en-US"/>
          </a:p>
        </p:txBody>
      </p:sp>
      <p:sp>
        <p:nvSpPr>
          <p:cNvPr id="6" name="Footer Placeholder 5">
            <a:extLst>
              <a:ext uri="{FF2B5EF4-FFF2-40B4-BE49-F238E27FC236}">
                <a16:creationId xmlns:a16="http://schemas.microsoft.com/office/drawing/2014/main" id="{F2B9096D-D95B-4DAD-9673-9DED18B20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D2399-7EC9-44AC-94AC-A804C9A4D951}"/>
              </a:ext>
            </a:extLst>
          </p:cNvPr>
          <p:cNvSpPr>
            <a:spLocks noGrp="1"/>
          </p:cNvSpPr>
          <p:nvPr>
            <p:ph type="sldNum" sz="quarter" idx="12"/>
          </p:nvPr>
        </p:nvSpPr>
        <p:spPr/>
        <p:txBody>
          <a:bodyPr/>
          <a:lstStyle/>
          <a:p>
            <a:fld id="{51CCA0BB-6FFD-42E6-AB8B-EA949FF5C476}" type="slidenum">
              <a:rPr lang="en-US" smtClean="0"/>
              <a:t>‹#›</a:t>
            </a:fld>
            <a:endParaRPr lang="en-US"/>
          </a:p>
        </p:txBody>
      </p:sp>
    </p:spTree>
    <p:extLst>
      <p:ext uri="{BB962C8B-B14F-4D97-AF65-F5344CB8AC3E}">
        <p14:creationId xmlns:p14="http://schemas.microsoft.com/office/powerpoint/2010/main" val="419906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9B29C-B2BA-4DC7-A5BB-FFE8ACACB3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DAE19-2BEF-4DB1-9A40-1A3DE8535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6109E-8EF2-44C8-9D25-500EC7808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9F6AB-1DB5-44E7-9AFB-64FA011871AB}" type="datetimeFigureOut">
              <a:rPr lang="en-US" smtClean="0"/>
              <a:t>8/21/2020</a:t>
            </a:fld>
            <a:endParaRPr lang="en-US"/>
          </a:p>
        </p:txBody>
      </p:sp>
      <p:sp>
        <p:nvSpPr>
          <p:cNvPr id="5" name="Footer Placeholder 4">
            <a:extLst>
              <a:ext uri="{FF2B5EF4-FFF2-40B4-BE49-F238E27FC236}">
                <a16:creationId xmlns:a16="http://schemas.microsoft.com/office/drawing/2014/main" id="{48FAF886-8000-4DA4-A990-C2A8769F1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DE641B-AA74-4678-A04E-875B2A607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CA0BB-6FFD-42E6-AB8B-EA949FF5C476}" type="slidenum">
              <a:rPr lang="en-US" smtClean="0"/>
              <a:t>‹#›</a:t>
            </a:fld>
            <a:endParaRPr lang="en-US"/>
          </a:p>
        </p:txBody>
      </p:sp>
    </p:spTree>
    <p:extLst>
      <p:ext uri="{BB962C8B-B14F-4D97-AF65-F5344CB8AC3E}">
        <p14:creationId xmlns:p14="http://schemas.microsoft.com/office/powerpoint/2010/main" val="1595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kJgx2RcJKZ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4771-5622-4502-B7B0-A02FF7233BA3}"/>
              </a:ext>
            </a:extLst>
          </p:cNvPr>
          <p:cNvSpPr>
            <a:spLocks noGrp="1"/>
          </p:cNvSpPr>
          <p:nvPr>
            <p:ph type="ctrTitle"/>
          </p:nvPr>
        </p:nvSpPr>
        <p:spPr/>
        <p:txBody>
          <a:bodyPr/>
          <a:lstStyle/>
          <a:p>
            <a:r>
              <a:rPr lang="en-US" dirty="0"/>
              <a:t>Gradient Descent</a:t>
            </a:r>
          </a:p>
        </p:txBody>
      </p:sp>
      <p:sp>
        <p:nvSpPr>
          <p:cNvPr id="3" name="Subtitle 2">
            <a:extLst>
              <a:ext uri="{FF2B5EF4-FFF2-40B4-BE49-F238E27FC236}">
                <a16:creationId xmlns:a16="http://schemas.microsoft.com/office/drawing/2014/main" id="{3EFE30FD-5C02-4113-95E8-5837AFA5941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485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55A4-A860-43B2-BCEF-17D14D4FA165}"/>
              </a:ext>
            </a:extLst>
          </p:cNvPr>
          <p:cNvSpPr>
            <a:spLocks noGrp="1"/>
          </p:cNvSpPr>
          <p:nvPr>
            <p:ph type="title"/>
          </p:nvPr>
        </p:nvSpPr>
        <p:spPr/>
        <p:txBody>
          <a:bodyPr/>
          <a:lstStyle/>
          <a:p>
            <a:pPr algn="ctr"/>
            <a:r>
              <a:rPr lang="en-US" dirty="0"/>
              <a:t>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18254C-B632-462E-AD4E-8033B288A952}"/>
                  </a:ext>
                </a:extLst>
              </p:cNvPr>
              <p:cNvSpPr>
                <a:spLocks noGrp="1"/>
              </p:cNvSpPr>
              <p:nvPr>
                <p:ph idx="1"/>
              </p:nvPr>
            </p:nvSpPr>
            <p:spPr/>
            <p:txBody>
              <a:bodyPr>
                <a:normAutofit/>
              </a:bodyPr>
              <a:lstStyle/>
              <a:p>
                <a:pPr marL="0" indent="0">
                  <a:buNone/>
                </a:pPr>
                <a:r>
                  <a:rPr lang="en-US" dirty="0"/>
                  <a:t>This is the most important kind of search in current AI, because it powers deep learning (we’ll get to, later in the semester).</a:t>
                </a:r>
              </a:p>
              <a:p>
                <a:pPr marL="0" indent="0">
                  <a:buNone/>
                </a:pPr>
                <a:r>
                  <a:rPr lang="en-US" dirty="0"/>
                  <a:t>This is based on concepts from multivariable calculus. If you’ve had multivariable calculus, that’s good. If you haven’t, don’t worry; nothing in the assignments or exams, and very little in the lectures, depends on it.</a:t>
                </a:r>
              </a:p>
              <a:p>
                <a:pPr marL="0" indent="0">
                  <a:buNone/>
                </a:pPr>
                <a:r>
                  <a:rPr lang="en-US" dirty="0"/>
                  <a:t>The state space, unlike those we have looked at before, is a continuous state space: specifically, it is N-dimensional vector space R</a:t>
                </a:r>
                <a:r>
                  <a:rPr lang="en-US" baseline="30000" dirty="0"/>
                  <a:t>N</a:t>
                </a:r>
                <a:r>
                  <a:rPr lang="en-US" dirty="0"/>
                  <a:t>. A state is an n-dimensional  real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&gt;</m:t>
                    </m:r>
                  </m:oMath>
                </a14:m>
                <a:r>
                  <a:rPr lang="en-US" dirty="0"/>
                  <a:t> </a:t>
                </a:r>
              </a:p>
              <a:p>
                <a:pPr marL="0" indent="0">
                  <a:buNone/>
                </a:pPr>
                <a:r>
                  <a:rPr lang="en-US" dirty="0"/>
                  <a:t>The cost function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a14:m>
                <a:r>
                  <a:rPr lang="en-US" dirty="0"/>
                  <a:t> is continuous and </a:t>
                </a:r>
                <a:r>
                  <a:rPr lang="en-US"/>
                  <a:t>piecewise differentiable.</a:t>
                </a:r>
                <a:endParaRPr lang="en-US" baseline="30000" dirty="0"/>
              </a:p>
            </p:txBody>
          </p:sp>
        </mc:Choice>
        <mc:Fallback xmlns="">
          <p:sp>
            <p:nvSpPr>
              <p:cNvPr id="3" name="Content Placeholder 2">
                <a:extLst>
                  <a:ext uri="{FF2B5EF4-FFF2-40B4-BE49-F238E27FC236}">
                    <a16:creationId xmlns:a16="http://schemas.microsoft.com/office/drawing/2014/main" id="{5F18254C-B632-462E-AD4E-8033B288A952}"/>
                  </a:ext>
                </a:extLst>
              </p:cNvPr>
              <p:cNvSpPr>
                <a:spLocks noGrp="1" noRot="1" noChangeAspect="1" noMove="1" noResize="1" noEditPoints="1" noAdjustHandles="1" noChangeArrowheads="1" noChangeShapeType="1" noTextEdit="1"/>
              </p:cNvSpPr>
              <p:nvPr>
                <p:ph idx="1"/>
              </p:nvPr>
            </p:nvSpPr>
            <p:spPr>
              <a:blipFill>
                <a:blip r:embed="rId2"/>
                <a:stretch>
                  <a:fillRect l="-1217" t="-2241" r="-1101" b="-3081"/>
                </a:stretch>
              </a:blipFill>
            </p:spPr>
            <p:txBody>
              <a:bodyPr/>
              <a:lstStyle/>
              <a:p>
                <a:r>
                  <a:rPr lang="en-US">
                    <a:noFill/>
                  </a:rPr>
                  <a:t> </a:t>
                </a:r>
              </a:p>
            </p:txBody>
          </p:sp>
        </mc:Fallback>
      </mc:AlternateContent>
    </p:spTree>
    <p:extLst>
      <p:ext uri="{BB962C8B-B14F-4D97-AF65-F5344CB8AC3E}">
        <p14:creationId xmlns:p14="http://schemas.microsoft.com/office/powerpoint/2010/main" val="198087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163E-A6A2-44E4-959B-FF801AC16543}"/>
              </a:ext>
            </a:extLst>
          </p:cNvPr>
          <p:cNvSpPr>
            <a:spLocks noGrp="1"/>
          </p:cNvSpPr>
          <p:nvPr>
            <p:ph type="title"/>
          </p:nvPr>
        </p:nvSpPr>
        <p:spPr/>
        <p:txBody>
          <a:bodyPr/>
          <a:lstStyle/>
          <a:p>
            <a:pPr algn="ctr"/>
            <a:r>
              <a:rPr lang="en-US" dirty="0"/>
              <a:t>Intuition</a:t>
            </a:r>
          </a:p>
        </p:txBody>
      </p:sp>
      <p:sp>
        <p:nvSpPr>
          <p:cNvPr id="3" name="Content Placeholder 2">
            <a:extLst>
              <a:ext uri="{FF2B5EF4-FFF2-40B4-BE49-F238E27FC236}">
                <a16:creationId xmlns:a16="http://schemas.microsoft.com/office/drawing/2014/main" id="{9ACCEED1-756D-4040-8516-BF70FCB48350}"/>
              </a:ext>
            </a:extLst>
          </p:cNvPr>
          <p:cNvSpPr>
            <a:spLocks noGrp="1"/>
          </p:cNvSpPr>
          <p:nvPr>
            <p:ph idx="1"/>
          </p:nvPr>
        </p:nvSpPr>
        <p:spPr/>
        <p:txBody>
          <a:bodyPr/>
          <a:lstStyle/>
          <a:p>
            <a:pPr marL="0" indent="0">
              <a:buNone/>
            </a:pPr>
            <a:r>
              <a:rPr lang="en-US" dirty="0"/>
              <a:t>You are trying to find your way to the top of a mountain. But it is completely foggy; you can’t see an inch in front of you. What you can do is feel with your feet which direction the ground at your feet is sloping. So you feel which direction is uphill, and you take a small step in that direction. Then you iterate until the ground at your feet is flat. Maybe you’re at the top then. In any case, there’s nothing more you can do. </a:t>
            </a:r>
          </a:p>
          <a:p>
            <a:pPr marL="0" indent="0">
              <a:buNone/>
            </a:pPr>
            <a:endParaRPr lang="en-US" dirty="0"/>
          </a:p>
          <a:p>
            <a:pPr marL="0" indent="0">
              <a:buNone/>
            </a:pPr>
            <a:r>
              <a:rPr lang="en-US" dirty="0"/>
              <a:t>(Doesn’t really work with a mountain, because the surface is so uneven, but functions </a:t>
            </a:r>
            <a:r>
              <a:rPr lang="en-US" dirty="0">
                <a:latin typeface="Cambria Math" panose="02040503050406030204" pitchFamily="18" charset="0"/>
                <a:ea typeface="Cambria Math" panose="02040503050406030204" pitchFamily="18" charset="0"/>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even AI functions --- are a lot smoother.)</a:t>
            </a:r>
            <a:endParaRPr lang="en-US" dirty="0"/>
          </a:p>
        </p:txBody>
      </p:sp>
    </p:spTree>
    <p:extLst>
      <p:ext uri="{BB962C8B-B14F-4D97-AF65-F5344CB8AC3E}">
        <p14:creationId xmlns:p14="http://schemas.microsoft.com/office/powerpoint/2010/main" val="63993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3B4D-ECC5-4320-8071-1E8F45E8B775}"/>
              </a:ext>
            </a:extLst>
          </p:cNvPr>
          <p:cNvSpPr>
            <a:spLocks noGrp="1"/>
          </p:cNvSpPr>
          <p:nvPr>
            <p:ph type="title"/>
          </p:nvPr>
        </p:nvSpPr>
        <p:spPr/>
        <p:txBody>
          <a:bodyPr/>
          <a:lstStyle/>
          <a:p>
            <a:pPr algn="ctr"/>
            <a:r>
              <a:rPr lang="en-US" dirty="0"/>
              <a:t>Gradient descent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584E69-4F8C-447D-B380-623A6456D3CA}"/>
                  </a:ext>
                </a:extLst>
              </p:cNvPr>
              <p:cNvSpPr>
                <a:spLocks noGrp="1"/>
              </p:cNvSpPr>
              <p:nvPr>
                <p:ph idx="1"/>
              </p:nvPr>
            </p:nvSpPr>
            <p:spPr/>
            <p:txBody>
              <a:bodyPr/>
              <a:lstStyle/>
              <a:p>
                <a:pPr marL="0" indent="0">
                  <a:buNone/>
                </a:pPr>
                <a:r>
                  <a:rPr lang="en-US" dirty="0"/>
                  <a:t>gradientDescent(E: Error function) {</a:t>
                </a:r>
              </a:p>
              <a:p>
                <a:pPr marL="0" indent="0">
                  <a:buNone/>
                </a:pP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𝑠</m:t>
                        </m:r>
                      </m:e>
                    </m:acc>
                  </m:oMath>
                </a14:m>
                <a:r>
                  <a:rPr lang="en-US" dirty="0"/>
                  <a:t> = starting n-dimensional vector;</a:t>
                </a:r>
              </a:p>
              <a:p>
                <a:pPr marL="0" indent="0">
                  <a:buNone/>
                </a:pPr>
                <a:r>
                  <a:rPr lang="en-US" dirty="0"/>
                  <a:t>        repeat {</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𝑔</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sub>
                    </m:sSub>
                  </m:oMath>
                </a14:m>
                <a:r>
                  <a:rPr lang="en-US" dirty="0"/>
                  <a:t>   ;    % g is the gradient of E, evaluated at s</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𝑔</m:t>
                        </m:r>
                      </m:e>
                    </m:acc>
                  </m:oMath>
                </a14:m>
                <a:r>
                  <a:rPr lang="en-US" dirty="0"/>
                  <a:t> ;  % Go a step downhill. </a:t>
                </a:r>
                <a14:m>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𝛿</m:t>
                    </m:r>
                  </m:oMath>
                </a14:m>
                <a:r>
                  <a:rPr lang="en-US" dirty="0"/>
                  <a:t> is the step size. </a:t>
                </a:r>
              </a:p>
              <a:p>
                <a:pPr marL="0" indent="0">
                  <a:buNone/>
                </a:pPr>
                <a:r>
                  <a:rPr lang="en-US" dirty="0"/>
                  <a:t>           }   until (termination condition)</a:t>
                </a:r>
              </a:p>
              <a:p>
                <a:pPr marL="0" indent="0">
                  <a:buNone/>
                </a:pPr>
                <a:r>
                  <a:rPr lang="en-US" dirty="0"/>
                  <a:t>        return </a:t>
                </a:r>
                <a14:m>
                  <m:oMath xmlns:m="http://schemas.openxmlformats.org/officeDocument/2006/math">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acc>
                  </m:oMath>
                </a14:m>
                <a:r>
                  <a:rPr lang="en-US" dirty="0"/>
                  <a:t> ;</a:t>
                </a:r>
              </a:p>
              <a:p>
                <a:pPr marL="0" indent="0">
                  <a:buNone/>
                </a:pPr>
                <a:r>
                  <a:rPr lang="en-US" dirty="0"/>
                  <a:t>   }</a:t>
                </a:r>
              </a:p>
            </p:txBody>
          </p:sp>
        </mc:Choice>
        <mc:Fallback>
          <p:sp>
            <p:nvSpPr>
              <p:cNvPr id="3" name="Content Placeholder 2">
                <a:extLst>
                  <a:ext uri="{FF2B5EF4-FFF2-40B4-BE49-F238E27FC236}">
                    <a16:creationId xmlns:a16="http://schemas.microsoft.com/office/drawing/2014/main" id="{78584E69-4F8C-447D-B380-623A6456D3C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8681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1D24-B2AA-4AAB-8160-D66148CD7A30}"/>
              </a:ext>
            </a:extLst>
          </p:cNvPr>
          <p:cNvSpPr>
            <a:spLocks noGrp="1"/>
          </p:cNvSpPr>
          <p:nvPr>
            <p:ph type="title"/>
          </p:nvPr>
        </p:nvSpPr>
        <p:spPr/>
        <p:txBody>
          <a:bodyPr/>
          <a:lstStyle/>
          <a:p>
            <a:pPr algn="ctr"/>
            <a:r>
              <a:rPr lang="en-US" dirty="0"/>
              <a:t>The gradient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E6697C-5AFC-428B-BD0B-B76C17FA5B32}"/>
                  </a:ext>
                </a:extLst>
              </p:cNvPr>
              <p:cNvSpPr>
                <a:spLocks noGrp="1"/>
              </p:cNvSpPr>
              <p:nvPr>
                <p:ph idx="1"/>
              </p:nvPr>
            </p:nvSpPr>
            <p:spPr/>
            <p:txBody>
              <a:bodyPr/>
              <a:lstStyle/>
              <a:p>
                <a:pPr marL="0" indent="0">
                  <a:buNone/>
                </a:pPr>
                <a:r>
                  <a:rPr lang="en-US" dirty="0"/>
                  <a:t>Let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a14:m>
                <a:r>
                  <a:rPr lang="en-US" dirty="0"/>
                  <a:t> be a function from N-dimensional vectors to the real numbers.</a:t>
                </a:r>
              </a:p>
              <a:p>
                <a:pPr marL="0" indent="0">
                  <a:buNone/>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 </m:t>
                    </m:r>
                  </m:oMath>
                </a14:m>
                <a:r>
                  <a:rPr lang="en-US" dirty="0"/>
                  <a:t>be an N-dimensional vector.</a:t>
                </a:r>
              </a:p>
              <a:p>
                <a:pPr marL="0" indent="0">
                  <a:buNone/>
                </a:pPr>
                <a:r>
                  <a:rPr lang="en-US" dirty="0"/>
                  <a:t>The gradient of </a:t>
                </a: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oMath>
                </a14:m>
                <a:r>
                  <a:rPr lang="en-US" dirty="0"/>
                  <a:t>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𝑠</m:t>
                        </m:r>
                      </m:e>
                    </m:acc>
                  </m:oMath>
                </a14:m>
                <a:r>
                  <a:rPr lang="en-US" dirty="0"/>
                  <a:t> , denoted </a:t>
                </a:r>
                <a14:m>
                  <m:oMath xmlns:m="http://schemas.openxmlformats.org/officeDocument/2006/math">
                    <m:acc>
                      <m:accPr>
                        <m:chr m:val="⃗"/>
                        <m:ctrlPr>
                          <a:rPr lang="en-US" i="1">
                            <a:solidFill>
                              <a:prstClr val="black"/>
                            </a:solidFill>
                            <a:latin typeface="Cambria Math" panose="02040503050406030204" pitchFamily="18" charset="0"/>
                          </a:rPr>
                        </m:ctrlPr>
                      </m:accPr>
                      <m:e>
                        <m:r>
                          <m:rPr>
                            <m:sty m:val="p"/>
                          </m:rPr>
                          <a:rPr lang="en-US" i="1">
                            <a:solidFill>
                              <a:prstClr val="black"/>
                            </a:solidFill>
                            <a:latin typeface="Cambria Math" panose="02040503050406030204" pitchFamily="18" charset="0"/>
                            <a:ea typeface="Cambria Math" panose="02040503050406030204" pitchFamily="18" charset="0"/>
                          </a:rPr>
                          <m:t>∇</m:t>
                        </m:r>
                      </m:e>
                    </m:acc>
                    <m:r>
                      <a:rPr lang="en-US" b="0" i="1" smtClean="0">
                        <a:solidFill>
                          <a:prstClr val="black"/>
                        </a:solidFill>
                        <a:latin typeface="Cambria Math" panose="02040503050406030204" pitchFamily="18" charset="0"/>
                        <a:ea typeface="Cambria Math" panose="02040503050406030204" pitchFamily="18" charset="0"/>
                      </a:rPr>
                      <m:t>𝑓</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m:t>
                        </m:r>
                      </m:e>
                      <m:sub>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𝑠</m:t>
                            </m:r>
                          </m:e>
                        </m:acc>
                      </m:sub>
                    </m:sSub>
                  </m:oMath>
                </a14:m>
                <a:r>
                  <a:rPr lang="en-US" dirty="0"/>
                  <a:t> is an N-dimensional vector. If you are standing at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𝑠</m:t>
                        </m:r>
                      </m:e>
                    </m:acc>
                  </m:oMath>
                </a14:m>
                <a:r>
                  <a:rPr lang="en-US" dirty="0">
                    <a:solidFill>
                      <a:prstClr val="black"/>
                    </a:solidFill>
                  </a:rPr>
                  <a:t> , the gradient of </a:t>
                </a:r>
                <a14:m>
                  <m:oMath xmlns:m="http://schemas.openxmlformats.org/officeDocument/2006/math">
                    <m:r>
                      <a:rPr lang="en-US" i="1">
                        <a:solidFill>
                          <a:prstClr val="black"/>
                        </a:solidFill>
                        <a:latin typeface="Cambria Math" panose="02040503050406030204" pitchFamily="18" charset="0"/>
                      </a:rPr>
                      <m:t>𝑓</m:t>
                    </m:r>
                  </m:oMath>
                </a14:m>
                <a:r>
                  <a:rPr lang="en-US" dirty="0"/>
                  <a:t> is [the direction in which </a:t>
                </a:r>
                <a14:m>
                  <m:oMath xmlns:m="http://schemas.openxmlformats.org/officeDocument/2006/math">
                    <m:r>
                      <a:rPr lang="en-US" i="1">
                        <a:solidFill>
                          <a:prstClr val="black"/>
                        </a:solidFill>
                        <a:latin typeface="Cambria Math" panose="02040503050406030204" pitchFamily="18" charset="0"/>
                      </a:rPr>
                      <m:t>𝑓</m:t>
                    </m:r>
                  </m:oMath>
                </a14:m>
                <a:r>
                  <a:rPr lang="en-US" dirty="0"/>
                  <a:t> increases fastest] times [the speed at which </a:t>
                </a:r>
                <a14:m>
                  <m:oMath xmlns:m="http://schemas.openxmlformats.org/officeDocument/2006/math">
                    <m:r>
                      <a:rPr lang="en-US" i="1">
                        <a:solidFill>
                          <a:prstClr val="black"/>
                        </a:solidFill>
                        <a:latin typeface="Cambria Math" panose="02040503050406030204" pitchFamily="18" charset="0"/>
                      </a:rPr>
                      <m:t>𝑓</m:t>
                    </m:r>
                  </m:oMath>
                </a14:m>
                <a:r>
                  <a:rPr lang="en-US" dirty="0"/>
                  <a:t> increases if you move in that direction. It is equal to</a:t>
                </a:r>
              </a:p>
              <a:p>
                <a:pPr marL="0" indent="0">
                  <a:buNone/>
                </a:pPr>
                <a14:m>
                  <m:oMathPara xmlns:m="http://schemas.openxmlformats.org/officeDocument/2006/math">
                    <m:oMathParaPr>
                      <m:jc m:val="centerGroup"/>
                    </m:oMathParaPr>
                    <m:oMath xmlns:m="http://schemas.openxmlformats.org/officeDocument/2006/math">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m:rPr>
                              <m:sty m:val="p"/>
                            </m:r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ac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𝑓</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&lt; </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𝑓</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𝑥</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1</m:t>
                              </m:r>
                            </m:sub>
                          </m:sSub>
                        </m:den>
                      </m:f>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accP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e>
                      </m:ac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lang="en-US" i="1">
                              <a:solidFill>
                                <a:prstClr val="black"/>
                              </a:solidFill>
                              <a:latin typeface="Cambria Math" panose="02040503050406030204" pitchFamily="18" charset="0"/>
                              <a:ea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𝑓</m:t>
                          </m:r>
                        </m:num>
                        <m:den>
                          <m:r>
                            <a:rPr lang="en-US" i="1">
                              <a:solidFill>
                                <a:prstClr val="black"/>
                              </a:solidFill>
                              <a:latin typeface="Cambria Math" panose="02040503050406030204" pitchFamily="18" charset="0"/>
                              <a:ea typeface="Cambria Math" panose="02040503050406030204" pitchFamily="18" charset="0"/>
                            </a:rPr>
                            <m:t>𝜕</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𝑥</m:t>
                              </m:r>
                            </m:e>
                            <m:sub>
                              <m:r>
                                <a:rPr lang="en-US" b="0" i="1" smtClean="0">
                                  <a:solidFill>
                                    <a:prstClr val="black"/>
                                  </a:solidFill>
                                  <a:latin typeface="Cambria Math" panose="02040503050406030204" pitchFamily="18" charset="0"/>
                                  <a:ea typeface="Cambria Math" panose="02040503050406030204" pitchFamily="18" charset="0"/>
                                </a:rPr>
                                <m:t>2</m:t>
                              </m:r>
                            </m:sub>
                          </m:sSub>
                        </m:den>
                      </m:f>
                      <m:acc>
                        <m:accPr>
                          <m:chr m:val="̂"/>
                          <m:ctrlPr>
                            <a:rPr lang="en-US" i="1">
                              <a:solidFill>
                                <a:prstClr val="black"/>
                              </a:solidFill>
                              <a:latin typeface="Cambria Math" panose="02040503050406030204" pitchFamily="18" charset="0"/>
                              <a:ea typeface="Cambria Math" panose="02040503050406030204" pitchFamily="18" charset="0"/>
                            </a:rPr>
                          </m:ctrlPr>
                        </m:accPr>
                        <m:e>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𝑥</m:t>
                              </m:r>
                            </m:e>
                            <m:sub>
                              <m:r>
                                <a:rPr lang="en-US" b="0" i="1" smtClean="0">
                                  <a:solidFill>
                                    <a:prstClr val="black"/>
                                  </a:solidFill>
                                  <a:latin typeface="Cambria Math" panose="02040503050406030204" pitchFamily="18" charset="0"/>
                                  <a:ea typeface="Cambria Math" panose="02040503050406030204" pitchFamily="18" charset="0"/>
                                </a:rPr>
                                <m:t>2</m:t>
                              </m:r>
                            </m:sub>
                          </m:sSub>
                        </m:e>
                      </m:acc>
                      <m:r>
                        <a:rPr lang="en-US" b="0" i="1" smtClean="0">
                          <a:solidFill>
                            <a:prstClr val="black"/>
                          </a:solidFill>
                          <a:latin typeface="Cambria Math" panose="02040503050406030204" pitchFamily="18" charset="0"/>
                          <a:ea typeface="Cambria Math" panose="02040503050406030204" pitchFamily="18" charset="0"/>
                        </a:rPr>
                        <m:t>+…+</m:t>
                      </m:r>
                      <m:f>
                        <m:fPr>
                          <m:ctrlPr>
                            <a:rPr lang="en-US" i="1">
                              <a:solidFill>
                                <a:prstClr val="black"/>
                              </a:solidFill>
                              <a:latin typeface="Cambria Math" panose="02040503050406030204" pitchFamily="18" charset="0"/>
                              <a:ea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𝑓</m:t>
                          </m:r>
                        </m:num>
                        <m:den>
                          <m:r>
                            <a:rPr lang="en-US" i="1">
                              <a:solidFill>
                                <a:prstClr val="black"/>
                              </a:solidFill>
                              <a:latin typeface="Cambria Math" panose="02040503050406030204" pitchFamily="18" charset="0"/>
                              <a:ea typeface="Cambria Math" panose="02040503050406030204" pitchFamily="18" charset="0"/>
                            </a:rPr>
                            <m:t>𝜕</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𝑥</m:t>
                              </m:r>
                            </m:e>
                            <m:sub>
                              <m:r>
                                <a:rPr lang="en-US" b="0" i="1" smtClean="0">
                                  <a:solidFill>
                                    <a:prstClr val="black"/>
                                  </a:solidFill>
                                  <a:latin typeface="Cambria Math" panose="02040503050406030204" pitchFamily="18" charset="0"/>
                                  <a:ea typeface="Cambria Math" panose="02040503050406030204" pitchFamily="18" charset="0"/>
                                </a:rPr>
                                <m:t>𝑁</m:t>
                              </m:r>
                            </m:sub>
                          </m:sSub>
                        </m:den>
                      </m:f>
                      <m:acc>
                        <m:accPr>
                          <m:chr m:val="̂"/>
                          <m:ctrlPr>
                            <a:rPr lang="en-US" i="1">
                              <a:solidFill>
                                <a:prstClr val="black"/>
                              </a:solidFill>
                              <a:latin typeface="Cambria Math" panose="02040503050406030204" pitchFamily="18" charset="0"/>
                              <a:ea typeface="Cambria Math" panose="02040503050406030204" pitchFamily="18" charset="0"/>
                            </a:rPr>
                          </m:ctrlPr>
                        </m:accPr>
                        <m:e>
                          <m:sSub>
                            <m:sSubPr>
                              <m:ctrlPr>
                                <a:rPr lang="en-US" i="1" smtClean="0">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𝑥</m:t>
                              </m:r>
                            </m:e>
                            <m:sub>
                              <m:r>
                                <a:rPr lang="en-US" b="0" i="1" smtClean="0">
                                  <a:solidFill>
                                    <a:prstClr val="black"/>
                                  </a:solidFill>
                                  <a:latin typeface="Cambria Math" panose="02040503050406030204" pitchFamily="18" charset="0"/>
                                  <a:ea typeface="Cambria Math" panose="02040503050406030204" pitchFamily="18" charset="0"/>
                                </a:rPr>
                                <m:t>𝑁</m:t>
                              </m:r>
                            </m:sub>
                          </m:sSub>
                        </m:e>
                      </m:acc>
                      <m:r>
                        <a:rPr lang="en-US" b="0" i="1" smtClean="0">
                          <a:solidFill>
                            <a:prstClr val="black"/>
                          </a:solidFill>
                          <a:latin typeface="Cambria Math" panose="02040503050406030204" pitchFamily="18" charset="0"/>
                          <a:ea typeface="Cambria Math" panose="02040503050406030204" pitchFamily="18" charset="0"/>
                        </a:rPr>
                        <m:t>&gt;</m:t>
                      </m:r>
                    </m:oMath>
                  </m:oMathPara>
                </a14:m>
                <a:endParaRPr lang="en-US" dirty="0"/>
              </a:p>
            </p:txBody>
          </p:sp>
        </mc:Choice>
        <mc:Fallback>
          <p:sp>
            <p:nvSpPr>
              <p:cNvPr id="3" name="Content Placeholder 2">
                <a:extLst>
                  <a:ext uri="{FF2B5EF4-FFF2-40B4-BE49-F238E27FC236}">
                    <a16:creationId xmlns:a16="http://schemas.microsoft.com/office/drawing/2014/main" id="{97E6697C-5AFC-428B-BD0B-B76C17FA5B32}"/>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0506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2E0B-952C-4F60-9D13-599E90CBF123}"/>
              </a:ext>
            </a:extLst>
          </p:cNvPr>
          <p:cNvSpPr>
            <a:spLocks noGrp="1"/>
          </p:cNvSpPr>
          <p:nvPr>
            <p:ph type="title"/>
          </p:nvPr>
        </p:nvSpPr>
        <p:spPr/>
        <p:txBody>
          <a:bodyPr/>
          <a:lstStyle/>
          <a:p>
            <a:pPr algn="ctr"/>
            <a:r>
              <a:rPr lang="en-US" dirty="0"/>
              <a:t>Gradient descent</a:t>
            </a:r>
          </a:p>
        </p:txBody>
      </p:sp>
      <p:sp>
        <p:nvSpPr>
          <p:cNvPr id="3" name="Content Placeholder 2">
            <a:extLst>
              <a:ext uri="{FF2B5EF4-FFF2-40B4-BE49-F238E27FC236}">
                <a16:creationId xmlns:a16="http://schemas.microsoft.com/office/drawing/2014/main" id="{8FAFA78E-1C44-4346-8AFF-AD3AB0056E87}"/>
              </a:ext>
            </a:extLst>
          </p:cNvPr>
          <p:cNvSpPr>
            <a:spLocks noGrp="1"/>
          </p:cNvSpPr>
          <p:nvPr>
            <p:ph idx="1"/>
          </p:nvPr>
        </p:nvSpPr>
        <p:spPr/>
        <p:txBody>
          <a:bodyPr/>
          <a:lstStyle/>
          <a:p>
            <a:pPr marL="0" indent="0">
              <a:buNone/>
            </a:pPr>
            <a:r>
              <a:rPr lang="en-US" dirty="0"/>
              <a:t>You need to define the error function so that you can easily compute the gradient. (In fact, in gradient descent, it is much more important to compute the gradient than the actual value of the error function.)</a:t>
            </a:r>
          </a:p>
          <a:p>
            <a:pPr marL="0" indent="0">
              <a:buNone/>
            </a:pPr>
            <a:endParaRPr lang="en-US" dirty="0"/>
          </a:p>
          <a:p>
            <a:pPr marL="0" indent="0">
              <a:buNone/>
            </a:pPr>
            <a:r>
              <a:rPr lang="en-US" dirty="0"/>
              <a:t>When we get to the section on learning, we’ll discuss how that’s done.</a:t>
            </a:r>
          </a:p>
          <a:p>
            <a:pPr marL="0" indent="0">
              <a:buNone/>
            </a:pPr>
            <a:endParaRPr lang="en-US" dirty="0"/>
          </a:p>
          <a:p>
            <a:pPr marL="0" indent="0">
              <a:buNone/>
            </a:pPr>
            <a:r>
              <a:rPr lang="en-US">
                <a:hlinkClick r:id="rId2"/>
              </a:rPr>
              <a:t>Visualization</a:t>
            </a:r>
            <a:endParaRPr lang="en-US" dirty="0"/>
          </a:p>
        </p:txBody>
      </p:sp>
    </p:spTree>
    <p:extLst>
      <p:ext uri="{BB962C8B-B14F-4D97-AF65-F5344CB8AC3E}">
        <p14:creationId xmlns:p14="http://schemas.microsoft.com/office/powerpoint/2010/main" val="4120926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480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Gradient Descent</vt:lpstr>
      <vt:lpstr>Gradient Descent</vt:lpstr>
      <vt:lpstr>Intuition</vt:lpstr>
      <vt:lpstr>Gradient descent algorithm</vt:lpstr>
      <vt:lpstr>The gradient</vt:lpstr>
      <vt:lpstr>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Ernest Davis</dc:creator>
  <cp:lastModifiedBy>Ernest Davis</cp:lastModifiedBy>
  <cp:revision>12</cp:revision>
  <dcterms:created xsi:type="dcterms:W3CDTF">2020-08-21T03:29:57Z</dcterms:created>
  <dcterms:modified xsi:type="dcterms:W3CDTF">2020-08-21T21:57:51Z</dcterms:modified>
</cp:coreProperties>
</file>