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54" d="100"/>
          <a:sy n="54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0102-D528-4DA1-ABB0-F7579A9F8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49FDD-44C8-4CA5-94CE-289C56A5C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15E1-7D4F-40E7-B261-5DE5EB60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D423-7DBE-4180-B2A6-4B5C2D851CD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6D1B1-60AA-4ACB-AAC6-5A4D7298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0007-CA44-4BC3-BD01-9EDDBD19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6C6-042A-480A-AC6E-CDCC1E2D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23D8-3BFB-4C97-B19B-04098E6B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F2CE4-4061-46B9-B8C2-1C204AE9D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7742-F265-4C84-BA2B-DC9E8285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D423-7DBE-4180-B2A6-4B5C2D851CD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99EC-8D9A-4A74-8F10-F8D3EC8B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9BF1-BE7F-4C70-9D8E-CD0ABF9F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6C6-042A-480A-AC6E-CDCC1E2D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0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3D10B-CD55-4668-8E4B-A54E8B7B4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A84EB-D222-4F03-A0E5-2BCBA427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DAAE-5A37-404D-B4F1-B0C33CA0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D423-7DBE-4180-B2A6-4B5C2D851CD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CB92-8458-4F9E-A36D-A6AB9CC2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A28C-9D45-4565-AC31-9223D4D5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6C6-042A-480A-AC6E-CDCC1E2D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2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B036-B23C-4340-923A-C6AF11A3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A20D-DEA7-4726-893C-61A83520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8B36-96BC-4860-92B7-A32A3661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D423-7DBE-4180-B2A6-4B5C2D851CD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A7DA1-B460-4B9C-88A2-6932D60B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272F-2AB3-4D1E-B9A2-B514FFD5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6C6-042A-480A-AC6E-CDCC1E2D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1F19-49C5-4AC7-B0AC-6DA5FB63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F1B0-BD7F-49CA-B3A2-87625193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7241-C0E6-4EE2-A874-D2E216D6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D423-7DBE-4180-B2A6-4B5C2D851CD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A9B1-F35D-4997-AE68-03BD84E6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324C-06F2-4E07-8710-8DE7F894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6C6-042A-480A-AC6E-CDCC1E2D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04A8-C5A5-41C1-9EC6-D005AA1E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1640-22A0-4A11-89E8-ED09EEE67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F5F4C-7E01-43D7-B4A6-1B6752170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741F1-E791-462D-A307-48746DBF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D423-7DBE-4180-B2A6-4B5C2D851CD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1A766-5937-49FC-A997-28E2C8A1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B64A6-7D0B-448D-9151-481F94E4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6C6-042A-480A-AC6E-CDCC1E2D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0089-C5D2-4D99-850A-165FF239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DFC64-40F0-4D62-BB2B-6A61340C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6FF8E-A73C-45BC-AB84-A57EB513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3A15B-553F-4DD1-A918-FBABB208E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7DFFE-BCE7-48E5-B84B-5BAB57A47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F9A91-42A8-41B4-B948-7F8C017C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D423-7DBE-4180-B2A6-4B5C2D851CD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CB267-543A-4845-823E-FCE7AFF4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C8754-026D-4545-B97C-B041E7DA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6C6-042A-480A-AC6E-CDCC1E2D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6207-3E7E-4BF8-AB36-760F7E80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0A142-64E4-439A-B504-1B47D7E3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D423-7DBE-4180-B2A6-4B5C2D851CD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D189C-12F3-4AFD-B00F-DB001219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32950-4ACF-45AB-BD7C-7B09EB1E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6C6-042A-480A-AC6E-CDCC1E2D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0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0E9AD-2DCF-4C47-A234-77D3BCF1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D423-7DBE-4180-B2A6-4B5C2D851CD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38086-8E08-453D-A4A6-E59AEFDB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3327A-A052-44C4-A37A-ACA3A69C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6C6-042A-480A-AC6E-CDCC1E2D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1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7B2B-7B93-46FA-AF2A-7B411CE4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410E-7924-4E69-ABC2-24BFC516D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BAB94-CC63-45ED-84B6-641C8C49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0126-BBC0-4D73-A8BB-8D32D2A1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D423-7DBE-4180-B2A6-4B5C2D851CD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3EC6-502F-4FD0-9A7A-F18662EA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A5C33-4354-4497-89CC-9023462C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6C6-042A-480A-AC6E-CDCC1E2D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0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5C72-A74A-4F3D-9579-687C9763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B07F2-5BC6-4FFE-9D5B-66E3E9A09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382D7-6F20-4F68-A96D-EDF78E31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782E0-3E54-4BC3-8203-D59E7604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D423-7DBE-4180-B2A6-4B5C2D851CD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0961C-19C6-4F69-9AA3-921D9A03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AB228-636A-422A-955C-09B3FDA7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6C6-042A-480A-AC6E-CDCC1E2D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459E9-240D-450B-A724-D40EA037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5431-63B4-4BA6-9DAE-11419A0E9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DDCF-0C91-4692-B302-55E6CFBF0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DD423-7DBE-4180-B2A6-4B5C2D851CD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A1F6-EE54-4CCA-832C-364959A4A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9528-41EB-4FB9-B03D-5DE7BE0A1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36C6-042A-480A-AC6E-CDCC1E2D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A25D-51DB-44EB-8595-37F8CDAC2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Artificial Intelligence!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AF783-7721-47A3-8814-F78ADD9A4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Ernest Davis</a:t>
            </a:r>
          </a:p>
          <a:p>
            <a:pPr algn="r"/>
            <a:r>
              <a:rPr lang="en-US" dirty="0"/>
              <a:t>September 3, 2020</a:t>
            </a:r>
          </a:p>
        </p:txBody>
      </p:sp>
    </p:spTree>
    <p:extLst>
      <p:ext uri="{BB962C8B-B14F-4D97-AF65-F5344CB8AC3E}">
        <p14:creationId xmlns:p14="http://schemas.microsoft.com/office/powerpoint/2010/main" val="370110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60AC-B647-475C-BCDB-0D742D3A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E646-883A-4A84-A9F9-DD97D701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5020235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Search. Not actually AI, but a category of techniques widely used in AI (and also elsewhere in computer science).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Logic. A fundamental framework for the knowledge-based approach to AI.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Probability. Dealing with uncertainty. Important both in the knowledge-based approach and in many forms of machine learning.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Machine learning.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Natural language processing: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dirty="0"/>
              <a:t>Knowledge-based approach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dirty="0"/>
              <a:t>ML-based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6956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E6B5-DEB6-4177-9510-7AE14AEE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Artificial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5631-A5A5-45DD-A373-25FE832E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4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F1B2-1271-4AAE-A08C-CBBDBF96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Artificial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FDB9-4D53-4EC4-BC33-75873493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an intelligent agent. (Russell and </a:t>
            </a:r>
            <a:r>
              <a:rPr lang="en-US" dirty="0" err="1"/>
              <a:t>Norvig</a:t>
            </a:r>
            <a:r>
              <a:rPr lang="en-US" dirty="0"/>
              <a:t>, earlier editions)</a:t>
            </a:r>
          </a:p>
          <a:p>
            <a:r>
              <a:rPr lang="en-US" dirty="0"/>
              <a:t>The computational study of cognition (</a:t>
            </a:r>
            <a:r>
              <a:rPr lang="en-US" dirty="0" err="1"/>
              <a:t>Charniak</a:t>
            </a:r>
            <a:r>
              <a:rPr lang="en-US" dirty="0"/>
              <a:t> and McDermott, 1985)</a:t>
            </a:r>
          </a:p>
          <a:p>
            <a:r>
              <a:rPr lang="en-US" dirty="0"/>
              <a:t>My definition: There are tasks that are easy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automatic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for human but very hard to program computers to do: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Vision, Manipulation and motion, Language, Some forms of learning, Some forms of reasoning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AI is the study of how to get computers to do those.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5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FB6A-012A-44BC-96C6-2D27D2AC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major approaches to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7E51-09C3-47E7-8D9D-2D1689BF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Knowledge-based AI (first half of this semester)</a:t>
            </a:r>
          </a:p>
          <a:p>
            <a:r>
              <a:rPr lang="en-US" dirty="0"/>
              <a:t>Corpus-based machine learning (second half of this semester)</a:t>
            </a:r>
          </a:p>
        </p:txBody>
      </p:sp>
    </p:spTree>
    <p:extLst>
      <p:ext uri="{BB962C8B-B14F-4D97-AF65-F5344CB8AC3E}">
        <p14:creationId xmlns:p14="http://schemas.microsoft.com/office/powerpoint/2010/main" val="142270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B644-E01B-4C34-85D7-4CCBD19F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Knowledge-based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3661-1102-40DB-9382-12B840D7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840942"/>
          </a:xfrm>
        </p:spPr>
        <p:txBody>
          <a:bodyPr>
            <a:normAutofit/>
          </a:bodyPr>
          <a:lstStyle/>
          <a:p>
            <a:r>
              <a:rPr lang="en-US" dirty="0"/>
              <a:t>Analyze the knowledge that is necessary to carry out intelligent tasks</a:t>
            </a:r>
          </a:p>
          <a:p>
            <a:r>
              <a:rPr lang="en-US" dirty="0"/>
              <a:t>Determine how that knowledge can be expressed symbolically</a:t>
            </a:r>
          </a:p>
          <a:p>
            <a:r>
              <a:rPr lang="en-US" dirty="0"/>
              <a:t>Build programs that use that knowledge.</a:t>
            </a:r>
          </a:p>
          <a:p>
            <a:pPr marL="0" indent="0">
              <a:buNone/>
            </a:pPr>
            <a:r>
              <a:rPr lang="en-US" dirty="0"/>
              <a:t>The representation of knowledge is</a:t>
            </a:r>
          </a:p>
          <a:p>
            <a:r>
              <a:rPr lang="en-US" dirty="0"/>
              <a:t>Symbolic.  </a:t>
            </a:r>
            <a:r>
              <a:rPr lang="en-US" dirty="0" err="1"/>
              <a:t>DayOfWeek</a:t>
            </a:r>
            <a:r>
              <a:rPr lang="en-US" dirty="0"/>
              <a:t>(September,3,2020) = Thursday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,y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Parent(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x,y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Older(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x,y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).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Transparent. A human looking at a symbolic expression can interpret it.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Modular. The knowledge base consists of propositions, each of which is meaningful by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4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FF92-92C8-4827-812D-5A10F91B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of Knowledge-Based AI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1189AFC9-29C0-4043-AA42-7243B027C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64" t="2143" r="21354" b="25952"/>
          <a:stretch/>
        </p:blipFill>
        <p:spPr>
          <a:xfrm>
            <a:off x="1950876" y="1690688"/>
            <a:ext cx="8290247" cy="4289052"/>
          </a:xfrm>
        </p:spPr>
      </p:pic>
    </p:spTree>
    <p:extLst>
      <p:ext uri="{BB962C8B-B14F-4D97-AF65-F5344CB8AC3E}">
        <p14:creationId xmlns:p14="http://schemas.microsoft.com/office/powerpoint/2010/main" val="336789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F9F2-54BA-402B-BC0F-F64E3A90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Corpus-based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B800-7C70-40A5-A308-F948C84E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specific task to carry out: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Tag photos with the category of image shown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Translate from Spanish to Urdu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Build a chatbot</a:t>
            </a:r>
          </a:p>
          <a:p>
            <a:r>
              <a:rPr lang="en-US" dirty="0"/>
              <a:t>A corpus of relevant data </a:t>
            </a:r>
          </a:p>
          <a:p>
            <a:pPr marL="457200" lvl="1" indent="0">
              <a:buNone/>
            </a:pPr>
            <a:r>
              <a:rPr lang="en-US" dirty="0"/>
              <a:t>(Either successful executions of the task or otherwise relevant)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labelled images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bitexts in Spanish and Urdu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body of conversations</a:t>
            </a:r>
          </a:p>
          <a:p>
            <a:r>
              <a:rPr lang="en-US" dirty="0"/>
              <a:t>An automated measure for evaluating success</a:t>
            </a:r>
          </a:p>
        </p:txBody>
      </p:sp>
    </p:spTree>
    <p:extLst>
      <p:ext uri="{BB962C8B-B14F-4D97-AF65-F5344CB8AC3E}">
        <p14:creationId xmlns:p14="http://schemas.microsoft.com/office/powerpoint/2010/main" val="158372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E3B3-0081-43BF-85DD-D0B2969F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 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D1E5C-DDAE-48A9-AA08-E16D1AED1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9" t="4555" r="8097" b="14370"/>
          <a:stretch/>
        </p:blipFill>
        <p:spPr>
          <a:xfrm>
            <a:off x="3111179" y="2044534"/>
            <a:ext cx="9080821" cy="4123184"/>
          </a:xfrm>
        </p:spPr>
      </p:pic>
    </p:spTree>
    <p:extLst>
      <p:ext uri="{BB962C8B-B14F-4D97-AF65-F5344CB8AC3E}">
        <p14:creationId xmlns:p14="http://schemas.microsoft.com/office/powerpoint/2010/main" val="174110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C8DD-629E-4AB4-87B6-5C7AACE5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Characteristics of Machine Learning (particularly neural networks/deep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4801-0131-40E0-89F0-64D9BBD5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Opaque. It is difficult or impossible to understand the significance of the control parameter, or why it works, or why any particular answer is generated.</a:t>
            </a:r>
          </a:p>
          <a:p>
            <a:r>
              <a:rPr lang="en-US" dirty="0"/>
              <a:t>Non-modular. It is sometimes possible to identify pieces of the architecture with meaningful characteristics, but not reliably.</a:t>
            </a:r>
          </a:p>
          <a:p>
            <a:r>
              <a:rPr lang="en-US" dirty="0"/>
              <a:t>Undebuggable. If the system makes an error on a particular example, there is no way to find out why it went wrong and fix it. All you can do (hopefully) is improve the </a:t>
            </a:r>
            <a:r>
              <a:rPr lang="en-US" i="1" dirty="0"/>
              <a:t>overall</a:t>
            </a:r>
            <a:r>
              <a:rPr lang="en-US" dirty="0"/>
              <a:t> performance. An overall improvement may in fact cause the system to get wrong particular examples that it had previous gotten right.</a:t>
            </a:r>
          </a:p>
        </p:txBody>
      </p:sp>
    </p:spTree>
    <p:extLst>
      <p:ext uri="{BB962C8B-B14F-4D97-AF65-F5344CB8AC3E}">
        <p14:creationId xmlns:p14="http://schemas.microsoft.com/office/powerpoint/2010/main" val="101668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479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Welcome to Artificial Intelligence!</vt:lpstr>
      <vt:lpstr>What is Artificial Intelligence?</vt:lpstr>
      <vt:lpstr>What is Artificial Intelligence?</vt:lpstr>
      <vt:lpstr>Two major approaches to AI</vt:lpstr>
      <vt:lpstr>Knowledge-based AI</vt:lpstr>
      <vt:lpstr>Architecture of Knowledge-Based AI</vt:lpstr>
      <vt:lpstr>Corpus-based Machine Learning</vt:lpstr>
      <vt:lpstr>ML Architecture</vt:lpstr>
      <vt:lpstr>Characteristics of Machine Learning (particularly neural networks/deep learning)</vt:lpstr>
      <vt:lpstr>Outline of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Artificial Intelligence!</dc:title>
  <dc:creator>Ernest Davis</dc:creator>
  <cp:lastModifiedBy>Ernest Davis</cp:lastModifiedBy>
  <cp:revision>10</cp:revision>
  <dcterms:created xsi:type="dcterms:W3CDTF">2020-08-16T20:58:34Z</dcterms:created>
  <dcterms:modified xsi:type="dcterms:W3CDTF">2020-08-17T01:19:52Z</dcterms:modified>
</cp:coreProperties>
</file>