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91E-31AF-4BF8-B219-158C71BD3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3084-57FD-49BD-8631-C70BCFB5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D5D4-1C51-4871-B141-7FDCC197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62F2-CE61-4B46-9B1E-DD8073DD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5C7E-92E2-4764-85FF-CC05D798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06B2-2CB4-4857-AABD-06BCBDCE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11292-7FBF-4390-838F-AD63398C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2BFD-38D1-451A-96B6-F99D6B7B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24E5-C13B-4AEC-9C9D-57C4004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15CD-620C-4CDB-8849-E1D1E368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7EE05-21C1-4999-A6C3-5AD4EDEA3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A77A6-13C7-4D4F-A1F9-2552D9F7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FF27-7CFC-4491-8944-B1A5AED0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6C84-3DF3-47F9-A5DD-624D500B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E0E6-924E-465C-A45F-21366C7C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6229-99CA-46F9-A8F3-CBEC8CCB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7F3B-060C-41E7-9A9C-E1A84631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ACBB-5242-49F7-BF8A-F44F1B7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D5AC-62D9-4B56-96E8-6425ECD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F163-4452-4DEA-970D-6C89CE98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757A-B523-4B4A-BC49-A088658A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187D-86FD-4E47-9738-5AA96F2A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929A-CD62-44C6-8B19-430B2BD7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7DF6-6B28-452C-B095-5DE4B463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7C97-B4FA-4FD1-B626-8397E2F2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EB8-33D4-4DB7-B8BF-B6E171FD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6461-B9C2-4997-A669-9EEBB339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54B2-764E-44F2-B12A-7327A6D3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840AD-8D2A-4775-A3EC-54D13E52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0203-60B8-4689-A35A-5649FF30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18AB5-1C8E-4E7B-A5D0-481843E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AF40-B43D-41E3-9164-D4304C31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D861-B5C4-4B8B-87BA-930AF720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0830-9D96-4392-855C-9009DA65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5F8CB-9798-4128-8D9C-5AAB648B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326E8-37CC-4D6B-98BE-6D7850F3D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035E4-CCFA-4DB4-882F-38FA8884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7B980-7E27-4857-B35B-25039369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5B7D-429B-42FC-951F-03943029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B5B-E157-4278-86A7-0E948115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14377-FB22-47A1-B596-7A293B76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9666-8FF1-46B7-8B0C-FE3EA96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3EDC7-DD0E-4293-AA13-68BF67C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4D35B-6821-40BA-85C5-4B85D83D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4ADBA-3252-4C1E-8C58-9183749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8CD40-B43A-4B39-82C6-EA2AD3C3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D653-B526-4DC6-9161-A15910AF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68D0-666D-461F-9E22-EFBC63AB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0105-04D1-444B-B708-AD3ACD7F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4D984-98D3-4780-8403-36B1D6EB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A1882-1AAC-4098-9BD3-2995FBE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E4C3-39A2-478D-A073-75BD014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B1BA-9775-416E-83BA-398D1E7E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99A83-F5D8-4EE7-926E-CFA0613A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67390-A430-4238-A5AF-A643119D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9087-365E-43A9-90A0-67C2F4C3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21A7A-9F5B-4937-8E4D-0E771B1B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5018-817E-479B-BFC5-90A017AA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7F170-BC6F-498A-809C-5E5E168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6CB6-1833-49DB-999F-71FEF92F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611E-6B31-40C3-88F4-DD921112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88BB-BC53-4D39-86D9-1BBD6218EB7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8643-DB0E-435E-BD09-A7FA601AD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0A7E-A4F4-45FC-8DFC-44F7DB952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9C1F-436C-417A-9B1A-1E24C3529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5921-6D32-4259-A6B3-785A820EE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D4CFC-1200-4DBC-AB34-B136683D2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8BB9-BD0E-4541-A431-5ADC2465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Non-literal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8A6-2534-441E-B2DB-95139266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Metonymy: “The White House announced …”</a:t>
            </a:r>
          </a:p>
          <a:p>
            <a:pPr marL="0" indent="0">
              <a:buNone/>
            </a:pPr>
            <a:r>
              <a:rPr lang="en-US" dirty="0"/>
              <a:t>Metaphor: “The price of tomatoes has gone through the roof.”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line</a:t>
            </a:r>
            <a:r>
              <a:rPr lang="en-US" dirty="0"/>
              <a:t> between non-literal usages and multiple meanings is </a:t>
            </a:r>
            <a:r>
              <a:rPr lang="en-US" i="1" dirty="0"/>
              <a:t>hard to draw.  </a:t>
            </a:r>
            <a:r>
              <a:rPr lang="en-US" dirty="0"/>
              <a:t>(Note the metaphor.)</a:t>
            </a:r>
            <a:endParaRPr lang="en-US" i="1" dirty="0"/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Ellipsis (omitted words)</a:t>
            </a:r>
          </a:p>
          <a:p>
            <a:pPr marL="0" indent="0">
              <a:buNone/>
            </a:pPr>
            <a:r>
              <a:rPr lang="en-US" dirty="0"/>
              <a:t>“I am allergic to fish. Also tomatoes.”</a:t>
            </a:r>
          </a:p>
        </p:txBody>
      </p:sp>
    </p:spTree>
    <p:extLst>
      <p:ext uri="{BB962C8B-B14F-4D97-AF65-F5344CB8AC3E}">
        <p14:creationId xmlns:p14="http://schemas.microsoft.com/office/powerpoint/2010/main" val="90566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3A40-1432-47B4-AFDD-F4CC03A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they all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C94B-9F06-4E12-8FE3-CB720E81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“From children playing with toy dinosaurs to climate change activists protesting on the streets, the idea of extinction is so familiar to us that it is hard to imagine a world where it was not recognized.”</a:t>
            </a:r>
          </a:p>
          <a:p>
            <a:pPr marL="0" indent="0">
              <a:buNone/>
            </a:pPr>
            <a:r>
              <a:rPr lang="en-US" dirty="0"/>
              <a:t>Lexical ambiguity: change, idea, hard.</a:t>
            </a:r>
          </a:p>
          <a:p>
            <a:pPr marL="0" indent="0">
              <a:buNone/>
            </a:pPr>
            <a:r>
              <a:rPr lang="en-US" dirty="0"/>
              <a:t>Syntactic ambiguity: phrase attachment (many). Noun group “climate change activist”.</a:t>
            </a:r>
          </a:p>
          <a:p>
            <a:pPr marL="0" indent="0">
              <a:buNone/>
            </a:pPr>
            <a:r>
              <a:rPr lang="en-US" dirty="0"/>
              <a:t>Anaphoric ambiguity:  “</a:t>
            </a:r>
            <a:r>
              <a:rPr lang="en-US" i="1" dirty="0"/>
              <a:t>it</a:t>
            </a:r>
            <a:r>
              <a:rPr lang="en-US" dirty="0"/>
              <a:t> was not recognized”.</a:t>
            </a:r>
          </a:p>
          <a:p>
            <a:pPr marL="0" indent="0">
              <a:buNone/>
            </a:pPr>
            <a:r>
              <a:rPr lang="en-US" dirty="0"/>
              <a:t>Metaphor: world, recognize.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1F978-3875-47AD-9B20-95C030A62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Knowledge-based methods for disambiguation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C99DBF-AE36-4EE6-BCBC-F0EA64A7C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9919-14E0-4250-841C-0935CFE0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2BA-5636-4A38-BB7D-24B544F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ambiguity: “saw”, the past tense of “see”, is much more common than present tense “saw”.</a:t>
            </a:r>
          </a:p>
          <a:p>
            <a:r>
              <a:rPr lang="en-US" dirty="0"/>
              <a:t>Syntactic ambiguity: Prepositional phrases mostly attach to the preceding word. Some constructions are more common than others. Right branching is more common than left branching.</a:t>
            </a:r>
          </a:p>
          <a:p>
            <a:r>
              <a:rPr lang="en-US" dirty="0"/>
              <a:t>Anaphora: Pronouns usually refer to the most recent noun phrase that agrees in number and gender.</a:t>
            </a:r>
          </a:p>
        </p:txBody>
      </p:sp>
    </p:spTree>
    <p:extLst>
      <p:ext uri="{BB962C8B-B14F-4D97-AF65-F5344CB8AC3E}">
        <p14:creationId xmlns:p14="http://schemas.microsoft.com/office/powerpoint/2010/main" val="141652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E00-7959-4001-8146-5D6A97DF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8E90-4F29-42FB-A9EC-CFD16CCF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baseball story, “bat” usually means wooden club, and “pitcher” means the player who throws the ball.</a:t>
            </a:r>
          </a:p>
          <a:p>
            <a:r>
              <a:rPr lang="en-US" dirty="0"/>
              <a:t>In a legal story, “tries” means “carries out a trial”</a:t>
            </a:r>
          </a:p>
        </p:txBody>
      </p:sp>
    </p:spTree>
    <p:extLst>
      <p:ext uri="{BB962C8B-B14F-4D97-AF65-F5344CB8AC3E}">
        <p14:creationId xmlns:p14="http://schemas.microsoft.com/office/powerpoint/2010/main" val="178465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123-6DA9-41BB-B1D3-6F5184AF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Selectional</a:t>
            </a:r>
            <a:r>
              <a:rPr lang="en-US" dirty="0"/>
              <a:t>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BA9F-16DB-4528-B996-93155778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X is in relation R to Y, then X must have feature F.</a:t>
            </a:r>
          </a:p>
          <a:p>
            <a:pPr marL="0" indent="0">
              <a:buNone/>
            </a:pPr>
            <a:r>
              <a:rPr lang="en-US" dirty="0"/>
              <a:t>The subject of “eat” must be animate.</a:t>
            </a:r>
            <a:br>
              <a:rPr lang="en-US" dirty="0"/>
            </a:br>
            <a:r>
              <a:rPr lang="en-US" dirty="0"/>
              <a:t>“The bat ate the fly”: “bat” is the flying mammal</a:t>
            </a:r>
          </a:p>
          <a:p>
            <a:pPr marL="0" indent="0">
              <a:buNone/>
            </a:pPr>
            <a:r>
              <a:rPr lang="en-US" dirty="0"/>
              <a:t>A word modified by “sick” must be animate.</a:t>
            </a:r>
          </a:p>
          <a:p>
            <a:pPr marL="0" indent="0">
              <a:buNone/>
            </a:pPr>
            <a:r>
              <a:rPr lang="en-US" dirty="0"/>
              <a:t>“The sick bat lay on the ground.”</a:t>
            </a:r>
          </a:p>
          <a:p>
            <a:pPr marL="0" indent="0">
              <a:buNone/>
            </a:pP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dirty="0"/>
              <a:t>“The broken bat lay on the ground”</a:t>
            </a:r>
          </a:p>
          <a:p>
            <a:pPr marL="0" indent="0">
              <a:buNone/>
            </a:pPr>
            <a:r>
              <a:rPr lang="en-US" dirty="0"/>
              <a:t>“The horse ran up the hill. It was very steep.” vs. “It was very fast.”</a:t>
            </a:r>
          </a:p>
        </p:txBody>
      </p:sp>
    </p:spTree>
    <p:extLst>
      <p:ext uri="{BB962C8B-B14F-4D97-AF65-F5344CB8AC3E}">
        <p14:creationId xmlns:p14="http://schemas.microsoft.com/office/powerpoint/2010/main" val="167333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F4D-5059-49CE-86A9-8DB47A7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8924-B012-40FC-8ED9-3E60DF47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“John met Mike on the street and he asked him to dinner”</a:t>
            </a:r>
          </a:p>
          <a:p>
            <a:pPr marL="0" indent="0">
              <a:buNone/>
            </a:pPr>
            <a:r>
              <a:rPr lang="en-US" dirty="0"/>
              <a:t>John asked Mike.</a:t>
            </a:r>
          </a:p>
        </p:txBody>
      </p:sp>
    </p:spTree>
    <p:extLst>
      <p:ext uri="{BB962C8B-B14F-4D97-AF65-F5344CB8AC3E}">
        <p14:creationId xmlns:p14="http://schemas.microsoft.com/office/powerpoint/2010/main" val="12742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15E4-7C52-4010-9DD9-2F6C587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0DF1-400F-41A9-BBA2-AA054A25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Prefer the meaning most likely to be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“Margaret invited Susan for lunch and she gave her a good meal”</a:t>
            </a:r>
          </a:p>
          <a:p>
            <a:pPr marL="0" indent="0">
              <a:buNone/>
            </a:pPr>
            <a:r>
              <a:rPr lang="en-US" dirty="0"/>
              <a:t>vs.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“Margaret invited Susan for lunch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but she told her she had to go to work.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97B-9556-4B77-B427-16B71E05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Speaker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D8AE-AB41-4927-AEB6-23C6F1B1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Indirect speech act. “Can you pass me the salt?”</a:t>
            </a:r>
          </a:p>
          <a:p>
            <a:pPr marL="0" indent="0">
              <a:buNone/>
            </a:pPr>
            <a:r>
              <a:rPr lang="en-US" dirty="0"/>
              <a:t>“Do you know what time it is?” (</a:t>
            </a:r>
            <a:r>
              <a:rPr lang="en-US"/>
              <a:t>Context dependent)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Gricean rules</a:t>
            </a:r>
          </a:p>
          <a:p>
            <a:pPr marL="0" indent="0">
              <a:buNone/>
            </a:pPr>
            <a:r>
              <a:rPr lang="en-US" dirty="0"/>
              <a:t>“Elsie tried to reach her aunt on the phone but she didn’t answer.”</a:t>
            </a:r>
          </a:p>
          <a:p>
            <a:pPr marL="0" indent="0">
              <a:buNone/>
            </a:pPr>
            <a:r>
              <a:rPr lang="en-US" dirty="0"/>
              <a:t>It is certain that Elsie didn’t answer, so just by using world knowledge, this would prefer Elsie as the referent of “she”. However, that would be too obvious to be worth saying.”</a:t>
            </a:r>
          </a:p>
        </p:txBody>
      </p:sp>
    </p:spTree>
    <p:extLst>
      <p:ext uri="{BB962C8B-B14F-4D97-AF65-F5344CB8AC3E}">
        <p14:creationId xmlns:p14="http://schemas.microsoft.com/office/powerpoint/2010/main" val="2495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3833-DDA0-4B6E-A0F2-A74E6BF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Ambiguity: The hard problem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F1A3-B4FD-4589-A660-028F543A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sentences are ambiguous even for human readers:</a:t>
            </a:r>
            <a:br>
              <a:rPr lang="en-US" dirty="0"/>
            </a:br>
            <a:r>
              <a:rPr lang="en-US" dirty="0"/>
              <a:t>“I saw the man with a telescope”.</a:t>
            </a:r>
          </a:p>
          <a:p>
            <a:pPr marL="0" indent="0">
              <a:buNone/>
            </a:pPr>
            <a:r>
              <a:rPr lang="en-US" dirty="0"/>
              <a:t>That’s not a problem for AI; it’s fine if an AI program finds those ambiguous or gets those wrong.</a:t>
            </a:r>
          </a:p>
          <a:p>
            <a:pPr marL="0" indent="0">
              <a:buNone/>
            </a:pPr>
            <a:r>
              <a:rPr lang="en-US" dirty="0"/>
              <a:t>The problem is all the sentences that people find completely unambiguous but that trip up AIs with alternative interpretations.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ambiguity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Knowledge-based strategies for ambiguity resolution.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8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8AA2-FA61-4E63-93E5-F44F9FFB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F334-6F6D-48C3-B2AF-B56897E1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Words have multiple meanings. Almost all common words.</a:t>
            </a:r>
          </a:p>
          <a:p>
            <a:pPr marL="0" indent="0">
              <a:buNone/>
            </a:pPr>
            <a:r>
              <a:rPr lang="en-US" dirty="0"/>
              <a:t>“I saw a bat.”</a:t>
            </a:r>
          </a:p>
          <a:p>
            <a:pPr marL="0" indent="0">
              <a:buNone/>
            </a:pPr>
            <a:r>
              <a:rPr lang="en-US" dirty="0"/>
              <a:t>“saw”(as verb): Past tense of “see” or present tense of “saw” (to cut with a saw)?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“bat”: Wooden club or flying mammal?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Names: “Washington”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D1A8-F322-4DEF-8FC1-4F948A4E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Common prepositions have so many meanings they are hard to enumerate or characterize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BC3A-357D-4B5B-9B8C-C22943F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came to the party with Mary. (together with)</a:t>
            </a:r>
          </a:p>
          <a:p>
            <a:pPr marL="0" indent="0">
              <a:buNone/>
            </a:pPr>
            <a:r>
              <a:rPr lang="en-US" dirty="0"/>
              <a:t>She drank the soup with a spoon. (using)</a:t>
            </a:r>
          </a:p>
          <a:p>
            <a:pPr marL="0" indent="0">
              <a:buNone/>
            </a:pPr>
            <a:r>
              <a:rPr lang="en-US" dirty="0"/>
              <a:t>He is in bed with a headache. (due to)</a:t>
            </a:r>
          </a:p>
          <a:p>
            <a:pPr marL="0" indent="0">
              <a:buNone/>
            </a:pPr>
            <a:r>
              <a:rPr lang="en-US" dirty="0"/>
              <a:t>I drink my coffee with milk. (mixed with)</a:t>
            </a:r>
          </a:p>
          <a:p>
            <a:pPr marL="0" indent="0">
              <a:buNone/>
            </a:pPr>
            <a:r>
              <a:rPr lang="en-US" dirty="0"/>
              <a:t>She agreed with me. (in accordance)</a:t>
            </a:r>
          </a:p>
          <a:p>
            <a:pPr marL="0" indent="0">
              <a:buNone/>
            </a:pPr>
            <a:r>
              <a:rPr lang="en-US" dirty="0"/>
              <a:t>He fought with his brother. (against).</a:t>
            </a:r>
          </a:p>
          <a:p>
            <a:pPr marL="0" indent="0">
              <a:buNone/>
            </a:pPr>
            <a:r>
              <a:rPr lang="en-US" dirty="0"/>
              <a:t>She is a politician with a lot of courage. (characterized by)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8D4E-A4ED-4F9A-869A-665DE77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54C5-ED56-42BB-9FCA-00BC66C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speech ambiguity:  </a:t>
            </a:r>
          </a:p>
          <a:p>
            <a:pPr marL="0" indent="0">
              <a:buNone/>
            </a:pPr>
            <a:r>
              <a:rPr lang="en-US" dirty="0"/>
              <a:t>“I can fish” </a:t>
            </a:r>
            <a:r>
              <a:rPr lang="en-US" dirty="0" err="1"/>
              <a:t>Pron</a:t>
            </a:r>
            <a:r>
              <a:rPr lang="en-US" dirty="0"/>
              <a:t> Modal Verb or </a:t>
            </a:r>
            <a:r>
              <a:rPr lang="en-US" dirty="0" err="1"/>
              <a:t>Pron</a:t>
            </a:r>
            <a:r>
              <a:rPr lang="en-US" dirty="0"/>
              <a:t> Verb Noun? </a:t>
            </a:r>
          </a:p>
          <a:p>
            <a:pPr marL="0" indent="0">
              <a:buNone/>
            </a:pPr>
            <a:r>
              <a:rPr lang="en-US" dirty="0"/>
              <a:t>Phrase attachment:</a:t>
            </a:r>
          </a:p>
          <a:p>
            <a:pPr marL="0" indent="0">
              <a:buNone/>
            </a:pPr>
            <a:r>
              <a:rPr lang="en-US" dirty="0"/>
              <a:t>"Mary ate a salad with spinach from </a:t>
            </a:r>
            <a:r>
              <a:rPr lang="en-US" dirty="0" err="1"/>
              <a:t>Califonia</a:t>
            </a:r>
            <a:r>
              <a:rPr lang="en-US" dirty="0"/>
              <a:t> for lunch on Tuesday.”</a:t>
            </a:r>
          </a:p>
          <a:p>
            <a:pPr marL="0" indent="0">
              <a:buNone/>
            </a:pPr>
            <a:r>
              <a:rPr lang="en-US" dirty="0"/>
              <a:t>Conjunction:</a:t>
            </a:r>
          </a:p>
          <a:p>
            <a:pPr marL="0" indent="0">
              <a:buNone/>
            </a:pPr>
            <a:r>
              <a:rPr lang="en-US" dirty="0"/>
              <a:t>"Mary ate a salad with spinach from </a:t>
            </a:r>
            <a:r>
              <a:rPr lang="en-US" dirty="0" err="1"/>
              <a:t>Califonia</a:t>
            </a:r>
            <a:r>
              <a:rPr lang="en-US" dirty="0"/>
              <a:t> for lunch on Tuesday and Wednesday." </a:t>
            </a:r>
          </a:p>
        </p:txBody>
      </p:sp>
    </p:spTree>
    <p:extLst>
      <p:ext uri="{BB962C8B-B14F-4D97-AF65-F5344CB8AC3E}">
        <p14:creationId xmlns:p14="http://schemas.microsoft.com/office/powerpoint/2010/main" val="352011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E07D-206D-4E3D-BA1D-B85E193A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 ambiguity: Noun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975E-F75E-476B-8098-4B1FBC0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/>
              <a:t>NG </a:t>
            </a:r>
            <a:r>
              <a:rPr lang="en-US" dirty="0" err="1"/>
              <a:t>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/>
              <a:t>Noun</a:t>
            </a:r>
          </a:p>
          <a:p>
            <a:pPr marL="0" indent="0">
              <a:buNone/>
            </a:pPr>
            <a:r>
              <a:rPr lang="en-US" dirty="0"/>
              <a:t>“Computer science department course offerings”  14 possible parse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“New York University computer science department fall semester course offerings”. 1430 possible parse trees, even counting “New York” as a single token.</a:t>
            </a:r>
          </a:p>
        </p:txBody>
      </p:sp>
    </p:spTree>
    <p:extLst>
      <p:ext uri="{BB962C8B-B14F-4D97-AF65-F5344CB8AC3E}">
        <p14:creationId xmlns:p14="http://schemas.microsoft.com/office/powerpoint/2010/main" val="285838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C2B7-5FE3-4A08-87DF-2AD91A50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Semantic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FD15-08F7-4883-8B04-F16E5B5E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if the syntax is unambiguous, the semantics may be ambiguous</a:t>
            </a:r>
          </a:p>
          <a:p>
            <a:pPr marL="0" indent="0">
              <a:buNone/>
            </a:pPr>
            <a:r>
              <a:rPr lang="en-US" dirty="0"/>
              <a:t>“John kissed his wife and so did Sam”.</a:t>
            </a:r>
          </a:p>
          <a:p>
            <a:pPr marL="0" indent="0">
              <a:buNone/>
            </a:pPr>
            <a:r>
              <a:rPr lang="en-US" dirty="0"/>
              <a:t>“Amy’s car”, “Amy’s greatest fear”, “Amy’s grandfather”, “</a:t>
            </a:r>
            <a:r>
              <a:rPr lang="en-US" dirty="0" err="1"/>
              <a:t>Michaelangelo’s</a:t>
            </a:r>
            <a:r>
              <a:rPr lang="en-US" dirty="0"/>
              <a:t> </a:t>
            </a:r>
            <a:r>
              <a:rPr lang="en-US" i="1" dirty="0"/>
              <a:t>David” </a:t>
            </a: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25BC-0052-459C-A658-0A833A5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Anaphoric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4C46-999D-4990-ABD7-29AB6F9C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Pronouns: "Margaret invited Susan for a visit, and she gave her a good lunch.“</a:t>
            </a:r>
          </a:p>
          <a:p>
            <a:pPr marL="0" indent="0">
              <a:buNone/>
            </a:pPr>
            <a:r>
              <a:rPr lang="en-US" dirty="0"/>
              <a:t>Noun phrases: </a:t>
            </a:r>
          </a:p>
          <a:p>
            <a:pPr marL="0" indent="0">
              <a:buNone/>
            </a:pPr>
            <a:r>
              <a:rPr lang="en-US" dirty="0"/>
              <a:t>"On the train to Boston, George chatted with another passenger. The man turned out to be a professional hockey player."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antecedent is often not explicitly mentioned.</a:t>
            </a:r>
            <a:br>
              <a:rPr lang="en-US" dirty="0"/>
            </a:br>
            <a:r>
              <a:rPr lang="en-US" dirty="0"/>
              <a:t>"I went to the hospital, and they told me to go home and rest."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7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8BB9-BD0E-4541-A431-5ADC2465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Non-literal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8A6-2534-441E-B2DB-95139266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Metonymy: “The White House announced …”</a:t>
            </a:r>
          </a:p>
          <a:p>
            <a:pPr marL="0" indent="0">
              <a:buNone/>
            </a:pPr>
            <a:r>
              <a:rPr lang="en-US" dirty="0"/>
              <a:t>Metaphor: “The price of tomatoes has gone through the roof.”</a:t>
            </a:r>
          </a:p>
          <a:p>
            <a:pPr marL="0" indent="0">
              <a:buNone/>
            </a:pPr>
            <a:r>
              <a:rPr lang="en-US" dirty="0"/>
              <a:t>The line between non-literal usages and multiple meanings is hard to draw. 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Ellipsis (omitted words)</a:t>
            </a:r>
          </a:p>
          <a:p>
            <a:pPr marL="0" indent="0">
              <a:buNone/>
            </a:pPr>
            <a:r>
              <a:rPr lang="en-US" dirty="0"/>
              <a:t>“I am allergic to fish. Also tomatoes.”</a:t>
            </a:r>
          </a:p>
        </p:txBody>
      </p:sp>
    </p:spTree>
    <p:extLst>
      <p:ext uri="{BB962C8B-B14F-4D97-AF65-F5344CB8AC3E}">
        <p14:creationId xmlns:p14="http://schemas.microsoft.com/office/powerpoint/2010/main" val="18014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998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Ambiguity</vt:lpstr>
      <vt:lpstr>Ambiguity: The hard problem in NLP</vt:lpstr>
      <vt:lpstr>Lexical ambiguity</vt:lpstr>
      <vt:lpstr>Common prepositions have so many meanings they are hard to enumerate or characterize</vt:lpstr>
      <vt:lpstr>Syntactic ambiguity</vt:lpstr>
      <vt:lpstr>Syntactic ambiguity: Noun groups</vt:lpstr>
      <vt:lpstr>Semantic ambiguity</vt:lpstr>
      <vt:lpstr>Anaphoric ambiguity</vt:lpstr>
      <vt:lpstr>Non-literal speech</vt:lpstr>
      <vt:lpstr>Non-literal speech</vt:lpstr>
      <vt:lpstr>And they all combine</vt:lpstr>
      <vt:lpstr>Knowledge-based methods for disambiguation</vt:lpstr>
      <vt:lpstr>Frequency</vt:lpstr>
      <vt:lpstr>Frequency in context</vt:lpstr>
      <vt:lpstr>Selectional restrictions</vt:lpstr>
      <vt:lpstr>Parallel structure</vt:lpstr>
      <vt:lpstr>World knowledge </vt:lpstr>
      <vt:lpstr>Speaker intent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Ambiguity</dc:title>
  <dc:creator>Ernest Davis</dc:creator>
  <cp:lastModifiedBy>Ernest Davis</cp:lastModifiedBy>
  <cp:revision>13</cp:revision>
  <dcterms:created xsi:type="dcterms:W3CDTF">2020-11-24T17:28:42Z</dcterms:created>
  <dcterms:modified xsi:type="dcterms:W3CDTF">2020-11-24T22:06:45Z</dcterms:modified>
</cp:coreProperties>
</file>