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312" r:id="rId5"/>
    <p:sldId id="273" r:id="rId6"/>
    <p:sldId id="274" r:id="rId7"/>
    <p:sldId id="305" r:id="rId8"/>
    <p:sldId id="307" r:id="rId9"/>
    <p:sldId id="308" r:id="rId10"/>
    <p:sldId id="275" r:id="rId11"/>
    <p:sldId id="276" r:id="rId12"/>
    <p:sldId id="304" r:id="rId13"/>
    <p:sldId id="306" r:id="rId14"/>
    <p:sldId id="277" r:id="rId15"/>
    <p:sldId id="315" r:id="rId16"/>
    <p:sldId id="309" r:id="rId17"/>
    <p:sldId id="310" r:id="rId18"/>
    <p:sldId id="278" r:id="rId19"/>
    <p:sldId id="311" r:id="rId20"/>
    <p:sldId id="313" r:id="rId21"/>
    <p:sldId id="314" r:id="rId22"/>
    <p:sldId id="279" r:id="rId23"/>
    <p:sldId id="281" r:id="rId24"/>
    <p:sldId id="280" r:id="rId25"/>
    <p:sldId id="282" r:id="rId26"/>
    <p:sldId id="316" r:id="rId27"/>
    <p:sldId id="317" r:id="rId28"/>
    <p:sldId id="318" r:id="rId29"/>
    <p:sldId id="3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6" autoAdjust="0"/>
    <p:restoredTop sz="94660"/>
  </p:normalViewPr>
  <p:slideViewPr>
    <p:cSldViewPr snapToGrid="0">
      <p:cViewPr varScale="1">
        <p:scale>
          <a:sx n="55" d="100"/>
          <a:sy n="55" d="100"/>
        </p:scale>
        <p:origin x="2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06A6-6BBB-4EFF-A7EE-3CF44A192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5CB5F8-E87A-44D4-BD84-3E446AFC1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EE860B-C698-49A3-8DBB-401F16797459}"/>
              </a:ext>
            </a:extLst>
          </p:cNvPr>
          <p:cNvSpPr>
            <a:spLocks noGrp="1"/>
          </p:cNvSpPr>
          <p:nvPr>
            <p:ph type="dt" sz="half" idx="10"/>
          </p:nvPr>
        </p:nvSpPr>
        <p:spPr/>
        <p:txBody>
          <a:bodyPr/>
          <a:lstStyle/>
          <a:p>
            <a:fld id="{044B09E8-7991-4F35-9DCE-CC3061E406AD}" type="datetimeFigureOut">
              <a:rPr lang="en-US" smtClean="0"/>
              <a:t>10/6/2020</a:t>
            </a:fld>
            <a:endParaRPr lang="en-US"/>
          </a:p>
        </p:txBody>
      </p:sp>
      <p:sp>
        <p:nvSpPr>
          <p:cNvPr id="5" name="Footer Placeholder 4">
            <a:extLst>
              <a:ext uri="{FF2B5EF4-FFF2-40B4-BE49-F238E27FC236}">
                <a16:creationId xmlns:a16="http://schemas.microsoft.com/office/drawing/2014/main" id="{50FD2964-3613-450D-B0F0-A85CBF78D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8DB4A-CD00-4DC9-AE0F-60864C721617}"/>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61848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ED0-C5F0-4CCF-A0C7-939951010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F67AB3-C45D-4A86-9FC3-2B82C93F59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ADEB1-5B9E-424C-843C-5B4BCF2BE7B1}"/>
              </a:ext>
            </a:extLst>
          </p:cNvPr>
          <p:cNvSpPr>
            <a:spLocks noGrp="1"/>
          </p:cNvSpPr>
          <p:nvPr>
            <p:ph type="dt" sz="half" idx="10"/>
          </p:nvPr>
        </p:nvSpPr>
        <p:spPr/>
        <p:txBody>
          <a:bodyPr/>
          <a:lstStyle/>
          <a:p>
            <a:fld id="{044B09E8-7991-4F35-9DCE-CC3061E406AD}" type="datetimeFigureOut">
              <a:rPr lang="en-US" smtClean="0"/>
              <a:t>10/6/2020</a:t>
            </a:fld>
            <a:endParaRPr lang="en-US"/>
          </a:p>
        </p:txBody>
      </p:sp>
      <p:sp>
        <p:nvSpPr>
          <p:cNvPr id="5" name="Footer Placeholder 4">
            <a:extLst>
              <a:ext uri="{FF2B5EF4-FFF2-40B4-BE49-F238E27FC236}">
                <a16:creationId xmlns:a16="http://schemas.microsoft.com/office/drawing/2014/main" id="{FC491E18-B418-4919-9C13-AFDF6DD0E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4B913-1EF2-4427-AEFE-FB517D50AF6B}"/>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302155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7C273C-A07B-42B3-8BF2-51E3B07B47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EF587C-C929-431C-95A1-5FDF3AE5EE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31529-B8D7-4EE5-9DB4-E01B24F2A172}"/>
              </a:ext>
            </a:extLst>
          </p:cNvPr>
          <p:cNvSpPr>
            <a:spLocks noGrp="1"/>
          </p:cNvSpPr>
          <p:nvPr>
            <p:ph type="dt" sz="half" idx="10"/>
          </p:nvPr>
        </p:nvSpPr>
        <p:spPr/>
        <p:txBody>
          <a:bodyPr/>
          <a:lstStyle/>
          <a:p>
            <a:fld id="{044B09E8-7991-4F35-9DCE-CC3061E406AD}" type="datetimeFigureOut">
              <a:rPr lang="en-US" smtClean="0"/>
              <a:t>10/6/2020</a:t>
            </a:fld>
            <a:endParaRPr lang="en-US"/>
          </a:p>
        </p:txBody>
      </p:sp>
      <p:sp>
        <p:nvSpPr>
          <p:cNvPr id="5" name="Footer Placeholder 4">
            <a:extLst>
              <a:ext uri="{FF2B5EF4-FFF2-40B4-BE49-F238E27FC236}">
                <a16:creationId xmlns:a16="http://schemas.microsoft.com/office/drawing/2014/main" id="{5D04F76A-7033-4E20-A5A9-2EFDD2F81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7474E-4D51-401E-8BD6-981F023D824E}"/>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14800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5A9D-1E9A-4BA2-B803-AF440BF16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40A019-A887-4D83-9E7E-19DDFD70ED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7F62F-D806-4A39-98F4-40DA8F49339E}"/>
              </a:ext>
            </a:extLst>
          </p:cNvPr>
          <p:cNvSpPr>
            <a:spLocks noGrp="1"/>
          </p:cNvSpPr>
          <p:nvPr>
            <p:ph type="dt" sz="half" idx="10"/>
          </p:nvPr>
        </p:nvSpPr>
        <p:spPr/>
        <p:txBody>
          <a:bodyPr/>
          <a:lstStyle/>
          <a:p>
            <a:fld id="{044B09E8-7991-4F35-9DCE-CC3061E406AD}" type="datetimeFigureOut">
              <a:rPr lang="en-US" smtClean="0"/>
              <a:t>10/6/2020</a:t>
            </a:fld>
            <a:endParaRPr lang="en-US"/>
          </a:p>
        </p:txBody>
      </p:sp>
      <p:sp>
        <p:nvSpPr>
          <p:cNvPr id="5" name="Footer Placeholder 4">
            <a:extLst>
              <a:ext uri="{FF2B5EF4-FFF2-40B4-BE49-F238E27FC236}">
                <a16:creationId xmlns:a16="http://schemas.microsoft.com/office/drawing/2014/main" id="{1DF0B61B-F0B6-4DE0-AC7C-210E607F9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C0DCB-5AAC-457C-80C1-24E5ACEA6623}"/>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38287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81A1-956F-4A4C-9FD3-BBBA3DD7F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D9A110-4FE4-4535-B63D-5D51587432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F3F6E3-59AC-44EB-A26B-74C97E771541}"/>
              </a:ext>
            </a:extLst>
          </p:cNvPr>
          <p:cNvSpPr>
            <a:spLocks noGrp="1"/>
          </p:cNvSpPr>
          <p:nvPr>
            <p:ph type="dt" sz="half" idx="10"/>
          </p:nvPr>
        </p:nvSpPr>
        <p:spPr/>
        <p:txBody>
          <a:bodyPr/>
          <a:lstStyle/>
          <a:p>
            <a:fld id="{044B09E8-7991-4F35-9DCE-CC3061E406AD}" type="datetimeFigureOut">
              <a:rPr lang="en-US" smtClean="0"/>
              <a:t>10/6/2020</a:t>
            </a:fld>
            <a:endParaRPr lang="en-US"/>
          </a:p>
        </p:txBody>
      </p:sp>
      <p:sp>
        <p:nvSpPr>
          <p:cNvPr id="5" name="Footer Placeholder 4">
            <a:extLst>
              <a:ext uri="{FF2B5EF4-FFF2-40B4-BE49-F238E27FC236}">
                <a16:creationId xmlns:a16="http://schemas.microsoft.com/office/drawing/2014/main" id="{8541875F-A5E0-42E0-8FFE-E1F6500CF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4879E-FDBE-45EB-91F6-2F8B2675D71D}"/>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05216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9EFD-3684-4FB2-BF7F-F5F7ACCD8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BDA2C8-C855-495D-B1E5-3184908904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2184E7-BEB2-4E53-B375-0E5EDAD715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67EB8-EC00-4BD9-830C-D2A0BA992C67}"/>
              </a:ext>
            </a:extLst>
          </p:cNvPr>
          <p:cNvSpPr>
            <a:spLocks noGrp="1"/>
          </p:cNvSpPr>
          <p:nvPr>
            <p:ph type="dt" sz="half" idx="10"/>
          </p:nvPr>
        </p:nvSpPr>
        <p:spPr/>
        <p:txBody>
          <a:bodyPr/>
          <a:lstStyle/>
          <a:p>
            <a:fld id="{044B09E8-7991-4F35-9DCE-CC3061E406AD}" type="datetimeFigureOut">
              <a:rPr lang="en-US" smtClean="0"/>
              <a:t>10/6/2020</a:t>
            </a:fld>
            <a:endParaRPr lang="en-US"/>
          </a:p>
        </p:txBody>
      </p:sp>
      <p:sp>
        <p:nvSpPr>
          <p:cNvPr id="6" name="Footer Placeholder 5">
            <a:extLst>
              <a:ext uri="{FF2B5EF4-FFF2-40B4-BE49-F238E27FC236}">
                <a16:creationId xmlns:a16="http://schemas.microsoft.com/office/drawing/2014/main" id="{A3005CC2-4FB9-4AC6-BEC8-1D39F19EE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CD1C8-FCB9-4490-BD0A-7A98AC285CE8}"/>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5151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9592-08DB-4F45-A9F9-974FB2BA9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AE49BE-E4AD-479D-A3CC-5AA20FA39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A3B55B-82BE-4467-90AA-8F694F3F7C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1DB8CE-1894-469E-88D3-C05A2D512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2F64AA-C9B0-4BB9-9006-4F1F952A05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EACA6-FD4A-4355-9D93-9D04581836A3}"/>
              </a:ext>
            </a:extLst>
          </p:cNvPr>
          <p:cNvSpPr>
            <a:spLocks noGrp="1"/>
          </p:cNvSpPr>
          <p:nvPr>
            <p:ph type="dt" sz="half" idx="10"/>
          </p:nvPr>
        </p:nvSpPr>
        <p:spPr/>
        <p:txBody>
          <a:bodyPr/>
          <a:lstStyle/>
          <a:p>
            <a:fld id="{044B09E8-7991-4F35-9DCE-CC3061E406AD}" type="datetimeFigureOut">
              <a:rPr lang="en-US" smtClean="0"/>
              <a:t>10/6/2020</a:t>
            </a:fld>
            <a:endParaRPr lang="en-US"/>
          </a:p>
        </p:txBody>
      </p:sp>
      <p:sp>
        <p:nvSpPr>
          <p:cNvPr id="8" name="Footer Placeholder 7">
            <a:extLst>
              <a:ext uri="{FF2B5EF4-FFF2-40B4-BE49-F238E27FC236}">
                <a16:creationId xmlns:a16="http://schemas.microsoft.com/office/drawing/2014/main" id="{3AE6ECB1-B30B-42F8-9B49-2C6B9CB914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046AD5-CB6E-4398-AC5C-BA1A6854131B}"/>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6925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BF9E-946D-4422-B780-2B78C080EB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07CE89-F1E7-413F-B479-7FCDFDCE53A2}"/>
              </a:ext>
            </a:extLst>
          </p:cNvPr>
          <p:cNvSpPr>
            <a:spLocks noGrp="1"/>
          </p:cNvSpPr>
          <p:nvPr>
            <p:ph type="dt" sz="half" idx="10"/>
          </p:nvPr>
        </p:nvSpPr>
        <p:spPr/>
        <p:txBody>
          <a:bodyPr/>
          <a:lstStyle/>
          <a:p>
            <a:fld id="{044B09E8-7991-4F35-9DCE-CC3061E406AD}" type="datetimeFigureOut">
              <a:rPr lang="en-US" smtClean="0"/>
              <a:t>10/6/2020</a:t>
            </a:fld>
            <a:endParaRPr lang="en-US"/>
          </a:p>
        </p:txBody>
      </p:sp>
      <p:sp>
        <p:nvSpPr>
          <p:cNvPr id="4" name="Footer Placeholder 3">
            <a:extLst>
              <a:ext uri="{FF2B5EF4-FFF2-40B4-BE49-F238E27FC236}">
                <a16:creationId xmlns:a16="http://schemas.microsoft.com/office/drawing/2014/main" id="{347E1BB0-2CE9-4453-B85B-FEFD0857EF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A1FB53-38FD-4389-BCC2-484DE2152F9A}"/>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48701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55373-4DAF-433F-A9A0-951A57AF0850}"/>
              </a:ext>
            </a:extLst>
          </p:cNvPr>
          <p:cNvSpPr>
            <a:spLocks noGrp="1"/>
          </p:cNvSpPr>
          <p:nvPr>
            <p:ph type="dt" sz="half" idx="10"/>
          </p:nvPr>
        </p:nvSpPr>
        <p:spPr/>
        <p:txBody>
          <a:bodyPr/>
          <a:lstStyle/>
          <a:p>
            <a:fld id="{044B09E8-7991-4F35-9DCE-CC3061E406AD}" type="datetimeFigureOut">
              <a:rPr lang="en-US" smtClean="0"/>
              <a:t>10/6/2020</a:t>
            </a:fld>
            <a:endParaRPr lang="en-US"/>
          </a:p>
        </p:txBody>
      </p:sp>
      <p:sp>
        <p:nvSpPr>
          <p:cNvPr id="3" name="Footer Placeholder 2">
            <a:extLst>
              <a:ext uri="{FF2B5EF4-FFF2-40B4-BE49-F238E27FC236}">
                <a16:creationId xmlns:a16="http://schemas.microsoft.com/office/drawing/2014/main" id="{64D62C8D-9C79-43B3-ACDF-78F7D2A4F5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7DC826-EF12-4222-AB79-29129B9C5011}"/>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379327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C60C-03A5-4349-84E6-01D30C71D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C6462-8F62-4789-BD90-F3D2AA439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036AF-4DB0-4EB6-A309-6D3544C23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FB18E9-8968-4B22-8AD0-C63F34A2D3C1}"/>
              </a:ext>
            </a:extLst>
          </p:cNvPr>
          <p:cNvSpPr>
            <a:spLocks noGrp="1"/>
          </p:cNvSpPr>
          <p:nvPr>
            <p:ph type="dt" sz="half" idx="10"/>
          </p:nvPr>
        </p:nvSpPr>
        <p:spPr/>
        <p:txBody>
          <a:bodyPr/>
          <a:lstStyle/>
          <a:p>
            <a:fld id="{044B09E8-7991-4F35-9DCE-CC3061E406AD}" type="datetimeFigureOut">
              <a:rPr lang="en-US" smtClean="0"/>
              <a:t>10/6/2020</a:t>
            </a:fld>
            <a:endParaRPr lang="en-US"/>
          </a:p>
        </p:txBody>
      </p:sp>
      <p:sp>
        <p:nvSpPr>
          <p:cNvPr id="6" name="Footer Placeholder 5">
            <a:extLst>
              <a:ext uri="{FF2B5EF4-FFF2-40B4-BE49-F238E27FC236}">
                <a16:creationId xmlns:a16="http://schemas.microsoft.com/office/drawing/2014/main" id="{EF4BEA96-9A0A-45AA-9F33-75FF8CEB6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FA8C8-49F7-4603-956A-852BE34C68C7}"/>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180600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94E5-FF01-485B-8BE2-1B2596872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A9918C-453D-4491-A314-5CA452483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63CC2-C30C-4843-B76C-E2FCF5519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2F7B1E-8885-4E6E-A0ED-71F295AA82E1}"/>
              </a:ext>
            </a:extLst>
          </p:cNvPr>
          <p:cNvSpPr>
            <a:spLocks noGrp="1"/>
          </p:cNvSpPr>
          <p:nvPr>
            <p:ph type="dt" sz="half" idx="10"/>
          </p:nvPr>
        </p:nvSpPr>
        <p:spPr/>
        <p:txBody>
          <a:bodyPr/>
          <a:lstStyle/>
          <a:p>
            <a:fld id="{044B09E8-7991-4F35-9DCE-CC3061E406AD}" type="datetimeFigureOut">
              <a:rPr lang="en-US" smtClean="0"/>
              <a:t>10/6/2020</a:t>
            </a:fld>
            <a:endParaRPr lang="en-US"/>
          </a:p>
        </p:txBody>
      </p:sp>
      <p:sp>
        <p:nvSpPr>
          <p:cNvPr id="6" name="Footer Placeholder 5">
            <a:extLst>
              <a:ext uri="{FF2B5EF4-FFF2-40B4-BE49-F238E27FC236}">
                <a16:creationId xmlns:a16="http://schemas.microsoft.com/office/drawing/2014/main" id="{C6BFC669-D6C9-4FCC-AA76-A9333182D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3A0FD-DAE6-44D7-9EFD-B4093517DA3E}"/>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85011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C0351-AC14-474F-A5EE-F6AF3D07C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C0AAB8-1D97-4738-97FD-041F5674D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CCC57-40FA-45B9-859E-8B97166F4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B09E8-7991-4F35-9DCE-CC3061E406AD}" type="datetimeFigureOut">
              <a:rPr lang="en-US" smtClean="0"/>
              <a:t>10/6/2020</a:t>
            </a:fld>
            <a:endParaRPr lang="en-US"/>
          </a:p>
        </p:txBody>
      </p:sp>
      <p:sp>
        <p:nvSpPr>
          <p:cNvPr id="5" name="Footer Placeholder 4">
            <a:extLst>
              <a:ext uri="{FF2B5EF4-FFF2-40B4-BE49-F238E27FC236}">
                <a16:creationId xmlns:a16="http://schemas.microsoft.com/office/drawing/2014/main" id="{4BE16168-243D-4D85-8A3F-DADA60D985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23D417-0C91-4206-B044-5A0E4AB16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83E7B-4DA1-42D6-A3C9-80DFEC629D23}" type="slidenum">
              <a:rPr lang="en-US" smtClean="0"/>
              <a:t>‹#›</a:t>
            </a:fld>
            <a:endParaRPr lang="en-US"/>
          </a:p>
        </p:txBody>
      </p:sp>
    </p:spTree>
    <p:extLst>
      <p:ext uri="{BB962C8B-B14F-4D97-AF65-F5344CB8AC3E}">
        <p14:creationId xmlns:p14="http://schemas.microsoft.com/office/powerpoint/2010/main" val="2700173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D35F-73DB-464D-9312-C010BDDFB88D}"/>
              </a:ext>
            </a:extLst>
          </p:cNvPr>
          <p:cNvSpPr>
            <a:spLocks noGrp="1"/>
          </p:cNvSpPr>
          <p:nvPr>
            <p:ph type="ctrTitle"/>
          </p:nvPr>
        </p:nvSpPr>
        <p:spPr>
          <a:xfrm>
            <a:off x="1524000" y="1122363"/>
            <a:ext cx="9144000" cy="2122861"/>
          </a:xfrm>
        </p:spPr>
        <p:txBody>
          <a:bodyPr>
            <a:normAutofit/>
          </a:bodyPr>
          <a:lstStyle/>
          <a:p>
            <a:r>
              <a:rPr lang="en-US" dirty="0"/>
              <a:t>Decision Theory and</a:t>
            </a:r>
            <a:br>
              <a:rPr lang="en-US"/>
            </a:br>
            <a:r>
              <a:rPr lang="en-US"/>
              <a:t>Markov </a:t>
            </a:r>
            <a:r>
              <a:rPr lang="en-US" dirty="0"/>
              <a:t>Decision Processes</a:t>
            </a:r>
          </a:p>
        </p:txBody>
      </p:sp>
      <p:sp>
        <p:nvSpPr>
          <p:cNvPr id="3" name="Subtitle 2">
            <a:extLst>
              <a:ext uri="{FF2B5EF4-FFF2-40B4-BE49-F238E27FC236}">
                <a16:creationId xmlns:a16="http://schemas.microsoft.com/office/drawing/2014/main" id="{3CF4E9BF-DF47-4297-8808-4556948323D6}"/>
              </a:ext>
            </a:extLst>
          </p:cNvPr>
          <p:cNvSpPr>
            <a:spLocks noGrp="1"/>
          </p:cNvSpPr>
          <p:nvPr>
            <p:ph type="subTitle" idx="1"/>
          </p:nvPr>
        </p:nvSpPr>
        <p:spPr>
          <a:xfrm>
            <a:off x="1524000" y="4093028"/>
            <a:ext cx="9144000" cy="1164771"/>
          </a:xfrm>
        </p:spPr>
        <p:txBody>
          <a:bodyPr>
            <a:normAutofit/>
          </a:bodyPr>
          <a:lstStyle/>
          <a:p>
            <a:pPr algn="r"/>
            <a:endParaRPr lang="en-US" sz="3200" dirty="0"/>
          </a:p>
        </p:txBody>
      </p:sp>
    </p:spTree>
    <p:extLst>
      <p:ext uri="{BB962C8B-B14F-4D97-AF65-F5344CB8AC3E}">
        <p14:creationId xmlns:p14="http://schemas.microsoft.com/office/powerpoint/2010/main" val="737097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1455-537D-42A3-8A65-482AAC61BF69}"/>
              </a:ext>
            </a:extLst>
          </p:cNvPr>
          <p:cNvSpPr>
            <a:spLocks noGrp="1"/>
          </p:cNvSpPr>
          <p:nvPr>
            <p:ph type="title"/>
          </p:nvPr>
        </p:nvSpPr>
        <p:spPr/>
        <p:txBody>
          <a:bodyPr/>
          <a:lstStyle/>
          <a:p>
            <a:pPr algn="ctr"/>
            <a:r>
              <a:rPr lang="en-US" dirty="0"/>
              <a:t>Decision tree: Publisher example</a:t>
            </a:r>
          </a:p>
        </p:txBody>
      </p:sp>
      <p:sp>
        <p:nvSpPr>
          <p:cNvPr id="3" name="Content Placeholder 2">
            <a:extLst>
              <a:ext uri="{FF2B5EF4-FFF2-40B4-BE49-F238E27FC236}">
                <a16:creationId xmlns:a16="http://schemas.microsoft.com/office/drawing/2014/main" id="{2DCAF83F-4484-4978-AB5C-6161F1E6E008}"/>
              </a:ext>
            </a:extLst>
          </p:cNvPr>
          <p:cNvSpPr>
            <a:spLocks noGrp="1"/>
          </p:cNvSpPr>
          <p:nvPr>
            <p:ph idx="1"/>
          </p:nvPr>
        </p:nvSpPr>
        <p:spPr/>
        <p:txBody>
          <a:bodyPr/>
          <a:lstStyle/>
          <a:p>
            <a:pPr marL="0" indent="0">
              <a:buNone/>
            </a:pPr>
            <a:r>
              <a:rPr lang="en-US" dirty="0"/>
              <a:t>A publisher receives a manuscript. </a:t>
            </a:r>
          </a:p>
          <a:p>
            <a:pPr marL="0" indent="0">
              <a:buNone/>
            </a:pPr>
            <a:r>
              <a:rPr lang="en-US" dirty="0"/>
              <a:t>If he publishes and it is a success, he will make $50,000.</a:t>
            </a:r>
          </a:p>
          <a:p>
            <a:pPr marL="0" indent="0">
              <a:buNone/>
            </a:pPr>
            <a:r>
              <a:rPr lang="en-US" dirty="0"/>
              <a:t>If he publishes and it fails, he will lose $10,000.</a:t>
            </a:r>
          </a:p>
          <a:p>
            <a:pPr marL="0" indent="0">
              <a:buNone/>
            </a:pPr>
            <a:r>
              <a:rPr lang="en-US" dirty="0"/>
              <a:t>The probability of success is 0.2.</a:t>
            </a:r>
          </a:p>
          <a:p>
            <a:pPr marL="0" indent="0">
              <a:buNone/>
            </a:pPr>
            <a:r>
              <a:rPr lang="en-US" dirty="0"/>
              <a:t>Or he can consult with a reviewer, who charges $500.</a:t>
            </a:r>
          </a:p>
          <a:p>
            <a:pPr marL="0" indent="0">
              <a:buNone/>
            </a:pPr>
            <a:r>
              <a:rPr lang="en-US" dirty="0"/>
              <a:t>If the book would be a success, the reviewer will approve with probability 0.7</a:t>
            </a:r>
          </a:p>
          <a:p>
            <a:pPr marL="0" indent="0">
              <a:buNone/>
            </a:pPr>
            <a:r>
              <a:rPr lang="en-US" dirty="0"/>
              <a:t>If the book would be a failure, the reviewer will approve with probability 0.4.</a:t>
            </a:r>
          </a:p>
        </p:txBody>
      </p:sp>
    </p:spTree>
    <p:extLst>
      <p:ext uri="{BB962C8B-B14F-4D97-AF65-F5344CB8AC3E}">
        <p14:creationId xmlns:p14="http://schemas.microsoft.com/office/powerpoint/2010/main" val="198121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BB3A-72C5-4DA4-9FC7-038022083ABD}"/>
              </a:ext>
            </a:extLst>
          </p:cNvPr>
          <p:cNvSpPr>
            <a:spLocks noGrp="1"/>
          </p:cNvSpPr>
          <p:nvPr>
            <p:ph type="title"/>
          </p:nvPr>
        </p:nvSpPr>
        <p:spPr/>
        <p:txBody>
          <a:bodyPr/>
          <a:lstStyle/>
          <a:p>
            <a:pPr algn="ctr"/>
            <a:r>
              <a:rPr lang="en-US" dirty="0"/>
              <a:t>Decision tree: Publisher example</a:t>
            </a:r>
          </a:p>
        </p:txBody>
      </p:sp>
      <p:pic>
        <p:nvPicPr>
          <p:cNvPr id="5" name="Content Placeholder 4">
            <a:extLst>
              <a:ext uri="{FF2B5EF4-FFF2-40B4-BE49-F238E27FC236}">
                <a16:creationId xmlns:a16="http://schemas.microsoft.com/office/drawing/2014/main" id="{B114659C-40E0-407A-A358-4CBF4A783F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056" y="1690688"/>
            <a:ext cx="10540649" cy="4802187"/>
          </a:xfrm>
        </p:spPr>
      </p:pic>
    </p:spTree>
    <p:extLst>
      <p:ext uri="{BB962C8B-B14F-4D97-AF65-F5344CB8AC3E}">
        <p14:creationId xmlns:p14="http://schemas.microsoft.com/office/powerpoint/2010/main" val="212485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67F5-0826-49AE-A0B9-215BBC219118}"/>
              </a:ext>
            </a:extLst>
          </p:cNvPr>
          <p:cNvSpPr>
            <a:spLocks noGrp="1"/>
          </p:cNvSpPr>
          <p:nvPr>
            <p:ph type="title"/>
          </p:nvPr>
        </p:nvSpPr>
        <p:spPr/>
        <p:txBody>
          <a:bodyPr/>
          <a:lstStyle/>
          <a:p>
            <a:r>
              <a:rPr lang="en-US" dirty="0"/>
              <a:t>Conditional probabilities in the Reviewer example</a:t>
            </a:r>
          </a:p>
        </p:txBody>
      </p:sp>
      <p:sp>
        <p:nvSpPr>
          <p:cNvPr id="3" name="Content Placeholder 2">
            <a:extLst>
              <a:ext uri="{FF2B5EF4-FFF2-40B4-BE49-F238E27FC236}">
                <a16:creationId xmlns:a16="http://schemas.microsoft.com/office/drawing/2014/main" id="{62BFD83B-8C3E-4CDA-9EC5-73798324AF48}"/>
              </a:ext>
            </a:extLst>
          </p:cNvPr>
          <p:cNvSpPr>
            <a:spLocks noGrp="1"/>
          </p:cNvSpPr>
          <p:nvPr>
            <p:ph idx="1"/>
          </p:nvPr>
        </p:nvSpPr>
        <p:spPr/>
        <p:txBody>
          <a:bodyPr/>
          <a:lstStyle/>
          <a:p>
            <a:pPr marL="0" indent="0">
              <a:buNone/>
            </a:pPr>
            <a:r>
              <a:rPr lang="en-US" dirty="0"/>
              <a:t>P(For) = P(</a:t>
            </a:r>
            <a:r>
              <a:rPr lang="en-US" dirty="0" err="1"/>
              <a:t>For,Succeed</a:t>
            </a:r>
            <a:r>
              <a:rPr lang="en-US" dirty="0"/>
              <a:t>) + P(</a:t>
            </a:r>
            <a:r>
              <a:rPr lang="en-US" dirty="0" err="1"/>
              <a:t>For,Fail</a:t>
            </a:r>
            <a:r>
              <a:rPr lang="en-US" dirty="0"/>
              <a:t>)</a:t>
            </a:r>
          </a:p>
          <a:p>
            <a:pPr marL="0" indent="0">
              <a:buNone/>
            </a:pPr>
            <a:r>
              <a:rPr lang="en-US" dirty="0"/>
              <a:t>P(</a:t>
            </a:r>
            <a:r>
              <a:rPr lang="en-US" dirty="0" err="1"/>
              <a:t>For|Succeed</a:t>
            </a:r>
            <a:r>
              <a:rPr lang="en-US" dirty="0"/>
              <a:t>)*P(Succeed) + P(</a:t>
            </a:r>
            <a:r>
              <a:rPr lang="en-US" dirty="0" err="1"/>
              <a:t>For|Fail</a:t>
            </a:r>
            <a:r>
              <a:rPr lang="en-US" dirty="0"/>
              <a:t>)*P(Fail) =</a:t>
            </a:r>
          </a:p>
          <a:p>
            <a:pPr marL="0" indent="0">
              <a:buNone/>
            </a:pPr>
            <a:r>
              <a:rPr lang="en-US" dirty="0"/>
              <a:t>0.7*0.2 + 0.4*0.8 = 0.46</a:t>
            </a:r>
          </a:p>
          <a:p>
            <a:pPr marL="0" indent="0">
              <a:buNone/>
            </a:pPr>
            <a:r>
              <a:rPr lang="en-US" dirty="0"/>
              <a:t>P(Against) = 1</a:t>
            </a:r>
            <a:r>
              <a:rPr lang="en-US" dirty="0">
                <a:latin typeface="Cambria Math" panose="02040503050406030204" pitchFamily="18" charset="0"/>
                <a:ea typeface="Cambria Math" panose="02040503050406030204" pitchFamily="18" charset="0"/>
              </a:rPr>
              <a:t>−</a:t>
            </a:r>
            <a:r>
              <a:rPr lang="en-US" dirty="0"/>
              <a:t>P(For) = 0.54</a:t>
            </a:r>
          </a:p>
          <a:p>
            <a:pPr marL="0" indent="0">
              <a:buNone/>
            </a:pPr>
            <a:endParaRPr lang="en-US" dirty="0"/>
          </a:p>
          <a:p>
            <a:pPr marL="0" indent="0">
              <a:buNone/>
            </a:pPr>
            <a:r>
              <a:rPr lang="en-US" dirty="0"/>
              <a:t>P(</a:t>
            </a:r>
            <a:r>
              <a:rPr lang="en-US" dirty="0" err="1"/>
              <a:t>Succeed|For</a:t>
            </a:r>
            <a:r>
              <a:rPr lang="en-US" dirty="0"/>
              <a:t>) = P(</a:t>
            </a:r>
            <a:r>
              <a:rPr lang="en-US" dirty="0" err="1"/>
              <a:t>For|Succeed</a:t>
            </a:r>
            <a:r>
              <a:rPr lang="en-US" dirty="0"/>
              <a:t>)*P(Succeed)/P(For) = 0.14/0.46=0.3</a:t>
            </a:r>
          </a:p>
          <a:p>
            <a:pPr marL="0" indent="0">
              <a:buNone/>
            </a:pPr>
            <a:r>
              <a:rPr lang="en-US" dirty="0"/>
              <a:t>P(</a:t>
            </a:r>
            <a:r>
              <a:rPr lang="en-US" dirty="0" err="1"/>
              <a:t>Fail|For</a:t>
            </a:r>
            <a:r>
              <a:rPr lang="en-US" dirty="0"/>
              <a:t>) = 1</a:t>
            </a:r>
            <a:r>
              <a:rPr lang="en-US" dirty="0">
                <a:latin typeface="Cambria Math" panose="02040503050406030204" pitchFamily="18" charset="0"/>
                <a:ea typeface="Cambria Math" panose="02040503050406030204" pitchFamily="18" charset="0"/>
              </a:rPr>
              <a:t> − </a:t>
            </a:r>
            <a:r>
              <a:rPr lang="en-US" dirty="0"/>
              <a:t>P(</a:t>
            </a:r>
            <a:r>
              <a:rPr lang="en-US" dirty="0" err="1"/>
              <a:t>Succeed|For</a:t>
            </a:r>
            <a:r>
              <a:rPr lang="en-US" dirty="0"/>
              <a:t>)=0.7</a:t>
            </a:r>
          </a:p>
          <a:p>
            <a:pPr marL="0" indent="0">
              <a:buNone/>
            </a:pPr>
            <a:endParaRPr lang="en-US" dirty="0"/>
          </a:p>
        </p:txBody>
      </p:sp>
    </p:spTree>
    <p:extLst>
      <p:ext uri="{BB962C8B-B14F-4D97-AF65-F5344CB8AC3E}">
        <p14:creationId xmlns:p14="http://schemas.microsoft.com/office/powerpoint/2010/main" val="132229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312D-36A8-4840-917A-662D3049CA01}"/>
              </a:ext>
            </a:extLst>
          </p:cNvPr>
          <p:cNvSpPr>
            <a:spLocks noGrp="1"/>
          </p:cNvSpPr>
          <p:nvPr>
            <p:ph type="title"/>
          </p:nvPr>
        </p:nvSpPr>
        <p:spPr/>
        <p:txBody>
          <a:bodyPr/>
          <a:lstStyle/>
          <a:p>
            <a:pPr algn="ctr"/>
            <a:r>
              <a:rPr lang="en-US" dirty="0"/>
              <a:t>Value of information</a:t>
            </a:r>
          </a:p>
        </p:txBody>
      </p:sp>
      <p:sp>
        <p:nvSpPr>
          <p:cNvPr id="3" name="Content Placeholder 2">
            <a:extLst>
              <a:ext uri="{FF2B5EF4-FFF2-40B4-BE49-F238E27FC236}">
                <a16:creationId xmlns:a16="http://schemas.microsoft.com/office/drawing/2014/main" id="{FFBA9C5A-738F-4339-9296-ACE54B1CCF61}"/>
              </a:ext>
            </a:extLst>
          </p:cNvPr>
          <p:cNvSpPr>
            <a:spLocks noGrp="1"/>
          </p:cNvSpPr>
          <p:nvPr>
            <p:ph idx="1"/>
          </p:nvPr>
        </p:nvSpPr>
        <p:spPr/>
        <p:txBody>
          <a:bodyPr/>
          <a:lstStyle/>
          <a:p>
            <a:pPr marL="0" indent="0">
              <a:buNone/>
            </a:pPr>
            <a:r>
              <a:rPr lang="en-US" dirty="0"/>
              <a:t>The expected increase in outcome if a given piece of information is free.</a:t>
            </a:r>
          </a:p>
          <a:p>
            <a:pPr marL="0" indent="0">
              <a:buNone/>
            </a:pPr>
            <a:r>
              <a:rPr lang="en-US" dirty="0"/>
              <a:t>For the reviewer example, the reviewer’s opinion is worth $1800.</a:t>
            </a:r>
          </a:p>
          <a:p>
            <a:pPr marL="0" indent="0">
              <a:buNone/>
            </a:pPr>
            <a:r>
              <a:rPr lang="en-US" dirty="0"/>
              <a:t>(If the reviewer’s opinion were free, then the expected profit is $3800 as compared to $2000 without it.)</a:t>
            </a:r>
          </a:p>
          <a:p>
            <a:pPr marL="0" indent="0">
              <a:buNone/>
            </a:pPr>
            <a:r>
              <a:rPr lang="en-US" dirty="0"/>
              <a:t>Information never has negative value.</a:t>
            </a:r>
          </a:p>
          <a:p>
            <a:pPr marL="0" indent="0">
              <a:buNone/>
            </a:pPr>
            <a:r>
              <a:rPr lang="en-US" dirty="0"/>
              <a:t>If the reviewer is useless then you can ignore them.</a:t>
            </a:r>
          </a:p>
          <a:p>
            <a:pPr marL="0" indent="0">
              <a:buNone/>
            </a:pPr>
            <a:r>
              <a:rPr lang="en-US" dirty="0"/>
              <a:t>If the reviewer is worse then useless (predictions are reliably wrong) then you can do the opposite.</a:t>
            </a:r>
          </a:p>
        </p:txBody>
      </p:sp>
    </p:spTree>
    <p:extLst>
      <p:ext uri="{BB962C8B-B14F-4D97-AF65-F5344CB8AC3E}">
        <p14:creationId xmlns:p14="http://schemas.microsoft.com/office/powerpoint/2010/main" val="302671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4CCF-746A-41D6-BC03-13DEBB48EB6C}"/>
              </a:ext>
            </a:extLst>
          </p:cNvPr>
          <p:cNvSpPr>
            <a:spLocks noGrp="1"/>
          </p:cNvSpPr>
          <p:nvPr>
            <p:ph type="title"/>
          </p:nvPr>
        </p:nvSpPr>
        <p:spPr/>
        <p:txBody>
          <a:bodyPr/>
          <a:lstStyle/>
          <a:p>
            <a:pPr algn="ctr"/>
            <a:r>
              <a:rPr lang="en-US" dirty="0"/>
              <a:t>Markov Decision Problem (Simple version)</a:t>
            </a:r>
          </a:p>
        </p:txBody>
      </p:sp>
      <p:sp>
        <p:nvSpPr>
          <p:cNvPr id="3" name="Content Placeholder 2">
            <a:extLst>
              <a:ext uri="{FF2B5EF4-FFF2-40B4-BE49-F238E27FC236}">
                <a16:creationId xmlns:a16="http://schemas.microsoft.com/office/drawing/2014/main" id="{68A48A54-4971-4D01-A0B3-2231A7C0CDE9}"/>
              </a:ext>
            </a:extLst>
          </p:cNvPr>
          <p:cNvSpPr>
            <a:spLocks noGrp="1"/>
          </p:cNvSpPr>
          <p:nvPr>
            <p:ph idx="1"/>
          </p:nvPr>
        </p:nvSpPr>
        <p:spPr/>
        <p:txBody>
          <a:bodyPr/>
          <a:lstStyle/>
          <a:p>
            <a:pPr marL="0" indent="0">
              <a:buNone/>
            </a:pPr>
            <a:r>
              <a:rPr lang="en-US" dirty="0"/>
              <a:t>Generalize a tree state space to a graph.</a:t>
            </a:r>
          </a:p>
          <a:p>
            <a:pPr marL="0" indent="0">
              <a:buNone/>
            </a:pPr>
            <a:r>
              <a:rPr lang="en-US" dirty="0"/>
              <a:t>There is a finite collection of </a:t>
            </a:r>
            <a:r>
              <a:rPr lang="en-US" i="1" dirty="0"/>
              <a:t>states</a:t>
            </a:r>
            <a:r>
              <a:rPr lang="en-US" dirty="0"/>
              <a:t>.</a:t>
            </a:r>
          </a:p>
          <a:p>
            <a:pPr marL="0" indent="0">
              <a:buNone/>
            </a:pPr>
            <a:r>
              <a:rPr lang="en-US" dirty="0"/>
              <a:t>Some of these are terminal states. A terminal state has a </a:t>
            </a:r>
            <a:r>
              <a:rPr lang="en-US" i="1" dirty="0"/>
              <a:t>reward</a:t>
            </a:r>
            <a:r>
              <a:rPr lang="en-US" dirty="0"/>
              <a:t>, and the process ends when a terminal state is reached.</a:t>
            </a:r>
          </a:p>
          <a:p>
            <a:pPr marL="0" indent="0">
              <a:buNone/>
            </a:pPr>
            <a:r>
              <a:rPr lang="en-US" dirty="0"/>
              <a:t>In each non-terminal state, there are a number of possible </a:t>
            </a:r>
            <a:r>
              <a:rPr lang="en-US" i="1" dirty="0"/>
              <a:t>actions</a:t>
            </a:r>
            <a:r>
              <a:rPr lang="en-US" dirty="0"/>
              <a:t>. For each state S and action A, there is a probability distribution over the next state attained if you execute action A in state S.</a:t>
            </a:r>
          </a:p>
          <a:p>
            <a:pPr marL="0" indent="0">
              <a:buNone/>
            </a:pPr>
            <a:r>
              <a:rPr lang="en-US" dirty="0"/>
              <a:t>A </a:t>
            </a:r>
            <a:r>
              <a:rPr lang="en-US" i="1" dirty="0"/>
              <a:t>policy</a:t>
            </a:r>
            <a:r>
              <a:rPr lang="en-US" dirty="0"/>
              <a:t> is a choice of action at each state. The problem is to find the policy that optimizes your expected final reward.</a:t>
            </a:r>
          </a:p>
        </p:txBody>
      </p:sp>
    </p:spTree>
    <p:extLst>
      <p:ext uri="{BB962C8B-B14F-4D97-AF65-F5344CB8AC3E}">
        <p14:creationId xmlns:p14="http://schemas.microsoft.com/office/powerpoint/2010/main" val="157052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4F83-6077-45D9-95B5-F4CF4A76F5D1}"/>
              </a:ext>
            </a:extLst>
          </p:cNvPr>
          <p:cNvSpPr>
            <a:spLocks noGrp="1"/>
          </p:cNvSpPr>
          <p:nvPr>
            <p:ph type="title"/>
          </p:nvPr>
        </p:nvSpPr>
        <p:spPr/>
        <p:txBody>
          <a:bodyPr/>
          <a:lstStyle/>
          <a:p>
            <a:pPr algn="ctr"/>
            <a:r>
              <a:rPr lang="en-US" dirty="0"/>
              <a:t>Markov property</a:t>
            </a:r>
          </a:p>
        </p:txBody>
      </p:sp>
      <p:sp>
        <p:nvSpPr>
          <p:cNvPr id="3" name="Content Placeholder 2">
            <a:extLst>
              <a:ext uri="{FF2B5EF4-FFF2-40B4-BE49-F238E27FC236}">
                <a16:creationId xmlns:a16="http://schemas.microsoft.com/office/drawing/2014/main" id="{02B55FEA-017B-4F1F-AA29-5CD0B0D97B60}"/>
              </a:ext>
            </a:extLst>
          </p:cNvPr>
          <p:cNvSpPr>
            <a:spLocks noGrp="1"/>
          </p:cNvSpPr>
          <p:nvPr>
            <p:ph idx="1"/>
          </p:nvPr>
        </p:nvSpPr>
        <p:spPr/>
        <p:txBody>
          <a:bodyPr/>
          <a:lstStyle/>
          <a:p>
            <a:pPr marL="0" indent="0">
              <a:buNone/>
            </a:pPr>
            <a:r>
              <a:rPr lang="en-US" dirty="0"/>
              <a:t>When you performing action A in </a:t>
            </a:r>
            <a:r>
              <a:rPr lang="en-US"/>
              <a:t>state S, </a:t>
            </a:r>
            <a:r>
              <a:rPr lang="en-US" dirty="0"/>
              <a:t>the probability of the next state depends only on A and S, not on anything that happened before S.</a:t>
            </a:r>
          </a:p>
          <a:p>
            <a:pPr marL="0" indent="0">
              <a:buNone/>
            </a:pPr>
            <a:r>
              <a:rPr lang="en-US" dirty="0"/>
              <a:t>Andrey </a:t>
            </a:r>
            <a:r>
              <a:rPr lang="en-US" dirty="0" err="1"/>
              <a:t>Andreyevich</a:t>
            </a:r>
            <a:r>
              <a:rPr lang="en-US" dirty="0"/>
              <a:t> Markov (1856-1922)</a:t>
            </a:r>
          </a:p>
        </p:txBody>
      </p:sp>
    </p:spTree>
    <p:extLst>
      <p:ext uri="{BB962C8B-B14F-4D97-AF65-F5344CB8AC3E}">
        <p14:creationId xmlns:p14="http://schemas.microsoft.com/office/powerpoint/2010/main" val="2004431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DB961-5BDA-4521-8ADF-A327463189EC}"/>
              </a:ext>
            </a:extLst>
          </p:cNvPr>
          <p:cNvSpPr>
            <a:spLocks noGrp="1"/>
          </p:cNvSpPr>
          <p:nvPr>
            <p:ph type="title"/>
          </p:nvPr>
        </p:nvSpPr>
        <p:spPr/>
        <p:txBody>
          <a:bodyPr/>
          <a:lstStyle/>
          <a:p>
            <a:pPr algn="ctr"/>
            <a:r>
              <a:rPr lang="en-US" dirty="0"/>
              <a:t>MDP: Example</a:t>
            </a:r>
          </a:p>
        </p:txBody>
      </p:sp>
      <p:pic>
        <p:nvPicPr>
          <p:cNvPr id="6" name="Content Placeholder 5" descr="Calendar&#10;&#10;Description automatically generated">
            <a:extLst>
              <a:ext uri="{FF2B5EF4-FFF2-40B4-BE49-F238E27FC236}">
                <a16:creationId xmlns:a16="http://schemas.microsoft.com/office/drawing/2014/main" id="{6FCF1208-1D60-426C-A19C-4CCCC72CE48F}"/>
              </a:ext>
            </a:extLst>
          </p:cNvPr>
          <p:cNvPicPr>
            <a:picLocks noGrp="1" noChangeAspect="1"/>
          </p:cNvPicPr>
          <p:nvPr>
            <p:ph sz="half" idx="1"/>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14012" t="10289" r="46424" b="11675"/>
          <a:stretch/>
        </p:blipFill>
        <p:spPr>
          <a:xfrm>
            <a:off x="236624" y="1825625"/>
            <a:ext cx="4693964" cy="4351338"/>
          </a:xfrm>
        </p:spPr>
      </p:pic>
      <p:sp>
        <p:nvSpPr>
          <p:cNvPr id="4" name="Content Placeholder 3">
            <a:extLst>
              <a:ext uri="{FF2B5EF4-FFF2-40B4-BE49-F238E27FC236}">
                <a16:creationId xmlns:a16="http://schemas.microsoft.com/office/drawing/2014/main" id="{6F383768-539A-4301-811A-ED7440765AAE}"/>
              </a:ext>
            </a:extLst>
          </p:cNvPr>
          <p:cNvSpPr>
            <a:spLocks noGrp="1"/>
          </p:cNvSpPr>
          <p:nvPr>
            <p:ph sz="half" idx="2"/>
          </p:nvPr>
        </p:nvSpPr>
        <p:spPr/>
        <p:txBody>
          <a:bodyPr/>
          <a:lstStyle/>
          <a:p>
            <a:pPr marL="0" indent="0">
              <a:buNone/>
            </a:pPr>
            <a:r>
              <a:rPr lang="en-US" dirty="0"/>
              <a:t>In any state: You can attempt to move in any of the cardinal directions that has a square in it.</a:t>
            </a:r>
          </a:p>
          <a:p>
            <a:pPr marL="0" indent="0">
              <a:buNone/>
            </a:pPr>
            <a:r>
              <a:rPr lang="en-US" dirty="0"/>
              <a:t>With probability 0.8 you will succeed in moving where you are going.</a:t>
            </a:r>
          </a:p>
          <a:p>
            <a:pPr marL="0" indent="0">
              <a:buNone/>
            </a:pPr>
            <a:r>
              <a:rPr lang="en-US" dirty="0"/>
              <a:t>If there are q other neighboring squares, with probability 0.2/q you will end up in one of those.</a:t>
            </a:r>
          </a:p>
          <a:p>
            <a:pPr marL="0" indent="0">
              <a:buNone/>
            </a:pPr>
            <a:endParaRPr lang="en-US" dirty="0"/>
          </a:p>
        </p:txBody>
      </p:sp>
    </p:spTree>
    <p:extLst>
      <p:ext uri="{BB962C8B-B14F-4D97-AF65-F5344CB8AC3E}">
        <p14:creationId xmlns:p14="http://schemas.microsoft.com/office/powerpoint/2010/main" val="130290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DB961-5BDA-4521-8ADF-A327463189EC}"/>
              </a:ext>
            </a:extLst>
          </p:cNvPr>
          <p:cNvSpPr>
            <a:spLocks noGrp="1"/>
          </p:cNvSpPr>
          <p:nvPr>
            <p:ph type="title"/>
          </p:nvPr>
        </p:nvSpPr>
        <p:spPr/>
        <p:txBody>
          <a:bodyPr/>
          <a:lstStyle/>
          <a:p>
            <a:pPr algn="ctr"/>
            <a:r>
              <a:rPr lang="en-US" dirty="0"/>
              <a:t>MDP: Example</a:t>
            </a:r>
          </a:p>
        </p:txBody>
      </p:sp>
      <p:pic>
        <p:nvPicPr>
          <p:cNvPr id="6" name="Content Placeholder 5" descr="Calendar&#10;&#10;Description automatically generated">
            <a:extLst>
              <a:ext uri="{FF2B5EF4-FFF2-40B4-BE49-F238E27FC236}">
                <a16:creationId xmlns:a16="http://schemas.microsoft.com/office/drawing/2014/main" id="{6FCF1208-1D60-426C-A19C-4CCCC72CE48F}"/>
              </a:ext>
            </a:extLst>
          </p:cNvPr>
          <p:cNvPicPr>
            <a:picLocks noGrp="1" noChangeAspect="1"/>
          </p:cNvPicPr>
          <p:nvPr>
            <p:ph sz="half" idx="1"/>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14012" t="10289" r="46424" b="11675"/>
          <a:stretch/>
        </p:blipFill>
        <p:spPr>
          <a:xfrm>
            <a:off x="236624" y="1825625"/>
            <a:ext cx="4693964" cy="4351338"/>
          </a:xfrm>
        </p:spPr>
      </p:pic>
      <p:sp>
        <p:nvSpPr>
          <p:cNvPr id="4" name="Content Placeholder 3">
            <a:extLst>
              <a:ext uri="{FF2B5EF4-FFF2-40B4-BE49-F238E27FC236}">
                <a16:creationId xmlns:a16="http://schemas.microsoft.com/office/drawing/2014/main" id="{6F383768-539A-4301-811A-ED7440765AAE}"/>
              </a:ext>
            </a:extLst>
          </p:cNvPr>
          <p:cNvSpPr>
            <a:spLocks noGrp="1"/>
          </p:cNvSpPr>
          <p:nvPr>
            <p:ph sz="half" idx="2"/>
          </p:nvPr>
        </p:nvSpPr>
        <p:spPr/>
        <p:txBody>
          <a:bodyPr/>
          <a:lstStyle/>
          <a:p>
            <a:pPr marL="0" indent="0">
              <a:buNone/>
            </a:pPr>
            <a:r>
              <a:rPr lang="en-US" dirty="0"/>
              <a:t>For instance:</a:t>
            </a:r>
          </a:p>
          <a:p>
            <a:pPr marL="0" indent="0">
              <a:buNone/>
            </a:pPr>
            <a:r>
              <a:rPr lang="en-US" dirty="0"/>
              <a:t>If you are in state C and you try to move up, with probability 0.8 you will end in A and with probabilities 0.067 you will end in B, F, or D.</a:t>
            </a:r>
          </a:p>
          <a:p>
            <a:pPr marL="0" indent="0">
              <a:buNone/>
            </a:pPr>
            <a:r>
              <a:rPr lang="en-US" dirty="0"/>
              <a:t>If you are in A and you try to move right, then with probability 0.8 you will end in Z and with probabilities 0.1 you will end in Y or C.</a:t>
            </a:r>
          </a:p>
          <a:p>
            <a:pPr marL="0" indent="0">
              <a:buNone/>
            </a:pPr>
            <a:endParaRPr lang="en-US" dirty="0"/>
          </a:p>
        </p:txBody>
      </p:sp>
    </p:spTree>
    <p:extLst>
      <p:ext uri="{BB962C8B-B14F-4D97-AF65-F5344CB8AC3E}">
        <p14:creationId xmlns:p14="http://schemas.microsoft.com/office/powerpoint/2010/main" val="3686335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3503-70EA-4C2C-A431-35FB448FAF81}"/>
              </a:ext>
            </a:extLst>
          </p:cNvPr>
          <p:cNvSpPr>
            <a:spLocks noGrp="1"/>
          </p:cNvSpPr>
          <p:nvPr>
            <p:ph type="title"/>
          </p:nvPr>
        </p:nvSpPr>
        <p:spPr/>
        <p:txBody>
          <a:bodyPr/>
          <a:lstStyle/>
          <a:p>
            <a:pPr algn="ctr"/>
            <a:r>
              <a:rPr lang="en-US" dirty="0"/>
              <a:t>Computing values given a policy</a:t>
            </a:r>
          </a:p>
        </p:txBody>
      </p:sp>
      <p:pic>
        <p:nvPicPr>
          <p:cNvPr id="13" name="Content Placeholder 12" descr="Diagram&#10;&#10;Description automatically generated">
            <a:extLst>
              <a:ext uri="{FF2B5EF4-FFF2-40B4-BE49-F238E27FC236}">
                <a16:creationId xmlns:a16="http://schemas.microsoft.com/office/drawing/2014/main" id="{3A2BBC8A-9D72-447D-B797-C883EB51F324}"/>
              </a:ext>
            </a:extLst>
          </p:cNvPr>
          <p:cNvPicPr>
            <a:picLocks noGrp="1" noChangeAspect="1"/>
          </p:cNvPicPr>
          <p:nvPr>
            <p:ph sz="half" idx="1"/>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14965" t="8647" r="47664" b="11104"/>
          <a:stretch/>
        </p:blipFill>
        <p:spPr>
          <a:xfrm>
            <a:off x="838200" y="2252300"/>
            <a:ext cx="3446929" cy="3478844"/>
          </a:xfrm>
        </p:spPr>
      </p:pic>
      <p:sp>
        <p:nvSpPr>
          <p:cNvPr id="11" name="Content Placeholder 10">
            <a:extLst>
              <a:ext uri="{FF2B5EF4-FFF2-40B4-BE49-F238E27FC236}">
                <a16:creationId xmlns:a16="http://schemas.microsoft.com/office/drawing/2014/main" id="{FF2BBF33-0D6D-4A7A-89F0-906D6A5409B8}"/>
              </a:ext>
            </a:extLst>
          </p:cNvPr>
          <p:cNvSpPr>
            <a:spLocks noGrp="1"/>
          </p:cNvSpPr>
          <p:nvPr>
            <p:ph sz="half" idx="2"/>
          </p:nvPr>
        </p:nvSpPr>
        <p:spPr>
          <a:xfrm>
            <a:off x="4679576" y="1825625"/>
            <a:ext cx="6674224" cy="4351338"/>
          </a:xfrm>
        </p:spPr>
        <p:txBody>
          <a:bodyPr/>
          <a:lstStyle/>
          <a:p>
            <a:pPr marL="0" indent="0">
              <a:buNone/>
            </a:pPr>
            <a:r>
              <a:rPr lang="en-US" dirty="0"/>
              <a:t>(Using state name for its expected value under this policy.)</a:t>
            </a:r>
          </a:p>
          <a:p>
            <a:pPr marL="0" indent="0">
              <a:buNone/>
            </a:pPr>
            <a:r>
              <a:rPr lang="en-US" dirty="0"/>
              <a:t>Z=1.   Y = </a:t>
            </a:r>
            <a:r>
              <a:rPr lang="en-US" dirty="0">
                <a:latin typeface="Cambria Math" panose="02040503050406030204" pitchFamily="18" charset="0"/>
                <a:ea typeface="Cambria Math" panose="02040503050406030204" pitchFamily="18" charset="0"/>
              </a:rPr>
              <a:t>−1.</a:t>
            </a:r>
            <a:endParaRPr lang="en-US" dirty="0"/>
          </a:p>
          <a:p>
            <a:pPr marL="0" indent="0">
              <a:buNone/>
            </a:pPr>
            <a:r>
              <a:rPr lang="en-US" dirty="0"/>
              <a:t>A=0.8Z + 0.1C + 0.1Y</a:t>
            </a:r>
          </a:p>
          <a:p>
            <a:pPr marL="0" indent="0">
              <a:buNone/>
            </a:pPr>
            <a:r>
              <a:rPr lang="en-US" dirty="0"/>
              <a:t>B=0.8C + 0.1Z + 0.1E</a:t>
            </a:r>
          </a:p>
          <a:p>
            <a:pPr marL="0" indent="0">
              <a:buNone/>
            </a:pPr>
            <a:r>
              <a:rPr lang="en-US" dirty="0"/>
              <a:t>C=0.8D + 0.067A + 0.067B + 0.067F</a:t>
            </a:r>
          </a:p>
          <a:p>
            <a:pPr marL="0" indent="0">
              <a:buNone/>
            </a:pPr>
            <a:r>
              <a:rPr lang="en-US" dirty="0"/>
              <a:t>etc.</a:t>
            </a:r>
          </a:p>
          <a:p>
            <a:pPr marL="0" indent="0">
              <a:buNone/>
            </a:pPr>
            <a:r>
              <a:rPr lang="en-US" dirty="0"/>
              <a:t>Solution: A=.63, B=</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−.56, C= −.73, D=−.844</a:t>
            </a:r>
            <a:b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b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E=−.77, F= − 0.82, G=−.8395</a:t>
            </a:r>
            <a:endParaRPr lang="en-US" dirty="0"/>
          </a:p>
        </p:txBody>
      </p:sp>
    </p:spTree>
    <p:extLst>
      <p:ext uri="{BB962C8B-B14F-4D97-AF65-F5344CB8AC3E}">
        <p14:creationId xmlns:p14="http://schemas.microsoft.com/office/powerpoint/2010/main" val="725456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58B9-204F-4A94-8420-568AC20A98BD}"/>
              </a:ext>
            </a:extLst>
          </p:cNvPr>
          <p:cNvSpPr>
            <a:spLocks noGrp="1"/>
          </p:cNvSpPr>
          <p:nvPr>
            <p:ph type="title"/>
          </p:nvPr>
        </p:nvSpPr>
        <p:spPr/>
        <p:txBody>
          <a:bodyPr/>
          <a:lstStyle/>
          <a:p>
            <a:pPr algn="ctr"/>
            <a:r>
              <a:rPr lang="en-US" dirty="0"/>
              <a:t>Find best policy given the values</a:t>
            </a:r>
          </a:p>
        </p:txBody>
      </p:sp>
      <p:sp>
        <p:nvSpPr>
          <p:cNvPr id="3" name="Content Placeholder 2">
            <a:extLst>
              <a:ext uri="{FF2B5EF4-FFF2-40B4-BE49-F238E27FC236}">
                <a16:creationId xmlns:a16="http://schemas.microsoft.com/office/drawing/2014/main" id="{79EB3C0B-F2D1-418A-BA62-A1750026787C}"/>
              </a:ext>
            </a:extLst>
          </p:cNvPr>
          <p:cNvSpPr>
            <a:spLocks noGrp="1"/>
          </p:cNvSpPr>
          <p:nvPr>
            <p:ph sz="half" idx="1"/>
          </p:nvPr>
        </p:nvSpPr>
        <p:spPr/>
        <p:txBody>
          <a:bodyPr/>
          <a:lstStyle/>
          <a:p>
            <a:pPr marL="0" indent="0">
              <a:buNone/>
            </a:pPr>
            <a:r>
              <a:rPr lang="en-US" dirty="0"/>
              <a:t>In each state, find the action with maximal expected value. (In this case, that is trying to get to the highest valued state.)</a:t>
            </a:r>
          </a:p>
        </p:txBody>
      </p:sp>
      <p:pic>
        <p:nvPicPr>
          <p:cNvPr id="6" name="Content Placeholder 5">
            <a:extLst>
              <a:ext uri="{FF2B5EF4-FFF2-40B4-BE49-F238E27FC236}">
                <a16:creationId xmlns:a16="http://schemas.microsoft.com/office/drawing/2014/main" id="{5BCE57C6-B78C-49C0-AF36-D3B2AF7F0E3A}"/>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474309" y="1470212"/>
            <a:ext cx="4951258" cy="4706751"/>
          </a:xfrm>
        </p:spPr>
      </p:pic>
    </p:spTree>
    <p:extLst>
      <p:ext uri="{BB962C8B-B14F-4D97-AF65-F5344CB8AC3E}">
        <p14:creationId xmlns:p14="http://schemas.microsoft.com/office/powerpoint/2010/main" val="32094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F2E2-B276-420A-BDD4-81CE259B647E}"/>
              </a:ext>
            </a:extLst>
          </p:cNvPr>
          <p:cNvSpPr>
            <a:spLocks noGrp="1"/>
          </p:cNvSpPr>
          <p:nvPr>
            <p:ph type="title"/>
          </p:nvPr>
        </p:nvSpPr>
        <p:spPr/>
        <p:txBody>
          <a:bodyPr/>
          <a:lstStyle/>
          <a:p>
            <a:pPr algn="ctr"/>
            <a:r>
              <a:rPr lang="en-US" dirty="0"/>
              <a:t>Decision theory: Maximum expected utility</a:t>
            </a:r>
          </a:p>
        </p:txBody>
      </p:sp>
      <p:sp>
        <p:nvSpPr>
          <p:cNvPr id="3" name="Content Placeholder 2">
            <a:extLst>
              <a:ext uri="{FF2B5EF4-FFF2-40B4-BE49-F238E27FC236}">
                <a16:creationId xmlns:a16="http://schemas.microsoft.com/office/drawing/2014/main" id="{05CCB84E-BD05-46A0-AC13-F2AE5843EA03}"/>
              </a:ext>
            </a:extLst>
          </p:cNvPr>
          <p:cNvSpPr>
            <a:spLocks noGrp="1"/>
          </p:cNvSpPr>
          <p:nvPr>
            <p:ph idx="1"/>
          </p:nvPr>
        </p:nvSpPr>
        <p:spPr/>
        <p:txBody>
          <a:bodyPr>
            <a:normAutofit/>
          </a:bodyPr>
          <a:lstStyle/>
          <a:p>
            <a:pPr marL="0" indent="0">
              <a:buNone/>
            </a:pPr>
            <a:r>
              <a:rPr lang="en-US" dirty="0"/>
              <a:t>Suppose that an agent has to choose between different courses of actions. And suppose that the world is probabilistic (unlike, say, the peg problem) so that the outcome of an action is uncertain.</a:t>
            </a:r>
          </a:p>
          <a:p>
            <a:pPr marL="0" indent="0">
              <a:buNone/>
            </a:pPr>
            <a:r>
              <a:rPr lang="en-US" dirty="0"/>
              <a:t>The basic tenet of decision theory is that to make the decision you should</a:t>
            </a:r>
          </a:p>
          <a:p>
            <a:r>
              <a:rPr lang="en-US" dirty="0"/>
              <a:t>Assign each possible outcome a numerical measure of how good it is, called its “utility”.</a:t>
            </a:r>
          </a:p>
          <a:p>
            <a:r>
              <a:rPr lang="en-US" dirty="0"/>
              <a:t>Let U</a:t>
            </a:r>
            <a:r>
              <a:rPr lang="en-US" baseline="-25000" dirty="0"/>
              <a:t>A </a:t>
            </a:r>
            <a:r>
              <a:rPr lang="en-US" dirty="0">
                <a:solidFill>
                  <a:prstClr val="black"/>
                </a:solidFill>
              </a:rPr>
              <a:t>be a random variable denoting the utility of the outcome if you execute action A. Then you should choose the action A that maximizes  Exp(U</a:t>
            </a:r>
            <a:r>
              <a:rPr lang="en-US" baseline="-25000" dirty="0">
                <a:solidFill>
                  <a:prstClr val="black"/>
                </a:solidFill>
              </a:rPr>
              <a:t>A </a:t>
            </a:r>
            <a:r>
              <a:rPr lang="en-US" dirty="0">
                <a:solidFill>
                  <a:prstClr val="black"/>
                </a:solidFill>
              </a:rPr>
              <a:t>).</a:t>
            </a:r>
            <a:endParaRPr lang="en-US" baseline="-25000" dirty="0"/>
          </a:p>
        </p:txBody>
      </p:sp>
    </p:spTree>
    <p:extLst>
      <p:ext uri="{BB962C8B-B14F-4D97-AF65-F5344CB8AC3E}">
        <p14:creationId xmlns:p14="http://schemas.microsoft.com/office/powerpoint/2010/main" val="2750309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DCEB-6DFF-4AEE-9507-D5CABE1E8498}"/>
              </a:ext>
            </a:extLst>
          </p:cNvPr>
          <p:cNvSpPr>
            <a:spLocks noGrp="1"/>
          </p:cNvSpPr>
          <p:nvPr>
            <p:ph type="title"/>
          </p:nvPr>
        </p:nvSpPr>
        <p:spPr/>
        <p:txBody>
          <a:bodyPr/>
          <a:lstStyle/>
          <a:p>
            <a:r>
              <a:rPr lang="en-US" dirty="0"/>
              <a:t>Recalculate the values given the new policy.</a:t>
            </a:r>
            <a:br>
              <a:rPr lang="en-US" dirty="0"/>
            </a:br>
            <a:r>
              <a:rPr lang="en-US" dirty="0"/>
              <a:t>Iterate.</a:t>
            </a:r>
          </a:p>
        </p:txBody>
      </p:sp>
      <p:sp>
        <p:nvSpPr>
          <p:cNvPr id="3" name="Content Placeholder 2">
            <a:extLst>
              <a:ext uri="{FF2B5EF4-FFF2-40B4-BE49-F238E27FC236}">
                <a16:creationId xmlns:a16="http://schemas.microsoft.com/office/drawing/2014/main" id="{A84DA1F5-459E-4CCF-B1E6-7D66A8B4ED78}"/>
              </a:ext>
            </a:extLst>
          </p:cNvPr>
          <p:cNvSpPr>
            <a:spLocks noGrp="1"/>
          </p:cNvSpPr>
          <p:nvPr>
            <p:ph sz="half"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Z=1.   Y =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−1.</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A=0.8Z + 0.1C + 0.1Y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B=0.8C + 0.1Z + 0.1E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C=0.8D + 0.067A + 0.067D + 0.067F</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etc.</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Solution: A=.78, B=</a:t>
            </a:r>
            <a:r>
              <a:rPr lang="en-US" dirty="0">
                <a:solidFill>
                  <a:prstClr val="black"/>
                </a:solidFill>
                <a:latin typeface="Cambria Math" panose="02040503050406030204" pitchFamily="18" charset="0"/>
                <a:ea typeface="Cambria Math" panose="02040503050406030204" pitchFamily="18" charset="0"/>
              </a:rPr>
              <a:t>.97</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C=.78, D=.60, E=0.94, F=0.79, G=0.75</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pic>
        <p:nvPicPr>
          <p:cNvPr id="10" name="Content Placeholder 9" descr="A picture containing diagram&#10;&#10;Description automatically generated">
            <a:extLst>
              <a:ext uri="{FF2B5EF4-FFF2-40B4-BE49-F238E27FC236}">
                <a16:creationId xmlns:a16="http://schemas.microsoft.com/office/drawing/2014/main" id="{397888F9-A553-4399-8AFA-3462EFBA4C82}"/>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720434" y="1690688"/>
            <a:ext cx="4375533" cy="4333594"/>
          </a:xfrm>
        </p:spPr>
      </p:pic>
    </p:spTree>
    <p:extLst>
      <p:ext uri="{BB962C8B-B14F-4D97-AF65-F5344CB8AC3E}">
        <p14:creationId xmlns:p14="http://schemas.microsoft.com/office/powerpoint/2010/main" val="4008909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A225-E371-42C5-9EC7-EE4E0AA0B65A}"/>
              </a:ext>
            </a:extLst>
          </p:cNvPr>
          <p:cNvSpPr>
            <a:spLocks noGrp="1"/>
          </p:cNvSpPr>
          <p:nvPr>
            <p:ph type="title"/>
          </p:nvPr>
        </p:nvSpPr>
        <p:spPr/>
        <p:txBody>
          <a:bodyPr/>
          <a:lstStyle/>
          <a:p>
            <a:r>
              <a:rPr lang="en-US" dirty="0"/>
              <a:t>Iterate. Policy is unchanged. Terminate.</a:t>
            </a:r>
          </a:p>
        </p:txBody>
      </p:sp>
      <p:sp>
        <p:nvSpPr>
          <p:cNvPr id="3" name="Content Placeholder 2">
            <a:extLst>
              <a:ext uri="{FF2B5EF4-FFF2-40B4-BE49-F238E27FC236}">
                <a16:creationId xmlns:a16="http://schemas.microsoft.com/office/drawing/2014/main" id="{C0790EDE-9781-43F6-8AEA-29F099F5BD7C}"/>
              </a:ext>
            </a:extLst>
          </p:cNvPr>
          <p:cNvSpPr>
            <a:spLocks noGrp="1"/>
          </p:cNvSpPr>
          <p:nvPr>
            <p:ph sz="half" idx="1"/>
          </p:nvPr>
        </p:nvSpPr>
        <p:spPr/>
        <p:txBody>
          <a:bodyPr/>
          <a:lstStyle/>
          <a:p>
            <a:pPr marL="0" indent="0">
              <a:buNone/>
            </a:pPr>
            <a:r>
              <a:rPr lang="en-US" dirty="0"/>
              <a:t>Solution:</a:t>
            </a:r>
          </a:p>
          <a:p>
            <a:pPr marL="0" indent="0">
              <a:buNone/>
            </a:pPr>
            <a:r>
              <a:rPr lang="en-US" dirty="0"/>
              <a:t>A=.78, B=.996, C=.97,</a:t>
            </a:r>
          </a:p>
          <a:p>
            <a:pPr marL="0" indent="0">
              <a:buNone/>
            </a:pPr>
            <a:r>
              <a:rPr lang="en-US" dirty="0"/>
              <a:t>D=.77,E=.994,F=.986, G=.94</a:t>
            </a:r>
          </a:p>
        </p:txBody>
      </p:sp>
      <p:pic>
        <p:nvPicPr>
          <p:cNvPr id="6" name="Content Placeholder 5" descr="A picture containing diagram&#10;&#10;Description automatically generated">
            <a:extLst>
              <a:ext uri="{FF2B5EF4-FFF2-40B4-BE49-F238E27FC236}">
                <a16:creationId xmlns:a16="http://schemas.microsoft.com/office/drawing/2014/main" id="{A8E76FD1-12E4-4EDE-BFFF-D91F10935EAC}"/>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809129" y="1690689"/>
            <a:ext cx="5287430" cy="5235422"/>
          </a:xfrm>
        </p:spPr>
      </p:pic>
    </p:spTree>
    <p:extLst>
      <p:ext uri="{BB962C8B-B14F-4D97-AF65-F5344CB8AC3E}">
        <p14:creationId xmlns:p14="http://schemas.microsoft.com/office/powerpoint/2010/main" val="299748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1AFC-7119-4680-AFDA-AF9E13BBDDBB}"/>
              </a:ext>
            </a:extLst>
          </p:cNvPr>
          <p:cNvSpPr>
            <a:spLocks noGrp="1"/>
          </p:cNvSpPr>
          <p:nvPr>
            <p:ph type="title"/>
          </p:nvPr>
        </p:nvSpPr>
        <p:spPr/>
        <p:txBody>
          <a:bodyPr/>
          <a:lstStyle/>
          <a:p>
            <a:pPr algn="ctr"/>
            <a:r>
              <a:rPr lang="en-US" dirty="0"/>
              <a:t>How to solve the MDP</a:t>
            </a:r>
          </a:p>
        </p:txBody>
      </p:sp>
      <p:sp>
        <p:nvSpPr>
          <p:cNvPr id="3" name="Content Placeholder 2">
            <a:extLst>
              <a:ext uri="{FF2B5EF4-FFF2-40B4-BE49-F238E27FC236}">
                <a16:creationId xmlns:a16="http://schemas.microsoft.com/office/drawing/2014/main" id="{F16F608F-28B0-4C94-A010-C8197A8B0898}"/>
              </a:ext>
            </a:extLst>
          </p:cNvPr>
          <p:cNvSpPr>
            <a:spLocks noGrp="1"/>
          </p:cNvSpPr>
          <p:nvPr>
            <p:ph idx="1"/>
          </p:nvPr>
        </p:nvSpPr>
        <p:spPr/>
        <p:txBody>
          <a:bodyPr>
            <a:normAutofit/>
          </a:bodyPr>
          <a:lstStyle/>
          <a:p>
            <a:pPr marL="0" indent="0">
              <a:buNone/>
            </a:pPr>
            <a:r>
              <a:rPr lang="en-US" dirty="0">
                <a:solidFill>
                  <a:prstClr val="black"/>
                </a:solidFill>
              </a:rPr>
              <a:t>For any particular policy </a:t>
            </a:r>
            <a:r>
              <a:rPr lang="el-GR" dirty="0">
                <a:solidFill>
                  <a:prstClr val="black"/>
                </a:solidFill>
                <a:latin typeface="Cambria Math" panose="02040503050406030204" pitchFamily="18" charset="0"/>
                <a:ea typeface="Cambria Math" panose="02040503050406030204" pitchFamily="18" charset="0"/>
              </a:rPr>
              <a:t>φ</a:t>
            </a:r>
            <a:r>
              <a:rPr lang="en-US" dirty="0">
                <a:solidFill>
                  <a:prstClr val="black"/>
                </a:solidFill>
              </a:rPr>
              <a:t> and state S, let V</a:t>
            </a:r>
            <a:r>
              <a:rPr lang="el-GR" baseline="-25000" dirty="0">
                <a:solidFill>
                  <a:prstClr val="black"/>
                </a:solidFill>
                <a:latin typeface="Cambria Math" panose="02040503050406030204" pitchFamily="18" charset="0"/>
                <a:ea typeface="Cambria Math" panose="02040503050406030204" pitchFamily="18" charset="0"/>
              </a:rPr>
              <a:t>φ</a:t>
            </a:r>
            <a:r>
              <a:rPr lang="en-US" dirty="0">
                <a:solidFill>
                  <a:prstClr val="black"/>
                </a:solidFill>
              </a:rPr>
              <a:t> (S) be the expected reward if you start in S and play according to </a:t>
            </a:r>
            <a:r>
              <a:rPr lang="el-GR" dirty="0">
                <a:solidFill>
                  <a:prstClr val="black"/>
                </a:solidFill>
                <a:latin typeface="Cambria Math" panose="02040503050406030204" pitchFamily="18" charset="0"/>
                <a:ea typeface="Cambria Math" panose="02040503050406030204" pitchFamily="18" charset="0"/>
              </a:rPr>
              <a:t>φ</a:t>
            </a:r>
            <a:r>
              <a:rPr lang="en-US" dirty="0">
                <a:solidFill>
                  <a:prstClr val="black"/>
                </a:solidFill>
                <a:latin typeface="Cambria Math" panose="02040503050406030204" pitchFamily="18" charset="0"/>
                <a:ea typeface="Cambria Math" panose="02040503050406030204" pitchFamily="18" charset="0"/>
              </a:rPr>
              <a:t>.</a:t>
            </a:r>
            <a:endParaRPr lang="en-US" dirty="0">
              <a:solidFill>
                <a:prstClr val="black"/>
              </a:solidFill>
            </a:endParaRPr>
          </a:p>
          <a:p>
            <a:pPr marL="0" lvl="0" indent="0">
              <a:buNone/>
            </a:pPr>
            <a:r>
              <a:rPr lang="en-US" dirty="0">
                <a:solidFill>
                  <a:prstClr val="black"/>
                </a:solidFill>
              </a:rPr>
              <a:t>Let </a:t>
            </a:r>
            <a:r>
              <a:rPr lang="el-GR" dirty="0">
                <a:solidFill>
                  <a:prstClr val="black"/>
                </a:solidFill>
                <a:latin typeface="Cambria Math" panose="02040503050406030204" pitchFamily="18" charset="0"/>
                <a:ea typeface="Cambria Math" panose="02040503050406030204" pitchFamily="18" charset="0"/>
              </a:rPr>
              <a:t>π</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be the optimal policy. Thus </a:t>
            </a:r>
            <a:r>
              <a:rPr lang="el-GR" dirty="0">
                <a:solidFill>
                  <a:prstClr val="black"/>
                </a:solidFill>
                <a:latin typeface="Cambria Math" panose="02040503050406030204" pitchFamily="18" charset="0"/>
                <a:ea typeface="Cambria Math" panose="02040503050406030204" pitchFamily="18" charset="0"/>
              </a:rPr>
              <a:t>π</a:t>
            </a:r>
            <a:r>
              <a:rPr lang="en-US" dirty="0">
                <a:solidFill>
                  <a:prstClr val="black"/>
                </a:solidFill>
              </a:rPr>
              <a:t>(S) is the best action to execute in S.</a:t>
            </a:r>
          </a:p>
          <a:p>
            <a:pPr marL="0" indent="0">
              <a:buNone/>
            </a:pPr>
            <a:r>
              <a:rPr lang="en-US" dirty="0"/>
              <a:t>Let </a:t>
            </a:r>
            <a:r>
              <a:rPr lang="en-US" dirty="0">
                <a:latin typeface="Cambria Math" panose="02040503050406030204" pitchFamily="18" charset="0"/>
                <a:ea typeface="Cambria Math" panose="02040503050406030204" pitchFamily="18" charset="0"/>
              </a:rPr>
              <a:t>ν</a:t>
            </a:r>
            <a:r>
              <a:rPr lang="en-US" dirty="0">
                <a:solidFill>
                  <a:prstClr val="black"/>
                </a:solidFill>
              </a:rPr>
              <a:t>(S) = V</a:t>
            </a:r>
            <a:r>
              <a:rPr lang="el-GR" baseline="-25000" dirty="0">
                <a:solidFill>
                  <a:prstClr val="black"/>
                </a:solidFill>
                <a:latin typeface="Cambria Math" panose="02040503050406030204" pitchFamily="18" charset="0"/>
                <a:ea typeface="Cambria Math" panose="02040503050406030204" pitchFamily="18" charset="0"/>
              </a:rPr>
              <a:t>π</a:t>
            </a:r>
            <a:r>
              <a:rPr lang="en-US" dirty="0">
                <a:solidFill>
                  <a:prstClr val="black"/>
                </a:solidFill>
              </a:rPr>
              <a:t> (S)  be the true expected value of state S if you execute the optimal policy </a:t>
            </a:r>
            <a:r>
              <a:rPr lang="el-GR" sz="2600" dirty="0">
                <a:solidFill>
                  <a:prstClr val="black"/>
                </a:solidFill>
                <a:latin typeface="Cambria Math" panose="02040503050406030204" pitchFamily="18" charset="0"/>
                <a:ea typeface="Cambria Math" panose="02040503050406030204" pitchFamily="18" charset="0"/>
              </a:rPr>
              <a:t>π</a:t>
            </a:r>
            <a:endParaRPr lang="en-US" dirty="0">
              <a:solidFill>
                <a:prstClr val="black"/>
              </a:solidFill>
            </a:endParaRPr>
          </a:p>
          <a:p>
            <a:pPr marL="0" indent="0">
              <a:buNone/>
            </a:pPr>
            <a:endParaRPr lang="en-US" dirty="0">
              <a:solidFill>
                <a:prstClr val="black"/>
              </a:solidFill>
            </a:endParaRPr>
          </a:p>
        </p:txBody>
      </p:sp>
    </p:spTree>
    <p:extLst>
      <p:ext uri="{BB962C8B-B14F-4D97-AF65-F5344CB8AC3E}">
        <p14:creationId xmlns:p14="http://schemas.microsoft.com/office/powerpoint/2010/main" val="2805070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2F4F-F2FB-4137-8099-7CBDE9745405}"/>
              </a:ext>
            </a:extLst>
          </p:cNvPr>
          <p:cNvSpPr>
            <a:spLocks noGrp="1"/>
          </p:cNvSpPr>
          <p:nvPr>
            <p:ph type="title"/>
          </p:nvPr>
        </p:nvSpPr>
        <p:spPr/>
        <p:txBody>
          <a:bodyPr/>
          <a:lstStyle/>
          <a:p>
            <a:pPr algn="ctr"/>
            <a:r>
              <a:rPr lang="en-US" dirty="0"/>
              <a:t>Calculating </a:t>
            </a:r>
            <a:r>
              <a:rPr lang="en-US" dirty="0">
                <a:solidFill>
                  <a:prstClr val="black"/>
                </a:solidFill>
              </a:rPr>
              <a:t>V</a:t>
            </a:r>
            <a:r>
              <a:rPr lang="el-GR" baseline="-25000" dirty="0">
                <a:solidFill>
                  <a:prstClr val="black"/>
                </a:solidFill>
                <a:latin typeface="Cambria Math" panose="02040503050406030204" pitchFamily="18" charset="0"/>
                <a:ea typeface="Cambria Math" panose="02040503050406030204" pitchFamily="18" charset="0"/>
              </a:rPr>
              <a:t>φ</a:t>
            </a:r>
            <a:r>
              <a:rPr lang="en-US" dirty="0">
                <a:solidFill>
                  <a:prstClr val="black"/>
                </a:solidFill>
              </a:rPr>
              <a:t> from policy </a:t>
            </a:r>
            <a:r>
              <a:rPr lang="el-GR" dirty="0">
                <a:solidFill>
                  <a:prstClr val="black"/>
                </a:solidFill>
                <a:latin typeface="Cambria Math" panose="02040503050406030204" pitchFamily="18" charset="0"/>
                <a:ea typeface="Cambria Math" panose="02040503050406030204" pitchFamily="18" charset="0"/>
              </a:rPr>
              <a:t>φ</a:t>
            </a:r>
            <a:endParaRPr lang="en-US" dirty="0"/>
          </a:p>
        </p:txBody>
      </p:sp>
      <p:sp>
        <p:nvSpPr>
          <p:cNvPr id="3" name="Content Placeholder 2">
            <a:extLst>
              <a:ext uri="{FF2B5EF4-FFF2-40B4-BE49-F238E27FC236}">
                <a16:creationId xmlns:a16="http://schemas.microsoft.com/office/drawing/2014/main" id="{BFD12DFD-0BA9-4B88-BD1B-2E96F6FFA9AB}"/>
              </a:ext>
            </a:extLst>
          </p:cNvPr>
          <p:cNvSpPr>
            <a:spLocks noGrp="1"/>
          </p:cNvSpPr>
          <p:nvPr>
            <p:ph idx="1"/>
          </p:nvPr>
        </p:nvSpPr>
        <p:spPr/>
        <p:txBody>
          <a:bodyPr/>
          <a:lstStyle/>
          <a:p>
            <a:pPr marL="0" lvl="0" indent="0">
              <a:buNone/>
            </a:pPr>
            <a:r>
              <a:rPr lang="en-US" dirty="0">
                <a:solidFill>
                  <a:prstClr val="black"/>
                </a:solidFill>
              </a:rPr>
              <a:t>For a terminal state S, V</a:t>
            </a:r>
            <a:r>
              <a:rPr lang="el-GR" baseline="-25000" dirty="0">
                <a:solidFill>
                  <a:prstClr val="black"/>
                </a:solidFill>
                <a:latin typeface="Cambria Math" panose="02040503050406030204" pitchFamily="18" charset="0"/>
                <a:ea typeface="Cambria Math" panose="02040503050406030204" pitchFamily="18" charset="0"/>
              </a:rPr>
              <a:t>φ</a:t>
            </a:r>
            <a:r>
              <a:rPr lang="en-US" dirty="0">
                <a:solidFill>
                  <a:prstClr val="black"/>
                </a:solidFill>
              </a:rPr>
              <a:t> (S) is the reward at S.</a:t>
            </a:r>
          </a:p>
          <a:p>
            <a:pPr marL="0" lvl="0" indent="0">
              <a:buNone/>
            </a:pPr>
            <a:r>
              <a:rPr lang="en-US" dirty="0">
                <a:solidFill>
                  <a:prstClr val="black"/>
                </a:solidFill>
              </a:rPr>
              <a:t>For any particular policy </a:t>
            </a:r>
            <a:r>
              <a:rPr lang="el-GR" dirty="0">
                <a:solidFill>
                  <a:prstClr val="black"/>
                </a:solidFill>
                <a:latin typeface="Cambria Math" panose="02040503050406030204" pitchFamily="18" charset="0"/>
                <a:ea typeface="Cambria Math" panose="02040503050406030204" pitchFamily="18" charset="0"/>
              </a:rPr>
              <a:t>φ</a:t>
            </a:r>
            <a:r>
              <a:rPr lang="en-US" dirty="0">
                <a:solidFill>
                  <a:prstClr val="black"/>
                </a:solidFill>
              </a:rPr>
              <a:t> and non-terminal state S, V</a:t>
            </a:r>
            <a:r>
              <a:rPr lang="el-GR" baseline="-25000" dirty="0">
                <a:solidFill>
                  <a:prstClr val="black"/>
                </a:solidFill>
                <a:latin typeface="Cambria Math" panose="02040503050406030204" pitchFamily="18" charset="0"/>
                <a:ea typeface="Cambria Math" panose="02040503050406030204" pitchFamily="18" charset="0"/>
              </a:rPr>
              <a:t>φ</a:t>
            </a:r>
            <a:r>
              <a:rPr lang="en-US" dirty="0">
                <a:solidFill>
                  <a:prstClr val="black"/>
                </a:solidFill>
              </a:rPr>
              <a:t>(S) is the expected value of </a:t>
            </a:r>
            <a:r>
              <a:rPr lang="el-GR" baseline="-25000"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V</a:t>
            </a:r>
            <a:r>
              <a:rPr lang="el-GR" baseline="-25000" dirty="0">
                <a:solidFill>
                  <a:prstClr val="black"/>
                </a:solidFill>
                <a:latin typeface="Cambria Math" panose="02040503050406030204" pitchFamily="18" charset="0"/>
                <a:ea typeface="Cambria Math" panose="02040503050406030204" pitchFamily="18" charset="0"/>
              </a:rPr>
              <a:t>φ</a:t>
            </a:r>
            <a:r>
              <a:rPr lang="en-US" dirty="0">
                <a:solidFill>
                  <a:prstClr val="black"/>
                </a:solidFill>
              </a:rPr>
              <a:t>(S’) if you execute </a:t>
            </a:r>
            <a:r>
              <a:rPr lang="el-GR" dirty="0">
                <a:solidFill>
                  <a:prstClr val="black"/>
                </a:solidFill>
                <a:latin typeface="Cambria Math" panose="02040503050406030204" pitchFamily="18" charset="0"/>
                <a:ea typeface="Cambria Math" panose="02040503050406030204" pitchFamily="18" charset="0"/>
              </a:rPr>
              <a:t>φ</a:t>
            </a:r>
            <a:r>
              <a:rPr lang="en-US" dirty="0">
                <a:solidFill>
                  <a:prstClr val="black"/>
                </a:solidFill>
              </a:rPr>
              <a:t>(S) in S.</a:t>
            </a:r>
          </a:p>
          <a:p>
            <a:pPr marL="0" indent="0">
              <a:buNone/>
            </a:pPr>
            <a:endParaRPr lang="en-US" dirty="0"/>
          </a:p>
          <a:p>
            <a:pPr marL="0" indent="0">
              <a:buNone/>
            </a:pPr>
            <a:endParaRPr lang="en-US" dirty="0"/>
          </a:p>
          <a:p>
            <a:pPr marL="0" indent="0">
              <a:buNone/>
            </a:pPr>
            <a:r>
              <a:rPr lang="en-US" dirty="0"/>
              <a:t>That seems circular, but it’s actually just a set of simultaneous linear equations in the variables </a:t>
            </a:r>
            <a:r>
              <a:rPr lang="en-US" dirty="0">
                <a:solidFill>
                  <a:prstClr val="black"/>
                </a:solidFill>
              </a:rPr>
              <a:t>V</a:t>
            </a:r>
            <a:r>
              <a:rPr lang="el-GR" baseline="-25000" dirty="0">
                <a:solidFill>
                  <a:prstClr val="black"/>
                </a:solidFill>
                <a:latin typeface="Cambria Math" panose="02040503050406030204" pitchFamily="18" charset="0"/>
                <a:ea typeface="Cambria Math" panose="02040503050406030204" pitchFamily="18" charset="0"/>
              </a:rPr>
              <a:t>φ</a:t>
            </a:r>
            <a:r>
              <a:rPr lang="en-US" dirty="0">
                <a:solidFill>
                  <a:prstClr val="black"/>
                </a:solidFill>
              </a:rPr>
              <a:t> (S). </a:t>
            </a:r>
            <a:endParaRPr lang="en-US" dirty="0"/>
          </a:p>
          <a:p>
            <a:pPr marL="0" indent="0">
              <a:buNone/>
            </a:pPr>
            <a:r>
              <a:rPr lang="en-US" dirty="0"/>
              <a:t>In particular </a:t>
            </a:r>
          </a:p>
        </p:txBody>
      </p:sp>
      <p:pic>
        <p:nvPicPr>
          <p:cNvPr id="7" name="Picture 6">
            <a:extLst>
              <a:ext uri="{FF2B5EF4-FFF2-40B4-BE49-F238E27FC236}">
                <a16:creationId xmlns:a16="http://schemas.microsoft.com/office/drawing/2014/main" id="{8727B600-CFAF-4D1E-9BAF-0BF639E9B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021" y="5399291"/>
            <a:ext cx="5284850" cy="762001"/>
          </a:xfrm>
          <a:prstGeom prst="rect">
            <a:avLst/>
          </a:prstGeom>
        </p:spPr>
      </p:pic>
      <p:pic>
        <p:nvPicPr>
          <p:cNvPr id="6" name="Picture 5">
            <a:extLst>
              <a:ext uri="{FF2B5EF4-FFF2-40B4-BE49-F238E27FC236}">
                <a16:creationId xmlns:a16="http://schemas.microsoft.com/office/drawing/2014/main" id="{3711D39E-3614-47B3-AEC8-DEC5FA2BF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192" y="3429000"/>
            <a:ext cx="5094507" cy="762000"/>
          </a:xfrm>
          <a:prstGeom prst="rect">
            <a:avLst/>
          </a:prstGeom>
        </p:spPr>
      </p:pic>
    </p:spTree>
    <p:extLst>
      <p:ext uri="{BB962C8B-B14F-4D97-AF65-F5344CB8AC3E}">
        <p14:creationId xmlns:p14="http://schemas.microsoft.com/office/powerpoint/2010/main" val="3925002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C5B1-C5B9-415C-B263-B328D9D5CACC}"/>
              </a:ext>
            </a:extLst>
          </p:cNvPr>
          <p:cNvSpPr>
            <a:spLocks noGrp="1"/>
          </p:cNvSpPr>
          <p:nvPr>
            <p:ph type="title"/>
          </p:nvPr>
        </p:nvSpPr>
        <p:spPr/>
        <p:txBody>
          <a:bodyPr/>
          <a:lstStyle/>
          <a:p>
            <a:pPr algn="ctr"/>
            <a:r>
              <a:rPr lang="en-US" dirty="0"/>
              <a:t>Calculating the optimal policy from </a:t>
            </a:r>
            <a:r>
              <a:rPr lang="en-US" dirty="0">
                <a:solidFill>
                  <a:prstClr val="black"/>
                </a:solidFill>
                <a:latin typeface="Cambria Math" panose="02040503050406030204" pitchFamily="18" charset="0"/>
                <a:ea typeface="Cambria Math" panose="02040503050406030204" pitchFamily="18" charset="0"/>
              </a:rPr>
              <a:t>ν</a:t>
            </a:r>
            <a:r>
              <a:rPr lang="en-US" dirty="0">
                <a:solidFill>
                  <a:prstClr val="black"/>
                </a:solidFill>
              </a:rPr>
              <a:t>(S)</a:t>
            </a:r>
            <a:endParaRPr lang="en-US" dirty="0"/>
          </a:p>
        </p:txBody>
      </p:sp>
      <p:sp>
        <p:nvSpPr>
          <p:cNvPr id="3" name="Content Placeholder 2">
            <a:extLst>
              <a:ext uri="{FF2B5EF4-FFF2-40B4-BE49-F238E27FC236}">
                <a16:creationId xmlns:a16="http://schemas.microsoft.com/office/drawing/2014/main" id="{59AEDA12-DC02-482C-9106-DD13FEA9E96A}"/>
              </a:ext>
            </a:extLst>
          </p:cNvPr>
          <p:cNvSpPr>
            <a:spLocks noGrp="1"/>
          </p:cNvSpPr>
          <p:nvPr>
            <p:ph idx="1"/>
          </p:nvPr>
        </p:nvSpPr>
        <p:spPr/>
        <p:txBody>
          <a:bodyPr/>
          <a:lstStyle/>
          <a:p>
            <a:pPr marL="0" lvl="0" indent="0">
              <a:buNone/>
            </a:pPr>
            <a:r>
              <a:rPr lang="en-US" dirty="0">
                <a:solidFill>
                  <a:prstClr val="black"/>
                </a:solidFill>
              </a:rPr>
              <a:t>If you knew the value of </a:t>
            </a:r>
            <a:r>
              <a:rPr lang="en-US" dirty="0">
                <a:solidFill>
                  <a:prstClr val="black"/>
                </a:solidFill>
                <a:latin typeface="Cambria Math" panose="02040503050406030204" pitchFamily="18" charset="0"/>
                <a:ea typeface="Cambria Math" panose="02040503050406030204" pitchFamily="18" charset="0"/>
              </a:rPr>
              <a:t>ν</a:t>
            </a:r>
            <a:r>
              <a:rPr lang="en-US" dirty="0">
                <a:solidFill>
                  <a:prstClr val="black"/>
                </a:solidFill>
              </a:rPr>
              <a:t>(S) for all states S, then the optimal action A to execute in state U would be the one that has the highest expected value of </a:t>
            </a:r>
            <a:r>
              <a:rPr lang="en-US" dirty="0">
                <a:solidFill>
                  <a:prstClr val="black"/>
                </a:solidFill>
                <a:latin typeface="Cambria Math" panose="02040503050406030204" pitchFamily="18" charset="0"/>
                <a:ea typeface="Cambria Math" panose="02040503050406030204" pitchFamily="18" charset="0"/>
              </a:rPr>
              <a:t>ν</a:t>
            </a:r>
            <a:r>
              <a:rPr lang="en-US" dirty="0">
                <a:solidFill>
                  <a:prstClr val="black"/>
                </a:solidFill>
              </a:rPr>
              <a:t>(S’) if you execute A.</a:t>
            </a:r>
          </a:p>
          <a:p>
            <a:pPr marL="0" lvl="0" indent="0">
              <a:buNone/>
            </a:pPr>
            <a:endParaRPr lang="en-US" dirty="0">
              <a:solidFill>
                <a:prstClr val="black"/>
              </a:solidFill>
            </a:endParaRPr>
          </a:p>
          <a:p>
            <a:pPr marL="0" lvl="0" indent="0">
              <a:buNone/>
            </a:pPr>
            <a:endParaRPr lang="en-US" dirty="0">
              <a:solidFill>
                <a:prstClr val="black"/>
              </a:solidFill>
            </a:endParaRPr>
          </a:p>
          <a:p>
            <a:pPr marL="0" lvl="0" indent="0">
              <a:buNone/>
            </a:pPr>
            <a:endParaRPr lang="en-US" dirty="0">
              <a:solidFill>
                <a:prstClr val="black"/>
              </a:solidFill>
            </a:endParaRPr>
          </a:p>
          <a:p>
            <a:pPr marL="0" lvl="0" indent="0">
              <a:buNone/>
            </a:pPr>
            <a:r>
              <a:rPr lang="en-US" dirty="0">
                <a:solidFill>
                  <a:prstClr val="black"/>
                </a:solidFill>
              </a:rPr>
              <a:t>This and the previous equation are known as the Bellman-Ford equations.</a:t>
            </a:r>
          </a:p>
          <a:p>
            <a:pPr marL="0" lvl="0" indent="0">
              <a:buNone/>
            </a:pPr>
            <a:endParaRPr lang="en-US" dirty="0">
              <a:solidFill>
                <a:prstClr val="black"/>
              </a:solidFill>
            </a:endParaRPr>
          </a:p>
          <a:p>
            <a:pPr marL="0" lvl="0" indent="0">
              <a:buNone/>
            </a:pPr>
            <a:endParaRPr lang="en-US" dirty="0">
              <a:solidFill>
                <a:prstClr val="black"/>
              </a:solidFill>
            </a:endParaRPr>
          </a:p>
          <a:p>
            <a:pPr marL="0" indent="0">
              <a:buNone/>
            </a:pPr>
            <a:endParaRPr lang="en-US" dirty="0"/>
          </a:p>
        </p:txBody>
      </p:sp>
      <p:pic>
        <p:nvPicPr>
          <p:cNvPr id="5" name="Picture 4">
            <a:extLst>
              <a:ext uri="{FF2B5EF4-FFF2-40B4-BE49-F238E27FC236}">
                <a16:creationId xmlns:a16="http://schemas.microsoft.com/office/drawing/2014/main" id="{73FB7B2D-89EB-4B21-8BCC-779D0BF2B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355" y="3429000"/>
            <a:ext cx="5793289" cy="808874"/>
          </a:xfrm>
          <a:prstGeom prst="rect">
            <a:avLst/>
          </a:prstGeom>
        </p:spPr>
      </p:pic>
    </p:spTree>
    <p:extLst>
      <p:ext uri="{BB962C8B-B14F-4D97-AF65-F5344CB8AC3E}">
        <p14:creationId xmlns:p14="http://schemas.microsoft.com/office/powerpoint/2010/main" val="2706500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89ED-D6C9-4395-A278-259F1DF1DBF4}"/>
              </a:ext>
            </a:extLst>
          </p:cNvPr>
          <p:cNvSpPr>
            <a:spLocks noGrp="1"/>
          </p:cNvSpPr>
          <p:nvPr>
            <p:ph type="title"/>
          </p:nvPr>
        </p:nvSpPr>
        <p:spPr/>
        <p:txBody>
          <a:bodyPr/>
          <a:lstStyle/>
          <a:p>
            <a:pPr algn="ctr"/>
            <a:r>
              <a:rPr lang="en-US" dirty="0"/>
              <a:t>Conceptually simple algorithm for MDPs</a:t>
            </a:r>
          </a:p>
        </p:txBody>
      </p:sp>
      <p:pic>
        <p:nvPicPr>
          <p:cNvPr id="6" name="Content Placeholder 5" descr="A picture containing table&#10;&#10;Description automatically generated">
            <a:extLst>
              <a:ext uri="{FF2B5EF4-FFF2-40B4-BE49-F238E27FC236}">
                <a16:creationId xmlns:a16="http://schemas.microsoft.com/office/drawing/2014/main" id="{AA027271-30DC-4164-9BAB-84CC5276750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487219" y="2466753"/>
            <a:ext cx="9217562" cy="3296094"/>
          </a:xfrm>
        </p:spPr>
      </p:pic>
    </p:spTree>
    <p:extLst>
      <p:ext uri="{BB962C8B-B14F-4D97-AF65-F5344CB8AC3E}">
        <p14:creationId xmlns:p14="http://schemas.microsoft.com/office/powerpoint/2010/main" val="2825474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0688-1E9C-4F0A-A67B-AEF444F17B3C}"/>
              </a:ext>
            </a:extLst>
          </p:cNvPr>
          <p:cNvSpPr>
            <a:spLocks noGrp="1"/>
          </p:cNvSpPr>
          <p:nvPr>
            <p:ph type="title"/>
          </p:nvPr>
        </p:nvSpPr>
        <p:spPr/>
        <p:txBody>
          <a:bodyPr/>
          <a:lstStyle/>
          <a:p>
            <a:pPr algn="ctr"/>
            <a:r>
              <a:rPr lang="en-US" dirty="0"/>
              <a:t>Algorithm design</a:t>
            </a:r>
          </a:p>
        </p:txBody>
      </p:sp>
      <p:sp>
        <p:nvSpPr>
          <p:cNvPr id="3" name="Content Placeholder 2">
            <a:extLst>
              <a:ext uri="{FF2B5EF4-FFF2-40B4-BE49-F238E27FC236}">
                <a16:creationId xmlns:a16="http://schemas.microsoft.com/office/drawing/2014/main" id="{3D4E4ED3-AF97-4CE9-9553-F92E7BC1B550}"/>
              </a:ext>
            </a:extLst>
          </p:cNvPr>
          <p:cNvSpPr>
            <a:spLocks noGrp="1"/>
          </p:cNvSpPr>
          <p:nvPr>
            <p:ph idx="1"/>
          </p:nvPr>
        </p:nvSpPr>
        <p:spPr/>
        <p:txBody>
          <a:bodyPr/>
          <a:lstStyle/>
          <a:p>
            <a:pPr marL="0" indent="0">
              <a:buNone/>
            </a:pPr>
            <a:r>
              <a:rPr lang="en-US" dirty="0"/>
              <a:t>This type of algorithm is one we’ll see a number of times going forward. It’s sometimes called an “EM-type” algorithm.</a:t>
            </a:r>
          </a:p>
          <a:p>
            <a:pPr marL="0" indent="0">
              <a:buNone/>
            </a:pPr>
            <a:r>
              <a:rPr lang="en-US" dirty="0"/>
              <a:t>Broadly speaking, you have a state that consists of two parts --- here the policy and the values. You want to optimize the overall state, but you don’t know how to do that directly. So you hold part A fixed and optimize or solve part B for that value of A; and then you fix part B and then optimize part A for that value of B. Iterate until things converge.</a:t>
            </a:r>
          </a:p>
          <a:p>
            <a:pPr marL="0" indent="0">
              <a:buNone/>
            </a:pPr>
            <a:r>
              <a:rPr lang="en-US" dirty="0"/>
              <a:t>Slosh back and forth.</a:t>
            </a:r>
          </a:p>
        </p:txBody>
      </p:sp>
    </p:spTree>
    <p:extLst>
      <p:ext uri="{BB962C8B-B14F-4D97-AF65-F5344CB8AC3E}">
        <p14:creationId xmlns:p14="http://schemas.microsoft.com/office/powerpoint/2010/main" val="2324258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8026-9088-4B3E-8504-DC30C2FE72B2}"/>
              </a:ext>
            </a:extLst>
          </p:cNvPr>
          <p:cNvSpPr>
            <a:spLocks noGrp="1"/>
          </p:cNvSpPr>
          <p:nvPr>
            <p:ph type="title"/>
          </p:nvPr>
        </p:nvSpPr>
        <p:spPr/>
        <p:txBody>
          <a:bodyPr/>
          <a:lstStyle/>
          <a:p>
            <a:pPr algn="ctr"/>
            <a:r>
              <a:rPr lang="en-US" dirty="0"/>
              <a:t>Features of MDP algorithm</a:t>
            </a:r>
          </a:p>
        </p:txBody>
      </p:sp>
      <p:sp>
        <p:nvSpPr>
          <p:cNvPr id="3" name="Content Placeholder 2">
            <a:extLst>
              <a:ext uri="{FF2B5EF4-FFF2-40B4-BE49-F238E27FC236}">
                <a16:creationId xmlns:a16="http://schemas.microsoft.com/office/drawing/2014/main" id="{8AA326F1-C4D2-44B1-879F-EC363001E086}"/>
              </a:ext>
            </a:extLst>
          </p:cNvPr>
          <p:cNvSpPr>
            <a:spLocks noGrp="1"/>
          </p:cNvSpPr>
          <p:nvPr>
            <p:ph idx="1"/>
          </p:nvPr>
        </p:nvSpPr>
        <p:spPr/>
        <p:txBody>
          <a:bodyPr/>
          <a:lstStyle/>
          <a:p>
            <a:pPr marL="0" indent="0">
              <a:buNone/>
            </a:pPr>
            <a:r>
              <a:rPr lang="en-US" dirty="0"/>
              <a:t>It terminates.  Proof: </a:t>
            </a:r>
          </a:p>
          <a:p>
            <a:pPr marL="0" indent="0">
              <a:buNone/>
            </a:pPr>
            <a:r>
              <a:rPr lang="en-US" dirty="0"/>
              <a:t>A. You can show that at every iteration, no state ever decreases its value, and some state increases its value. So it is a hill-climbing algorithm, and can’t go into a loop.</a:t>
            </a:r>
          </a:p>
          <a:p>
            <a:pPr marL="0" indent="0">
              <a:buNone/>
            </a:pPr>
            <a:r>
              <a:rPr lang="en-US" dirty="0"/>
              <a:t>B. There are only finitely many policies. In practice it generally terminates quickly.</a:t>
            </a:r>
          </a:p>
          <a:p>
            <a:pPr marL="0" indent="0">
              <a:buNone/>
            </a:pPr>
            <a:r>
              <a:rPr lang="en-US" dirty="0"/>
              <a:t>It finds the actual optimal solution. This is rare for this type of algorithm, but true in this case.</a:t>
            </a:r>
          </a:p>
        </p:txBody>
      </p:sp>
    </p:spTree>
    <p:extLst>
      <p:ext uri="{BB962C8B-B14F-4D97-AF65-F5344CB8AC3E}">
        <p14:creationId xmlns:p14="http://schemas.microsoft.com/office/powerpoint/2010/main" val="942017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FC4C-AA1E-4219-9298-FD8F5147570D}"/>
              </a:ext>
            </a:extLst>
          </p:cNvPr>
          <p:cNvSpPr>
            <a:spLocks noGrp="1"/>
          </p:cNvSpPr>
          <p:nvPr>
            <p:ph type="title"/>
          </p:nvPr>
        </p:nvSpPr>
        <p:spPr/>
        <p:txBody>
          <a:bodyPr/>
          <a:lstStyle/>
          <a:p>
            <a:pPr algn="ctr"/>
            <a:r>
              <a:rPr lang="en-US" dirty="0"/>
              <a:t>More efficient computationally</a:t>
            </a:r>
          </a:p>
        </p:txBody>
      </p:sp>
      <p:sp>
        <p:nvSpPr>
          <p:cNvPr id="3" name="Content Placeholder 2">
            <a:extLst>
              <a:ext uri="{FF2B5EF4-FFF2-40B4-BE49-F238E27FC236}">
                <a16:creationId xmlns:a16="http://schemas.microsoft.com/office/drawing/2014/main" id="{4275B054-6AB3-4977-A79A-D3E7883CC542}"/>
              </a:ext>
            </a:extLst>
          </p:cNvPr>
          <p:cNvSpPr>
            <a:spLocks noGrp="1"/>
          </p:cNvSpPr>
          <p:nvPr>
            <p:ph idx="1"/>
          </p:nvPr>
        </p:nvSpPr>
        <p:spPr/>
        <p:txBody>
          <a:bodyPr/>
          <a:lstStyle/>
          <a:p>
            <a:pPr marL="0" indent="0">
              <a:buNone/>
            </a:pPr>
            <a:r>
              <a:rPr lang="en-US" dirty="0"/>
              <a:t>Solving a set of simultaneous linear equations is computationally burdensome. And it’s largely a waste of time, since all you’re doing is seeing which action is best in each state. Once you go to a new policy, you have a new set of equations and you throw out all the old values.</a:t>
            </a:r>
          </a:p>
          <a:p>
            <a:pPr marL="0" indent="0">
              <a:buNone/>
            </a:pPr>
            <a:endParaRPr lang="en-US" dirty="0"/>
          </a:p>
        </p:txBody>
      </p:sp>
    </p:spTree>
    <p:extLst>
      <p:ext uri="{BB962C8B-B14F-4D97-AF65-F5344CB8AC3E}">
        <p14:creationId xmlns:p14="http://schemas.microsoft.com/office/powerpoint/2010/main" val="4047279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CB59-8625-4E22-AA74-5C40671382E2}"/>
              </a:ext>
            </a:extLst>
          </p:cNvPr>
          <p:cNvSpPr>
            <a:spLocks noGrp="1"/>
          </p:cNvSpPr>
          <p:nvPr>
            <p:ph type="title"/>
          </p:nvPr>
        </p:nvSpPr>
        <p:spPr/>
        <p:txBody>
          <a:bodyPr/>
          <a:lstStyle/>
          <a:p>
            <a:pPr algn="ctr"/>
            <a:r>
              <a:rPr lang="en-US" dirty="0"/>
              <a:t>More efficient computationally</a:t>
            </a:r>
          </a:p>
        </p:txBody>
      </p:sp>
      <p:sp>
        <p:nvSpPr>
          <p:cNvPr id="3" name="Content Placeholder 2">
            <a:extLst>
              <a:ext uri="{FF2B5EF4-FFF2-40B4-BE49-F238E27FC236}">
                <a16:creationId xmlns:a16="http://schemas.microsoft.com/office/drawing/2014/main" id="{9C3AADEC-8E15-4CCB-BF86-23EA80E388F5}"/>
              </a:ext>
            </a:extLst>
          </p:cNvPr>
          <p:cNvSpPr>
            <a:spLocks noGrp="1"/>
          </p:cNvSpPr>
          <p:nvPr>
            <p:ph sz="half" idx="1"/>
          </p:nvPr>
        </p:nvSpPr>
        <p:spPr/>
        <p:txBody>
          <a:bodyPr>
            <a:normAutofit/>
          </a:bodyPr>
          <a:lstStyle/>
          <a:p>
            <a:pPr marL="0" indent="0">
              <a:buNone/>
            </a:pPr>
            <a:r>
              <a:rPr lang="en-US" dirty="0"/>
              <a:t>Easy approximation to solving the equations: Treat the equations as assignments. Compute all the new values from the old values, then replace.</a:t>
            </a:r>
          </a:p>
          <a:p>
            <a:pPr marL="0" indent="0">
              <a:buNone/>
            </a:pPr>
            <a:r>
              <a:rPr lang="en-US" dirty="0"/>
              <a:t>Still guaranteed to converge to the right answer. Downside is that the termination condition becomes harder.</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1FC8163D-FF64-4743-BCD2-AAFE65FD750B}"/>
              </a:ext>
            </a:extLst>
          </p:cNvPr>
          <p:cNvSpPr>
            <a:spLocks noGrp="1"/>
          </p:cNvSpPr>
          <p:nvPr>
            <p:ph sz="half" idx="2"/>
          </p:nvPr>
        </p:nvSpPr>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26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0.8Z + 0.1C + 0.1Y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B’ </a:t>
            </a:r>
            <a:r>
              <a:rPr kumimoji="0" lang="en-US" sz="26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0.8C + 0.1Z + 0.1E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C’</a:t>
            </a:r>
            <a:r>
              <a:rPr kumimoji="0" lang="en-US" sz="26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0.8D + 0.067A + 0.067D + </a:t>
            </a:r>
            <a:b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0.067F</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26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B </a:t>
            </a:r>
            <a:r>
              <a:rPr kumimoji="0" lang="en-US" sz="26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C </a:t>
            </a:r>
            <a:r>
              <a:rPr kumimoji="0" lang="en-US" sz="26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C’</a:t>
            </a:r>
          </a:p>
          <a:p>
            <a:endParaRPr lang="en-US" dirty="0"/>
          </a:p>
        </p:txBody>
      </p:sp>
    </p:spTree>
    <p:extLst>
      <p:ext uri="{BB962C8B-B14F-4D97-AF65-F5344CB8AC3E}">
        <p14:creationId xmlns:p14="http://schemas.microsoft.com/office/powerpoint/2010/main" val="145728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C027-9734-4FD1-8692-B7D819A7E66E}"/>
              </a:ext>
            </a:extLst>
          </p:cNvPr>
          <p:cNvSpPr>
            <a:spLocks noGrp="1"/>
          </p:cNvSpPr>
          <p:nvPr>
            <p:ph type="title"/>
          </p:nvPr>
        </p:nvSpPr>
        <p:spPr/>
        <p:txBody>
          <a:bodyPr/>
          <a:lstStyle/>
          <a:p>
            <a:pPr algn="ctr"/>
            <a:r>
              <a:rPr lang="en-US" dirty="0"/>
              <a:t>Maximum expected utility: Example</a:t>
            </a:r>
          </a:p>
        </p:txBody>
      </p:sp>
      <p:sp>
        <p:nvSpPr>
          <p:cNvPr id="3" name="Content Placeholder 2">
            <a:extLst>
              <a:ext uri="{FF2B5EF4-FFF2-40B4-BE49-F238E27FC236}">
                <a16:creationId xmlns:a16="http://schemas.microsoft.com/office/drawing/2014/main" id="{936EFCE1-07AF-40C8-B9F0-07C4415DC074}"/>
              </a:ext>
            </a:extLst>
          </p:cNvPr>
          <p:cNvSpPr>
            <a:spLocks noGrp="1"/>
          </p:cNvSpPr>
          <p:nvPr>
            <p:ph idx="1"/>
          </p:nvPr>
        </p:nvSpPr>
        <p:spPr>
          <a:xfrm>
            <a:off x="838200" y="1760312"/>
            <a:ext cx="10515600" cy="4351338"/>
          </a:xfrm>
        </p:spPr>
        <p:txBody>
          <a:bodyPr/>
          <a:lstStyle/>
          <a:p>
            <a:pPr marL="0" indent="0">
              <a:buNone/>
            </a:pPr>
            <a:r>
              <a:rPr lang="en-US" dirty="0"/>
              <a:t>Suppose that you have three actions P, Q, R and three possible outcomes X, Y, Z.</a:t>
            </a:r>
          </a:p>
        </p:txBody>
      </p:sp>
      <p:pic>
        <p:nvPicPr>
          <p:cNvPr id="7" name="Picture 6" descr="A close up of a keyboard&#10;&#10;Description automatically generated">
            <a:extLst>
              <a:ext uri="{FF2B5EF4-FFF2-40B4-BE49-F238E27FC236}">
                <a16:creationId xmlns:a16="http://schemas.microsoft.com/office/drawing/2014/main" id="{34D2F620-E98A-4B48-B96F-4F19AC3EF98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715335" y="3030889"/>
            <a:ext cx="6761329" cy="3461986"/>
          </a:xfrm>
          <a:prstGeom prst="rect">
            <a:avLst/>
          </a:prstGeom>
        </p:spPr>
      </p:pic>
    </p:spTree>
    <p:extLst>
      <p:ext uri="{BB962C8B-B14F-4D97-AF65-F5344CB8AC3E}">
        <p14:creationId xmlns:p14="http://schemas.microsoft.com/office/powerpoint/2010/main" val="255597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068-3D42-4483-869B-C9304C57FE26}"/>
              </a:ext>
            </a:extLst>
          </p:cNvPr>
          <p:cNvSpPr>
            <a:spLocks noGrp="1"/>
          </p:cNvSpPr>
          <p:nvPr>
            <p:ph type="title"/>
          </p:nvPr>
        </p:nvSpPr>
        <p:spPr/>
        <p:txBody>
          <a:bodyPr/>
          <a:lstStyle/>
          <a:p>
            <a:pPr algn="ctr"/>
            <a:r>
              <a:rPr lang="en-US" dirty="0"/>
              <a:t>Important: Don’t do probability matching!</a:t>
            </a:r>
          </a:p>
        </p:txBody>
      </p:sp>
      <p:sp>
        <p:nvSpPr>
          <p:cNvPr id="3" name="Content Placeholder 2">
            <a:extLst>
              <a:ext uri="{FF2B5EF4-FFF2-40B4-BE49-F238E27FC236}">
                <a16:creationId xmlns:a16="http://schemas.microsoft.com/office/drawing/2014/main" id="{11C373D0-43BF-45C1-BD6B-D098BEA523E9}"/>
              </a:ext>
            </a:extLst>
          </p:cNvPr>
          <p:cNvSpPr>
            <a:spLocks noGrp="1"/>
          </p:cNvSpPr>
          <p:nvPr>
            <p:ph idx="1"/>
          </p:nvPr>
        </p:nvSpPr>
        <p:spPr>
          <a:xfrm>
            <a:off x="838200" y="1344706"/>
            <a:ext cx="10515600" cy="4832257"/>
          </a:xfrm>
        </p:spPr>
        <p:txBody>
          <a:bodyPr>
            <a:normAutofit/>
          </a:bodyPr>
          <a:lstStyle/>
          <a:p>
            <a:pPr marL="0" indent="0">
              <a:buNone/>
            </a:pPr>
            <a:r>
              <a:rPr lang="en-US" dirty="0"/>
              <a:t>If you are flipping a coin that comes up heads ¾ of the time and tails ¼ of the time, always bet on head.</a:t>
            </a:r>
          </a:p>
          <a:p>
            <a:pPr marL="0" indent="0">
              <a:buNone/>
            </a:pPr>
            <a:r>
              <a:rPr lang="en-US" dirty="0"/>
              <a:t>Don’t bet on heads ¾ of the time and tails ¼ of the time.</a:t>
            </a:r>
          </a:p>
          <a:p>
            <a:pPr marL="0" indent="0">
              <a:buNone/>
            </a:pPr>
            <a:r>
              <a:rPr lang="en-US" dirty="0"/>
              <a:t>If you flip the coin 100 times and you bet on heads each time, on average you will win about 75 times.</a:t>
            </a:r>
          </a:p>
          <a:p>
            <a:pPr marL="0" indent="0">
              <a:buNone/>
            </a:pPr>
            <a:r>
              <a:rPr lang="en-US" dirty="0"/>
              <a:t>If you bet on heads 75 times and on tails 25 times, then on average you will win 56.25 of your bets on heads and 6.25 of your bets on tails, so a total of 62.5 bets.</a:t>
            </a:r>
          </a:p>
          <a:p>
            <a:pPr marL="0" indent="0">
              <a:buNone/>
            </a:pPr>
            <a:r>
              <a:rPr lang="en-US" dirty="0"/>
              <a:t>(Probabilistic strategies are sometimes optimal in playing against an adversary who is trying to guess what you will do, but not in playing against the universe.)</a:t>
            </a:r>
          </a:p>
        </p:txBody>
      </p:sp>
    </p:spTree>
    <p:extLst>
      <p:ext uri="{BB962C8B-B14F-4D97-AF65-F5344CB8AC3E}">
        <p14:creationId xmlns:p14="http://schemas.microsoft.com/office/powerpoint/2010/main" val="158156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BB0D-2B8D-424A-816A-D50B6C372095}"/>
              </a:ext>
            </a:extLst>
          </p:cNvPr>
          <p:cNvSpPr>
            <a:spLocks noGrp="1"/>
          </p:cNvSpPr>
          <p:nvPr>
            <p:ph type="title"/>
          </p:nvPr>
        </p:nvSpPr>
        <p:spPr/>
        <p:txBody>
          <a:bodyPr/>
          <a:lstStyle/>
          <a:p>
            <a:pPr algn="ctr"/>
            <a:r>
              <a:rPr lang="en-US" dirty="0"/>
              <a:t>Decision trees</a:t>
            </a:r>
          </a:p>
        </p:txBody>
      </p:sp>
      <p:sp>
        <p:nvSpPr>
          <p:cNvPr id="3" name="Content Placeholder 2">
            <a:extLst>
              <a:ext uri="{FF2B5EF4-FFF2-40B4-BE49-F238E27FC236}">
                <a16:creationId xmlns:a16="http://schemas.microsoft.com/office/drawing/2014/main" id="{84B4FE54-5DA7-47B8-ACB9-D4E2C359CF6E}"/>
              </a:ext>
            </a:extLst>
          </p:cNvPr>
          <p:cNvSpPr>
            <a:spLocks noGrp="1"/>
          </p:cNvSpPr>
          <p:nvPr>
            <p:ph idx="1"/>
          </p:nvPr>
        </p:nvSpPr>
        <p:spPr/>
        <p:txBody>
          <a:bodyPr/>
          <a:lstStyle/>
          <a:p>
            <a:pPr marL="0" indent="0">
              <a:buNone/>
            </a:pPr>
            <a:r>
              <a:rPr lang="en-US" dirty="0"/>
              <a:t>When you have a sequence of actions to carry out, and the choice of later steps depends on information gathered on the way, then this can often be represented by a decision tree.</a:t>
            </a:r>
          </a:p>
          <a:p>
            <a:pPr marL="0" indent="0">
              <a:buNone/>
            </a:pPr>
            <a:r>
              <a:rPr lang="en-US" dirty="0"/>
              <a:t>Three types of nodes.</a:t>
            </a:r>
          </a:p>
          <a:p>
            <a:pPr marL="0" indent="0">
              <a:buNone/>
            </a:pPr>
            <a:r>
              <a:rPr lang="en-US" dirty="0"/>
              <a:t>           </a:t>
            </a:r>
          </a:p>
        </p:txBody>
      </p:sp>
      <p:pic>
        <p:nvPicPr>
          <p:cNvPr id="8" name="Picture 7" descr="A screenshot of a cell phone&#10;&#10;Description automatically generated">
            <a:extLst>
              <a:ext uri="{FF2B5EF4-FFF2-40B4-BE49-F238E27FC236}">
                <a16:creationId xmlns:a16="http://schemas.microsoft.com/office/drawing/2014/main" id="{1A23B892-89DE-4D53-996A-53C6559DB1A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t="5452" r="46198" b="60682"/>
          <a:stretch/>
        </p:blipFill>
        <p:spPr>
          <a:xfrm>
            <a:off x="838200" y="3810000"/>
            <a:ext cx="6694714" cy="2366962"/>
          </a:xfrm>
          <a:prstGeom prst="rect">
            <a:avLst/>
          </a:prstGeom>
        </p:spPr>
      </p:pic>
    </p:spTree>
    <p:extLst>
      <p:ext uri="{BB962C8B-B14F-4D97-AF65-F5344CB8AC3E}">
        <p14:creationId xmlns:p14="http://schemas.microsoft.com/office/powerpoint/2010/main" val="159212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F2CE-5EBC-4B08-8E9C-45F16F354F80}"/>
              </a:ext>
            </a:extLst>
          </p:cNvPr>
          <p:cNvSpPr>
            <a:spLocks noGrp="1"/>
          </p:cNvSpPr>
          <p:nvPr>
            <p:ph type="title"/>
          </p:nvPr>
        </p:nvSpPr>
        <p:spPr/>
        <p:txBody>
          <a:bodyPr/>
          <a:lstStyle/>
          <a:p>
            <a:pPr algn="ctr"/>
            <a:r>
              <a:rPr lang="en-US" dirty="0"/>
              <a:t>Example decision tree</a:t>
            </a:r>
          </a:p>
        </p:txBody>
      </p:sp>
      <p:pic>
        <p:nvPicPr>
          <p:cNvPr id="7" name="Content Placeholder 6" descr="Diagram&#10;&#10;Description automatically generated">
            <a:extLst>
              <a:ext uri="{FF2B5EF4-FFF2-40B4-BE49-F238E27FC236}">
                <a16:creationId xmlns:a16="http://schemas.microsoft.com/office/drawing/2014/main" id="{604AF978-07B4-4619-89F6-F74AE986762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939105" y="1690688"/>
            <a:ext cx="6084490" cy="4802187"/>
          </a:xfrm>
        </p:spPr>
      </p:pic>
    </p:spTree>
    <p:extLst>
      <p:ext uri="{BB962C8B-B14F-4D97-AF65-F5344CB8AC3E}">
        <p14:creationId xmlns:p14="http://schemas.microsoft.com/office/powerpoint/2010/main" val="426808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C350-5870-474A-9CED-FA52E6F4FDD6}"/>
              </a:ext>
            </a:extLst>
          </p:cNvPr>
          <p:cNvSpPr>
            <a:spLocks noGrp="1"/>
          </p:cNvSpPr>
          <p:nvPr>
            <p:ph type="title"/>
          </p:nvPr>
        </p:nvSpPr>
        <p:spPr/>
        <p:txBody>
          <a:bodyPr/>
          <a:lstStyle/>
          <a:p>
            <a:pPr algn="ctr"/>
            <a:r>
              <a:rPr lang="en-US" dirty="0"/>
              <a:t>Decision tree: Restaurant example</a:t>
            </a:r>
          </a:p>
        </p:txBody>
      </p:sp>
      <p:sp>
        <p:nvSpPr>
          <p:cNvPr id="3" name="Content Placeholder 2">
            <a:extLst>
              <a:ext uri="{FF2B5EF4-FFF2-40B4-BE49-F238E27FC236}">
                <a16:creationId xmlns:a16="http://schemas.microsoft.com/office/drawing/2014/main" id="{0A7C2AA7-E495-4698-89A9-FBD4650CE14B}"/>
              </a:ext>
            </a:extLst>
          </p:cNvPr>
          <p:cNvSpPr>
            <a:spLocks noGrp="1"/>
          </p:cNvSpPr>
          <p:nvPr>
            <p:ph idx="1"/>
          </p:nvPr>
        </p:nvSpPr>
        <p:spPr/>
        <p:txBody>
          <a:bodyPr/>
          <a:lstStyle/>
          <a:p>
            <a:pPr marL="0" indent="0">
              <a:buNone/>
            </a:pPr>
            <a:r>
              <a:rPr lang="en-US" dirty="0"/>
              <a:t>Two </a:t>
            </a:r>
            <a:r>
              <a:rPr lang="en-US" dirty="0" err="1"/>
              <a:t>resturants</a:t>
            </a:r>
            <a:r>
              <a:rPr lang="en-US" dirty="0"/>
              <a:t>: Indian 5 minutes walk north; Chinese 10 minutes south.</a:t>
            </a:r>
          </a:p>
          <a:p>
            <a:pPr marL="0" indent="0">
              <a:buNone/>
            </a:pPr>
            <a:r>
              <a:rPr lang="en-US" dirty="0"/>
              <a:t>Chinese restaurant is busy with probability 0.5;  Indian with probability 0.8.</a:t>
            </a:r>
          </a:p>
          <a:p>
            <a:pPr marL="0" indent="0">
              <a:buNone/>
            </a:pPr>
            <a:r>
              <a:rPr lang="en-US" dirty="0"/>
              <a:t>At both: </a:t>
            </a:r>
          </a:p>
          <a:p>
            <a:pPr marL="0" indent="0">
              <a:buNone/>
            </a:pPr>
            <a:r>
              <a:rPr lang="en-US" dirty="0"/>
              <a:t>If the restaurant is quiet, then lunch will take 10 minutes</a:t>
            </a:r>
          </a:p>
          <a:p>
            <a:pPr marL="0" indent="0">
              <a:buNone/>
            </a:pPr>
            <a:r>
              <a:rPr lang="en-US" dirty="0"/>
              <a:t>If it is busy then with probability 0.25 lunch will take 30 minutes and with probability 0.75 it will take 60 minutes.</a:t>
            </a:r>
          </a:p>
          <a:p>
            <a:pPr marL="0" indent="0">
              <a:buNone/>
            </a:pPr>
            <a:endParaRPr lang="en-US" dirty="0"/>
          </a:p>
        </p:txBody>
      </p:sp>
    </p:spTree>
    <p:extLst>
      <p:ext uri="{BB962C8B-B14F-4D97-AF65-F5344CB8AC3E}">
        <p14:creationId xmlns:p14="http://schemas.microsoft.com/office/powerpoint/2010/main" val="369373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7BDB-2589-4D9A-91E9-297EA256B6EC}"/>
              </a:ext>
            </a:extLst>
          </p:cNvPr>
          <p:cNvSpPr>
            <a:spLocks noGrp="1"/>
          </p:cNvSpPr>
          <p:nvPr>
            <p:ph type="title"/>
          </p:nvPr>
        </p:nvSpPr>
        <p:spPr/>
        <p:txBody>
          <a:bodyPr/>
          <a:lstStyle/>
          <a:p>
            <a:pPr algn="ctr"/>
            <a:r>
              <a:rPr lang="en-US" dirty="0"/>
              <a:t>4 Plans</a:t>
            </a:r>
          </a:p>
        </p:txBody>
      </p:sp>
      <p:sp>
        <p:nvSpPr>
          <p:cNvPr id="3" name="Content Placeholder 2">
            <a:extLst>
              <a:ext uri="{FF2B5EF4-FFF2-40B4-BE49-F238E27FC236}">
                <a16:creationId xmlns:a16="http://schemas.microsoft.com/office/drawing/2014/main" id="{0A200DF2-A8F6-461F-8167-24C346866123}"/>
              </a:ext>
            </a:extLst>
          </p:cNvPr>
          <p:cNvSpPr>
            <a:spLocks noGrp="1"/>
          </p:cNvSpPr>
          <p:nvPr>
            <p:ph idx="1"/>
          </p:nvPr>
        </p:nvSpPr>
        <p:spPr/>
        <p:txBody>
          <a:bodyPr/>
          <a:lstStyle/>
          <a:p>
            <a:pPr marL="514350" indent="-514350">
              <a:buFont typeface="+mj-lt"/>
              <a:buAutoNum type="arabicPeriod"/>
            </a:pPr>
            <a:r>
              <a:rPr lang="en-US" dirty="0"/>
              <a:t>Go to Indian restaurant and stay.  Expected time:</a:t>
            </a:r>
            <a:br>
              <a:rPr lang="en-US" dirty="0"/>
            </a:br>
            <a:r>
              <a:rPr lang="en-US" dirty="0"/>
              <a:t>0.2</a:t>
            </a:r>
            <a:r>
              <a:rPr lang="en-US" dirty="0">
                <a:latin typeface="Cambria Math" panose="02040503050406030204" pitchFamily="18" charset="0"/>
                <a:ea typeface="Cambria Math" panose="02040503050406030204" pitchFamily="18" charset="0"/>
              </a:rPr>
              <a:t>∙20 + 0.8</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 0.25 ∙ 40 + 0.8 ∙ 0.75 ∙ 70= 54</a:t>
            </a:r>
          </a:p>
          <a:p>
            <a:pPr marL="514350" indent="-514350">
              <a:buFont typeface="+mj-lt"/>
              <a:buAutoNum type="arabicPeriod"/>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Go to Indian restaurant. If quiet, stay; if busy, go to Chinese restaurant.  Expected time:</a:t>
            </a: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0.2</a:t>
            </a:r>
            <a:r>
              <a:rPr kumimoji="0" lang="en-US" sz="2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∙20 + 0.8 ∙ 0.5 ∙ 40 + 0.8 ∙ 0.5 ∙ 0.25 ∙ 60 + 0.8 ∙ 0.5 ∙ 0.25 ∙ 90=53</a:t>
            </a:r>
          </a:p>
          <a:p>
            <a:pPr marL="514350" indent="-514350">
              <a:buFont typeface="+mj-lt"/>
              <a:buAutoNum type="arabicPeriod"/>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Go to Chinese restaurant and stay.  Expected time:</a:t>
            </a: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0.5</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∙30 + 0.5 ∙ 0.25 ∙ 50 + 0.5 ∙ 0.75 ∙ 80= 51.25</a:t>
            </a:r>
          </a:p>
          <a:p>
            <a:pPr marL="514350" indent="-514350">
              <a:buFont typeface="+mj-lt"/>
              <a:buAutoNum type="arabicPeriod"/>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Go to Chinese restaurant. If quiet, stay; if busy, go to Indian restaurant.  Expected time:</a:t>
            </a: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0.5</a:t>
            </a:r>
            <a:r>
              <a:rPr kumimoji="0" lang="en-US" sz="2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∙30 + 0.5 ∙ 0.2 ∙ 40 + 0.5 ∙ 0.8 ∙ 0.25 ∙ 60 + 0.5 ∙ 0.8 ∙ 0.25 ∙ 90=52</a:t>
            </a:r>
            <a:endParaRPr lang="en-US" dirty="0"/>
          </a:p>
        </p:txBody>
      </p:sp>
    </p:spTree>
    <p:extLst>
      <p:ext uri="{BB962C8B-B14F-4D97-AF65-F5344CB8AC3E}">
        <p14:creationId xmlns:p14="http://schemas.microsoft.com/office/powerpoint/2010/main" val="155616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26BE-62E3-4E21-BD72-07D5A2FFED72}"/>
              </a:ext>
            </a:extLst>
          </p:cNvPr>
          <p:cNvSpPr>
            <a:spLocks noGrp="1"/>
          </p:cNvSpPr>
          <p:nvPr>
            <p:ph type="title"/>
          </p:nvPr>
        </p:nvSpPr>
        <p:spPr>
          <a:xfrm>
            <a:off x="838200" y="365125"/>
            <a:ext cx="10515600" cy="906715"/>
          </a:xfrm>
        </p:spPr>
        <p:txBody>
          <a:bodyPr/>
          <a:lstStyle/>
          <a:p>
            <a:pPr algn="ctr"/>
            <a:r>
              <a:rPr lang="en-US" dirty="0"/>
              <a:t>Decision Tree</a:t>
            </a:r>
          </a:p>
        </p:txBody>
      </p:sp>
      <p:sp>
        <p:nvSpPr>
          <p:cNvPr id="3" name="Content Placeholder 2">
            <a:extLst>
              <a:ext uri="{FF2B5EF4-FFF2-40B4-BE49-F238E27FC236}">
                <a16:creationId xmlns:a16="http://schemas.microsoft.com/office/drawing/2014/main" id="{02C40046-3FD3-4C77-83F6-C7C70997924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E578DDB-BFB7-4C54-B421-DFFBA332E83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rcRect l="9928" t="18381" r="17110" b="18170"/>
          <a:stretch/>
        </p:blipFill>
        <p:spPr>
          <a:xfrm>
            <a:off x="2195230" y="1271840"/>
            <a:ext cx="7801539" cy="4905121"/>
          </a:xfrm>
          <a:prstGeom prst="rect">
            <a:avLst/>
          </a:prstGeom>
        </p:spPr>
      </p:pic>
    </p:spTree>
    <p:extLst>
      <p:ext uri="{BB962C8B-B14F-4D97-AF65-F5344CB8AC3E}">
        <p14:creationId xmlns:p14="http://schemas.microsoft.com/office/powerpoint/2010/main" val="2596546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2412</TotalTime>
  <Words>1941</Words>
  <Application>Microsoft Office PowerPoint</Application>
  <PresentationFormat>Widescreen</PresentationFormat>
  <Paragraphs>133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Decision Theory and Markov Decision Processes</vt:lpstr>
      <vt:lpstr>Decision theory: Maximum expected utility</vt:lpstr>
      <vt:lpstr>Maximum expected utility: Example</vt:lpstr>
      <vt:lpstr>Important: Don’t do probability matching!</vt:lpstr>
      <vt:lpstr>Decision trees</vt:lpstr>
      <vt:lpstr>Example decision tree</vt:lpstr>
      <vt:lpstr>Decision tree: Restaurant example</vt:lpstr>
      <vt:lpstr>4 Plans</vt:lpstr>
      <vt:lpstr>Decision Tree</vt:lpstr>
      <vt:lpstr>Decision tree: Publisher example</vt:lpstr>
      <vt:lpstr>Decision tree: Publisher example</vt:lpstr>
      <vt:lpstr>Conditional probabilities in the Reviewer example</vt:lpstr>
      <vt:lpstr>Value of information</vt:lpstr>
      <vt:lpstr>Markov Decision Problem (Simple version)</vt:lpstr>
      <vt:lpstr>Markov property</vt:lpstr>
      <vt:lpstr>MDP: Example</vt:lpstr>
      <vt:lpstr>MDP: Example</vt:lpstr>
      <vt:lpstr>Computing values given a policy</vt:lpstr>
      <vt:lpstr>Find best policy given the values</vt:lpstr>
      <vt:lpstr>Recalculate the values given the new policy. Iterate.</vt:lpstr>
      <vt:lpstr>Iterate. Policy is unchanged. Terminate.</vt:lpstr>
      <vt:lpstr>How to solve the MDP</vt:lpstr>
      <vt:lpstr>Calculating Vφ from policy φ</vt:lpstr>
      <vt:lpstr>Calculating the optimal policy from ν(S)</vt:lpstr>
      <vt:lpstr>Conceptually simple algorithm for MDPs</vt:lpstr>
      <vt:lpstr>Algorithm design</vt:lpstr>
      <vt:lpstr>Features of MDP algorithm</vt:lpstr>
      <vt:lpstr>More efficient computationally</vt:lpstr>
      <vt:lpstr>More efficient computationally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Ernest Davis</dc:creator>
  <cp:lastModifiedBy>Ernest Davis</cp:lastModifiedBy>
  <cp:revision>114</cp:revision>
  <dcterms:created xsi:type="dcterms:W3CDTF">2020-03-16T17:11:02Z</dcterms:created>
  <dcterms:modified xsi:type="dcterms:W3CDTF">2020-10-06T20:50:17Z</dcterms:modified>
</cp:coreProperties>
</file>