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6691-7CEB-4C5C-A063-B5FC2F327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D5341-9BD6-4417-B6F8-8B3A199BC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3F75-5C99-4EDD-9F52-967DC89A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57A9-DD14-4F70-8CBC-A1DC7C7F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94FA-0215-46B5-927C-6D21F658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E2DB-903C-48E4-8473-3D629DA8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59A9C-A44B-4BB9-8AFE-73A900D8A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4048-E373-4D0F-9788-898B90EB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DEA8-46BA-4815-8996-89363AAF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FBC2-E1A7-4038-A7D5-DFBB2BB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1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BB7F-1820-4AF9-993B-F7E00AB24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8CF7E-28A8-4F7D-B6EE-ED02437CC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B1F9-4846-4FEC-A4DA-468B995D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3B89-8ED5-4820-9EBC-A9B8D91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3CC1-EB02-4266-8A75-18F1B2D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E9E9-51D7-4D36-BC50-34837529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63A9-69A7-4607-B524-D2A7E603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FC42-B195-4F6C-B485-815CCDCB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5139-9587-4C31-AF17-6AA06E18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8A4C-0577-485F-8FFF-62B17F0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2F95-61C1-4082-B353-2245C0E3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FDE3C-E127-4554-AB9C-154B4219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1B73-63FD-4163-B8F3-EF589B26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8664-FF09-4DD4-AD8A-6830FDC6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A21F9-168F-477D-BD18-55DA650C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4F97-AEF7-491E-B6A7-ED9407F0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EB64-68E5-45D8-B3B4-394C4CE6A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CC7D0-B387-4F1A-86BC-DA6706F7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31DD2-ED37-4C8B-8242-0C238BFA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9BE79-F2C0-43C6-8B69-44BC638C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E1A2-DEE0-4E92-AF7A-76124FA3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029F-4FE1-4401-BC69-D2A52F4C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2C55B-6EF3-4874-837D-88F43AC3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70A26-25AD-4F09-ACF5-069E3E7A5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32505-FBCB-4A49-BC7C-387200685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EBB59-C08C-4317-AF8F-75BB7B653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E9049-2FFA-4BB3-80EA-F91721D1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0C69F-C536-4D7E-B9AF-3550F5E6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B5EC8-B40F-4FF4-87E6-5CCCE60E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FDC5-A804-41CF-B365-2C258A64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DAFDD-2E71-4F79-AA33-4DC74E57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7887E-ADD5-4CB1-813B-1AC6657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51A86-4D24-449A-A98E-186CC62A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24657-BB65-4E2F-AC4D-1671AC9C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03520-A2E5-44EC-9583-51A4547F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C37D8-C695-41D1-8397-1BB20EB7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36C-3981-4EF5-A893-525D8C3F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AB79-7C6A-470D-AC40-1F02A99B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A4485-18F9-4CF1-ADF0-81CBD9851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CA7E7-AD13-402E-8869-43134029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096F-32ED-406D-A5C5-1EA12248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09BD-84A7-431B-AAB1-4705BA21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878E-5767-4C98-8154-E9120CD7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1F004-6A9A-4095-AD2D-C4C94F553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4598-FE60-4931-A392-F9B67500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DC97-00C2-4B73-9033-92F68E55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B6EA6-AD45-494E-9E51-A96AC6FC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0B121-CAF0-455E-B40C-3BE0E043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85004-8FE8-4B9E-AE8F-9B7B13B2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F0C07-2E71-4FE7-92FB-B41F2D28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73D9-D327-40F5-A344-17849F27D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715F-0706-4511-9CE0-84CC16C7372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D9D-4E87-490D-AEB8-518568ECF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7038-ED89-4750-A7D0-451BBD6CA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FF02-22D2-4958-BCC4-798660D6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1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3C4A-CAF1-463F-B78E-3BFE14B80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Adversary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89F01-BB96-4C5B-B537-E0ACC1A66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017A-5CF6-465D-8235-F06DA831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B1C6-D523-4CFE-B87C-88869B1F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482"/>
            <a:ext cx="10515600" cy="5029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Go: Deterministic, perfect knowledge. State space approximately 3</a:t>
            </a:r>
            <a:r>
              <a:rPr lang="en-US" baseline="30000" dirty="0"/>
              <a:t>361 </a:t>
            </a:r>
            <a:r>
              <a:rPr lang="en-US" dirty="0"/>
              <a:t>= 10</a:t>
            </a:r>
            <a:r>
              <a:rPr lang="en-US" baseline="30000" dirty="0"/>
              <a:t>172</a:t>
            </a:r>
            <a:r>
              <a:rPr lang="en-US" dirty="0"/>
              <a:t>. Search paths can be quite deep. Battles involving a dozen moves on both sides are won by having one stone in the right position. Not monotonic; an extra stone can cost you the battle. 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AlphaGo (DeepMind,2016): Beat world champion Go player.</a:t>
            </a:r>
            <a:br>
              <a:rPr lang="en-US" dirty="0"/>
            </a:br>
            <a:r>
              <a:rPr lang="en-US" dirty="0"/>
              <a:t>Combination of reinforcement learning and deep learning. Trained first on a corpus of human games, then on self-play. Praised for “creative” move.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AlphaZero</a:t>
            </a:r>
            <a:r>
              <a:rPr lang="en-US" dirty="0"/>
              <a:t> (DeepMind 2017). Learned Go, chess, some other games entirely through self-play. Beat AlphaGo on Go, best chess playing program in chess, best Shogi player on Shogi. (Strictly speaking these were not the same program; the basic architecture was adapted to each game.)</a:t>
            </a:r>
          </a:p>
        </p:txBody>
      </p:sp>
    </p:spTree>
    <p:extLst>
      <p:ext uri="{BB962C8B-B14F-4D97-AF65-F5344CB8AC3E}">
        <p14:creationId xmlns:p14="http://schemas.microsoft.com/office/powerpoint/2010/main" val="34666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E605-E09C-4E31-A7BF-D8354116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4CED-4901-4603-B2CB-80869A00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Probabilistic, partial knowledge, multiplayer, with betting.</a:t>
            </a:r>
          </a:p>
          <a:p>
            <a:pPr marL="0" indent="0">
              <a:buNone/>
            </a:pPr>
            <a:r>
              <a:rPr lang="en-US" dirty="0"/>
              <a:t>Pluribus (Noam Brown and </a:t>
            </a:r>
            <a:r>
              <a:rPr lang="en-US" dirty="0" err="1"/>
              <a:t>Tuomas</a:t>
            </a:r>
            <a:r>
              <a:rPr lang="en-US" dirty="0"/>
              <a:t> </a:t>
            </a:r>
            <a:r>
              <a:rPr lang="en-US" dirty="0" err="1"/>
              <a:t>Sandholm</a:t>
            </a:r>
            <a:r>
              <a:rPr lang="en-US" dirty="0"/>
              <a:t>, 2019) beat human champions in 6 player matches.</a:t>
            </a:r>
          </a:p>
          <a:p>
            <a:pPr marL="0" indent="0">
              <a:buNone/>
            </a:pPr>
            <a:r>
              <a:rPr lang="en-US" dirty="0"/>
              <a:t>Complex, handcrafted algorithm that combined deep learning, reinforcement learning, probabilistic reasoning, and reasoning about the opponent’s knowledge.</a:t>
            </a:r>
          </a:p>
        </p:txBody>
      </p:sp>
    </p:spTree>
    <p:extLst>
      <p:ext uri="{BB962C8B-B14F-4D97-AF65-F5344CB8AC3E}">
        <p14:creationId xmlns:p14="http://schemas.microsoft.com/office/powerpoint/2010/main" val="394343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1C45-607F-44BB-8075-C224E80C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AlphaZero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97BC-18E8-4E18-A7EA-2FF9662B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with Programming Assignment 3: Reinforcement Learning</a:t>
            </a:r>
          </a:p>
          <a:p>
            <a:pPr marL="0" indent="0">
              <a:buNone/>
            </a:pPr>
            <a:r>
              <a:rPr lang="en-US" dirty="0"/>
              <a:t>Learn the best policy in a Markov Decision problem by experimentation and reinforcement learning.</a:t>
            </a:r>
          </a:p>
          <a:p>
            <a:pPr marL="0" indent="0">
              <a:buNone/>
            </a:pPr>
            <a:r>
              <a:rPr lang="en-US" dirty="0"/>
              <a:t>Start with random play. See what works. There is an external world simulator.</a:t>
            </a:r>
          </a:p>
          <a:p>
            <a:pPr marL="0" indent="0">
              <a:buNone/>
            </a:pPr>
            <a:r>
              <a:rPr lang="en-US" dirty="0"/>
              <a:t>As you learn to play better, focus on good moves, not on bad moves. You are trying to calculate the best move, not to build a classifier that will predict the quality of every move.</a:t>
            </a:r>
          </a:p>
        </p:txBody>
      </p:sp>
    </p:spTree>
    <p:extLst>
      <p:ext uri="{BB962C8B-B14F-4D97-AF65-F5344CB8AC3E}">
        <p14:creationId xmlns:p14="http://schemas.microsoft.com/office/powerpoint/2010/main" val="159997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10F0-A025-4FC0-B852-A6A34081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Differences between the MDP in Prog3 </a:t>
            </a:r>
            <a:br>
              <a:rPr lang="en-US" dirty="0"/>
            </a:br>
            <a:r>
              <a:rPr lang="en-US" dirty="0"/>
              <a:t>and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C12E-BB9C-4224-B59C-88D351D1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MDP is a probabilistic world with one player.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AlphaZero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playing  in a deterministic world against an adversary. The adversary is just a copy of itself.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MDP has so few states that you can record the success rate and compute the policy for each state separately.  Go has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states.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 rather than a tabulated policy, you need a classifier.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Alpha Go had 2 classifiers: one for policy,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one for state value estimation. (It works quite well if it only has one, but it needs both for top performance.)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12 layer convolutional 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AlphaZero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has one neural network that generates both value and policy.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deep learning to train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the classifier.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Sophisticated randomized techniques for tree search and evaluation.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5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7382-C8B2-4ED6-B5F6-CA3A9800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5EBC-02E1-405D-A8AB-ABE857F3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Trained on 21 million games for Go;  44 million for chess.</a:t>
            </a:r>
          </a:p>
          <a:p>
            <a:pPr marL="0" indent="0">
              <a:buNone/>
            </a:pPr>
            <a:r>
              <a:rPr lang="en-US" dirty="0"/>
              <a:t>5000 first-generation TPUs (tensor processing unit – internal Google product) to generate self-play games and 64 second generation TPUs to do the training.</a:t>
            </a:r>
          </a:p>
          <a:p>
            <a:pPr marL="0" indent="0">
              <a:buNone/>
            </a:pPr>
            <a:r>
              <a:rPr lang="en-US" dirty="0"/>
              <a:t>During play, </a:t>
            </a:r>
            <a:r>
              <a:rPr lang="en-US" dirty="0" err="1"/>
              <a:t>AlphaZero</a:t>
            </a:r>
            <a:r>
              <a:rPr lang="en-US" dirty="0"/>
              <a:t> searches 80,000 positions per second. Stockfish (previous AI chess champion) searches 70,000,000.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1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2455-BA0A-4456-9D6D-5EE235D2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B46C-0DB3-41DA-9B17-BBC47CA2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standard Go board is 19x19.  If a so-so player were given a 20x20 board to play on, my guess is they wouldn’t notice.</a:t>
            </a:r>
          </a:p>
          <a:p>
            <a:pPr marL="0" indent="0">
              <a:buNone/>
            </a:pPr>
            <a:r>
              <a:rPr lang="en-US" dirty="0"/>
              <a:t>I imagine a really good player would notice --- if not immediately, then as the game progressed. But though it might be disconcerting it wouldn’t very much affect their play.</a:t>
            </a:r>
          </a:p>
          <a:p>
            <a:pPr marL="0" indent="0">
              <a:buNone/>
            </a:pPr>
            <a:r>
              <a:rPr lang="en-US" dirty="0"/>
              <a:t>If you give trained AlphaGo or Alpha Zero Go a 20x20 board, it’s not that their play would degrade or even that they would play badly. They would be unable to imagine that such a monstrosity could possibly exist. It’s hard-wired into them that there are 361 input cells and 362 output cells (all 19x19 positions to move, plus “pass”)</a:t>
            </a:r>
          </a:p>
        </p:txBody>
      </p:sp>
    </p:spTree>
    <p:extLst>
      <p:ext uri="{BB962C8B-B14F-4D97-AF65-F5344CB8AC3E}">
        <p14:creationId xmlns:p14="http://schemas.microsoft.com/office/powerpoint/2010/main" val="19167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61D0-1BAC-45C8-9725-D6EDE2F5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of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AD-3168-4B44-8FCC-6A77E419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48143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Deterministic (Chess, Go) vs. probabilistic (dice, cards)</a:t>
            </a:r>
          </a:p>
          <a:p>
            <a:r>
              <a:rPr lang="en-US" dirty="0"/>
              <a:t>Perfect knowledge (Chess, Go, backgammon) vs. partial knowledge (card games)</a:t>
            </a:r>
          </a:p>
          <a:p>
            <a:r>
              <a:rPr lang="en-US" dirty="0"/>
              <a:t>Two player vs. multiplayer (Risk, Diplomacy)</a:t>
            </a:r>
          </a:p>
          <a:p>
            <a:r>
              <a:rPr lang="en-US" dirty="0"/>
              <a:t>Individual players vs. team games (bridge, sports)</a:t>
            </a:r>
          </a:p>
          <a:p>
            <a:r>
              <a:rPr lang="en-US" dirty="0"/>
              <a:t>Zero sum (competitive games) vs. cooperative (the economy)</a:t>
            </a:r>
          </a:p>
          <a:p>
            <a:r>
              <a:rPr lang="en-US" dirty="0"/>
              <a:t>Alternating moves (Chess, Go) vs. simultaneous moves (Rock, paper, scissors; sports)</a:t>
            </a:r>
          </a:p>
          <a:p>
            <a:r>
              <a:rPr lang="en-US" dirty="0"/>
              <a:t>Discrete (Chess, Go) vs. continuous (sports)</a:t>
            </a:r>
          </a:p>
          <a:p>
            <a:r>
              <a:rPr lang="en-US" dirty="0"/>
              <a:t> Known world dynamics (games, sports) vs. learning world dynamics (real world, some video games)</a:t>
            </a:r>
          </a:p>
        </p:txBody>
      </p:sp>
    </p:spTree>
    <p:extLst>
      <p:ext uri="{BB962C8B-B14F-4D97-AF65-F5344CB8AC3E}">
        <p14:creationId xmlns:p14="http://schemas.microsoft.com/office/powerpoint/2010/main" val="328315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FE1C-68FB-4E52-ACE1-B99EC413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</p:spPr>
        <p:txBody>
          <a:bodyPr/>
          <a:lstStyle/>
          <a:p>
            <a:pPr algn="ctr"/>
            <a:r>
              <a:rPr lang="en-US" dirty="0"/>
              <a:t>Basic ideas: Extensions of decision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5375-D87D-461F-A78E-C945BE19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Final score. The value of the final state. For Chess, go etc.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±1 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(Win or lose). For poker, numeric value. 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Assumptions: You will make (what you consider to be) the best move for you. The adversary will make (what you consider to be) the best move for him; in a zero-sum game, this is the worst move for you. Chance will act according to a probability distribution (generally known).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Evaluation function in non-terminal states: Expected value of the state, under the above assumptions.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2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DD88-9070-4C0A-A824-D4523D38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630D-6D29-4889-83D8-59ED281D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a decision tree, but you add a new kind of node, an adversary node.</a:t>
            </a:r>
          </a:p>
          <a:p>
            <a:pPr marL="0" indent="0">
              <a:buNone/>
            </a:pPr>
            <a:r>
              <a:rPr lang="en-US" dirty="0"/>
              <a:t>The value of an adversary node is the minimum of its children.</a:t>
            </a:r>
          </a:p>
          <a:p>
            <a:pPr marL="0" indent="0">
              <a:buNone/>
            </a:pPr>
            <a:r>
              <a:rPr lang="en-US" dirty="0"/>
              <a:t>In a deterministic game: Decision nodes (value is the max of its children) and adversary nodes (value is the min of its children).</a:t>
            </a:r>
          </a:p>
          <a:p>
            <a:pPr marL="0" indent="0">
              <a:buNone/>
            </a:pPr>
            <a:r>
              <a:rPr lang="en-US" dirty="0"/>
              <a:t>In a probabilistic game: Decision nodes, adversary nodes, and chance nodes.</a:t>
            </a:r>
          </a:p>
          <a:p>
            <a:pPr marL="0" indent="0">
              <a:buNone/>
            </a:pPr>
            <a:r>
              <a:rPr lang="en-US" dirty="0"/>
              <a:t>A decision tree of the usual kind (decision nodes, chance nodes) is a game with no adversary played within a probabilistic universe.</a:t>
            </a:r>
          </a:p>
        </p:txBody>
      </p:sp>
    </p:spTree>
    <p:extLst>
      <p:ext uri="{BB962C8B-B14F-4D97-AF65-F5344CB8AC3E}">
        <p14:creationId xmlns:p14="http://schemas.microsoft.com/office/powerpoint/2010/main" val="59275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C604-8B72-42EF-97FF-D5499E32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287"/>
          </a:xfrm>
        </p:spPr>
        <p:txBody>
          <a:bodyPr/>
          <a:lstStyle/>
          <a:p>
            <a:pPr algn="ctr"/>
            <a:r>
              <a:rPr lang="en-US" dirty="0"/>
              <a:t>Game Tree: Example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B9DD91C-6F8A-4192-B5E9-A98FC05AE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9" y="1165412"/>
            <a:ext cx="11092879" cy="5558117"/>
          </a:xfrm>
        </p:spPr>
      </p:pic>
    </p:spTree>
    <p:extLst>
      <p:ext uri="{BB962C8B-B14F-4D97-AF65-F5344CB8AC3E}">
        <p14:creationId xmlns:p14="http://schemas.microsoft.com/office/powerpoint/2010/main" val="248526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1CD9-0723-4CFC-B5B7-DF3A6603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A08E-8DAA-494D-8934-6F2DCF54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Expand out the tree from the current state (a decision node) to a certain depth, compute the evaluation at the leaves, propagate up to the current state.</a:t>
            </a:r>
          </a:p>
          <a:p>
            <a:pPr marL="0" indent="0">
              <a:buNone/>
            </a:pPr>
            <a:r>
              <a:rPr lang="en-US" dirty="0"/>
              <a:t>Heuristics for expanding only the most promising or important branches (best moves for player and for opponent; most likely branches for chance).</a:t>
            </a:r>
          </a:p>
          <a:p>
            <a:pPr marL="0" indent="0">
              <a:buNone/>
            </a:pPr>
            <a:r>
              <a:rPr lang="en-US" dirty="0"/>
              <a:t>In deterministic games, where these are min-max trees, there are rules that are guaranteed correct: “alpha-beta pruning”.</a:t>
            </a:r>
          </a:p>
        </p:txBody>
      </p:sp>
    </p:spTree>
    <p:extLst>
      <p:ext uri="{BB962C8B-B14F-4D97-AF65-F5344CB8AC3E}">
        <p14:creationId xmlns:p14="http://schemas.microsoft.com/office/powerpoint/2010/main" val="142634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ACF5-49F4-41F5-A8A7-6704535B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4656-BE7C-4864-AE1C-7E58BFEB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Deterministic, perfect knowledge, two player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Checkers (Art Samuels, 1958).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Used reinforcement learning and self-play</a:t>
            </a:r>
          </a:p>
          <a:p>
            <a:pPr marL="0" indent="0">
              <a:buNone/>
            </a:pPr>
            <a:r>
              <a:rPr lang="en-US" dirty="0"/>
              <a:t>Game-tree lookahead, learned evaluation function over 16 (IIRC) features.</a:t>
            </a:r>
          </a:p>
          <a:p>
            <a:pPr marL="0" indent="0">
              <a:buNone/>
            </a:pPr>
            <a:r>
              <a:rPr lang="en-US" dirty="0"/>
              <a:t>Ran on a machine with 10,000 words of memory and 1 </a:t>
            </a:r>
            <a:r>
              <a:rPr lang="en-US" dirty="0" err="1"/>
              <a:t>KHz</a:t>
            </a:r>
            <a:r>
              <a:rPr lang="en-US" dirty="0"/>
              <a:t> cycle time.</a:t>
            </a:r>
          </a:p>
          <a:p>
            <a:pPr marL="0" indent="0">
              <a:buNone/>
            </a:pPr>
            <a:r>
              <a:rPr lang="en-US" dirty="0"/>
              <a:t>Beat Samuels himself.</a:t>
            </a:r>
          </a:p>
          <a:p>
            <a:pPr marL="0" indent="0">
              <a:buNone/>
            </a:pPr>
            <a:r>
              <a:rPr lang="en-US" dirty="0"/>
              <a:t>Chinook beat the world champion in 1992.</a:t>
            </a:r>
          </a:p>
          <a:p>
            <a:pPr marL="0" indent="0">
              <a:buNone/>
            </a:pPr>
            <a:r>
              <a:rPr lang="en-US" dirty="0"/>
              <a:t>The game was “</a:t>
            </a:r>
            <a:r>
              <a:rPr lang="en-US" dirty="0" err="1"/>
              <a:t>solved”in</a:t>
            </a:r>
            <a:r>
              <a:rPr lang="en-US" dirty="0"/>
              <a:t> 2007 in the sense that it was determined that, with perfect play, it is a draw.</a:t>
            </a:r>
          </a:p>
        </p:txBody>
      </p:sp>
    </p:spTree>
    <p:extLst>
      <p:ext uri="{BB962C8B-B14F-4D97-AF65-F5344CB8AC3E}">
        <p14:creationId xmlns:p14="http://schemas.microsoft.com/office/powerpoint/2010/main" val="298943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D63B-8841-4CB1-A093-64DDFEE6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Backgammon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1188-4B2C-4D3D-AE97-12F37E23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BKG (Berliner, 1980). Handcrafted evaluation function, no lookahead. Beat champion in one game with good luck in the dice.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TD-Gammon (1995). Played at world champion level. Reinforcement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3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BC97-32D6-4FD5-9B4D-4303FB60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59AB-598F-4975-90CB-4C49DD7C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Deterministic perfect knowledge. State space ~10</a:t>
            </a:r>
            <a:r>
              <a:rPr lang="en-US" baseline="30000" dirty="0"/>
              <a:t>40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Deep Blue (1997) beat world champion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Garry </a:t>
            </a:r>
            <a:r>
              <a:rPr lang="en-US" dirty="0"/>
              <a:t>Kasparov.</a:t>
            </a:r>
          </a:p>
          <a:p>
            <a:pPr marL="0" indent="0">
              <a:buNone/>
            </a:pPr>
            <a:r>
              <a:rPr lang="en-US" dirty="0"/>
              <a:t>Game tree search. Evaluation function and game search strategies initially hand crafted then tuned by  machine learning from human games.</a:t>
            </a:r>
          </a:p>
          <a:p>
            <a:pPr marL="0" indent="0">
              <a:buNone/>
            </a:pPr>
            <a:r>
              <a:rPr lang="en-US" dirty="0" err="1"/>
              <a:t>AlphaZero</a:t>
            </a:r>
            <a:r>
              <a:rPr lang="en-US" dirty="0"/>
              <a:t>: Will discuss below.</a:t>
            </a:r>
          </a:p>
          <a:p>
            <a:pPr marL="0" indent="0">
              <a:buNone/>
            </a:pPr>
            <a:r>
              <a:rPr lang="en-US" dirty="0"/>
              <a:t>Considerable impact on human players.</a:t>
            </a:r>
          </a:p>
          <a:p>
            <a:pPr marL="0" indent="0">
              <a:buNone/>
            </a:pPr>
            <a:r>
              <a:rPr lang="en-US" dirty="0"/>
              <a:t>Human-computer team can beat computers without humans (at least as of a few years ago.)</a:t>
            </a:r>
          </a:p>
        </p:txBody>
      </p:sp>
    </p:spTree>
    <p:extLst>
      <p:ext uri="{BB962C8B-B14F-4D97-AF65-F5344CB8AC3E}">
        <p14:creationId xmlns:p14="http://schemas.microsoft.com/office/powerpoint/2010/main" val="10584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1241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Adversary games</vt:lpstr>
      <vt:lpstr>Categories of games</vt:lpstr>
      <vt:lpstr>Basic ideas: Extensions of decision theory</vt:lpstr>
      <vt:lpstr>Game tree</vt:lpstr>
      <vt:lpstr>Game Tree: Example</vt:lpstr>
      <vt:lpstr>Look ahead</vt:lpstr>
      <vt:lpstr>Checkers</vt:lpstr>
      <vt:lpstr>Backgammon</vt:lpstr>
      <vt:lpstr>Chess</vt:lpstr>
      <vt:lpstr>Go</vt:lpstr>
      <vt:lpstr>Poker</vt:lpstr>
      <vt:lpstr>AlphaZero</vt:lpstr>
      <vt:lpstr>Differences between the MDP in Prog3  and Go</vt:lpstr>
      <vt:lpstr>Statistics</vt:lpstr>
      <vt:lpstr>Limitation to keep in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games</dc:title>
  <dc:creator>Ernest Davis</dc:creator>
  <cp:lastModifiedBy>Ernest Davis</cp:lastModifiedBy>
  <cp:revision>18</cp:revision>
  <dcterms:created xsi:type="dcterms:W3CDTF">2020-11-11T14:52:17Z</dcterms:created>
  <dcterms:modified xsi:type="dcterms:W3CDTF">2020-11-12T21:49:50Z</dcterms:modified>
</cp:coreProperties>
</file>