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4660"/>
  </p:normalViewPr>
  <p:slideViewPr>
    <p:cSldViewPr snapToGrid="0">
      <p:cViewPr varScale="1">
        <p:scale>
          <a:sx n="60" d="100"/>
          <a:sy n="60" d="100"/>
        </p:scale>
        <p:origin x="3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2766-C067-40D2-A31A-424C13E49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01592-C7D1-4B7E-99A2-E7B6161F9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D2C28-B4B2-4090-A715-2839E90C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45BF-410A-4419-8C1E-056C92AFE07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E30BA-98B0-402F-9F27-594F1A82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9A4F2-DC89-41E8-9C01-D44E6D68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B528-9303-4FA1-847C-3DA2F0B8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3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C8A1-BDB1-4B01-8255-594E8DBE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727B7-5ABE-4DF8-A511-8CABD6969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8743C-3908-4711-A74B-1C07BB8D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45BF-410A-4419-8C1E-056C92AFE07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B887B-9756-4B76-9DC9-6F064568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6B661-82AA-40AA-914A-6F7907D2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B528-9303-4FA1-847C-3DA2F0B8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0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31D79-C984-4614-9062-B5E6CFB62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19968-5ACC-4A99-9455-7900B8816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5474F-A38F-4F4A-B29C-351CB282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45BF-410A-4419-8C1E-056C92AFE07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C4140-A79A-4FB9-B5FA-61570D17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63F34-B342-473D-9912-A6504B84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B528-9303-4FA1-847C-3DA2F0B8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5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49BD-AAA6-40A9-AA5A-21554BCC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78BD2-E011-40E9-9A5B-77037E654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4D7EE-A6D0-4C05-825A-AFFE916DA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45BF-410A-4419-8C1E-056C92AFE07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830E5-2817-43E0-B1DB-F00211BC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73FD1-3707-45C3-8FB1-48D64599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B528-9303-4FA1-847C-3DA2F0B8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0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F79AD-1F4E-47E8-9712-11E0AB6A6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5FC6F-56FB-48CC-AFDE-C166EE155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0EEFB-A834-48FF-B1F3-B89CC9F4B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45BF-410A-4419-8C1E-056C92AFE07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490E-4FD9-42E5-9F06-1005614A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A214B-895C-4097-978D-A2FD9EC3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B528-9303-4FA1-847C-3DA2F0B8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9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7A74-FB44-4C03-81F7-70556210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21CD1-ED19-4BA3-83FA-D22C046A1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07473-F8B1-4CC5-A7C1-0DE5990F1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87C14-C54B-4699-983D-CA4E46B3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45BF-410A-4419-8C1E-056C92AFE07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3330E-A2A1-42D0-8B01-7972633F5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FAAAB-94E7-4672-B362-E69E55CA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B528-9303-4FA1-847C-3DA2F0B8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7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DDBB-B774-4DF7-A54E-D108AB18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FDD6C-C92A-4B2B-BDDC-F39E2620A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8129B-E4EE-41DA-AFBF-BAECFF54E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37DA4-B0DA-491A-BE79-60726FB07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00063-4945-4CFF-8978-DA95889BF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262362-796C-42D6-8409-78C155CA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45BF-410A-4419-8C1E-056C92AFE07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2F74D5-D44B-443F-8027-6CCD1E2B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0EACD-E96A-4879-9642-EF675ADD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B528-9303-4FA1-847C-3DA2F0B8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2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0C36-24C9-4F60-9440-A818BC9A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264B9D-94D8-442D-B2E1-9369929B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45BF-410A-4419-8C1E-056C92AFE07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60ECB-227E-4787-9AC4-05B68E86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CA48A-28E7-42D2-B911-27779A3D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B528-9303-4FA1-847C-3DA2F0B8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6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93B825-A689-44A3-9D7B-2126971F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45BF-410A-4419-8C1E-056C92AFE07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9B71EB-E8C6-488B-9473-1EC40F9B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2AF61-11F5-4877-B519-31152C2A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B528-9303-4FA1-847C-3DA2F0B8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1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C9AA-9A53-4276-B749-FED4AD7C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4AB05-1E0D-47CB-8592-6D85BCBFD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C2263-9033-4F26-89BA-E4A776547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C32B1-C1CB-4E52-BA38-D9228C99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45BF-410A-4419-8C1E-056C92AFE07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0DBA6-62DA-4705-AA03-F8F78A7B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D2D6-13B4-4B7F-A9B3-9410F463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B528-9303-4FA1-847C-3DA2F0B8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3047-181A-49E9-B0B7-00A717E5D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17239-A838-4303-9479-A7E86BF69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9CDD0-0B83-441F-86FE-00FDD44A4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4F122-490E-45AE-8DAF-781012A03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45BF-410A-4419-8C1E-056C92AFE07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5002C-BF63-45C6-8D73-D5F07070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CA2E8-C998-4E94-9190-D8C42332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B528-9303-4FA1-847C-3DA2F0B8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4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E8A75-A489-4D1D-8A04-49604A46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87E62-045F-4403-B037-29AC186F0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2938C-0EC2-414F-8AD0-C63438A4B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445BF-410A-4419-8C1E-056C92AFE07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43640-5D74-44AD-9EF2-E728A9EE9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FC4-C994-47C5-94BE-2DD22E1AD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0B528-9303-4FA1-847C-3DA2F0B8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2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B691-1411-4BE1-BCB0-0B33F4F51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Tagging and</a:t>
            </a:r>
            <a:br>
              <a:rPr lang="en-US" dirty="0"/>
            </a:br>
            <a:r>
              <a:rPr lang="en-US" dirty="0"/>
              <a:t>Hidden Markov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FF80C-256A-4448-B5A8-91E769BE5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8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BF886-2CFE-4957-9F21-AE99599B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Toy example: Part of speech 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ED2C1-D757-462F-9E29-E658D3E39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Sentence:  “fish can swim fast”</a:t>
            </a:r>
          </a:p>
          <a:p>
            <a:pPr marL="0" indent="0">
              <a:buNone/>
            </a:pPr>
            <a:r>
              <a:rPr lang="en-US" dirty="0"/>
              <a:t>Tags: Noun, Verb, Modal, Adverb</a:t>
            </a:r>
          </a:p>
          <a:p>
            <a:pPr marL="0" indent="0">
              <a:buNone/>
            </a:pPr>
            <a:r>
              <a:rPr lang="en-US" dirty="0"/>
              <a:t>“fish” can be a Noun or a Verb.</a:t>
            </a:r>
          </a:p>
          <a:p>
            <a:pPr marL="0" indent="0">
              <a:buNone/>
            </a:pPr>
            <a:r>
              <a:rPr lang="en-US" dirty="0"/>
              <a:t>“can” can be a Modal, a Noun, or a Verb.</a:t>
            </a:r>
          </a:p>
          <a:p>
            <a:pPr marL="0" indent="0">
              <a:buNone/>
            </a:pPr>
            <a:r>
              <a:rPr lang="en-US" dirty="0"/>
              <a:t>“swim” can be a Verb or a Noun.</a:t>
            </a:r>
          </a:p>
          <a:p>
            <a:pPr marL="0" indent="0">
              <a:buNone/>
            </a:pPr>
            <a:r>
              <a:rPr lang="en-US" dirty="0"/>
              <a:t>“fast” can be an Adverb, a Verb, or a Noun (or an Adjective).</a:t>
            </a:r>
          </a:p>
        </p:txBody>
      </p:sp>
    </p:spTree>
    <p:extLst>
      <p:ext uri="{BB962C8B-B14F-4D97-AF65-F5344CB8AC3E}">
        <p14:creationId xmlns:p14="http://schemas.microsoft.com/office/powerpoint/2010/main" val="4179733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6942-B1F4-4A36-BA0F-CEF9817C2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Numbers (made up. In reality they would be gathered from a text corpus.)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C1C51A74-456D-4FF3-B7C6-39A944BAA4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3" y="1690688"/>
            <a:ext cx="4379609" cy="4956985"/>
          </a:xfrm>
        </p:spPr>
      </p:pic>
      <p:pic>
        <p:nvPicPr>
          <p:cNvPr id="9" name="Content Placeholder 8" descr="A picture containing text, table&#10;&#10;Description automatically generated">
            <a:extLst>
              <a:ext uri="{FF2B5EF4-FFF2-40B4-BE49-F238E27FC236}">
                <a16:creationId xmlns:a16="http://schemas.microsoft.com/office/drawing/2014/main" id="{F6E8FB5F-D7E4-4CE8-A946-42D987386F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30" y="1690688"/>
            <a:ext cx="3865006" cy="4897353"/>
          </a:xfrm>
        </p:spPr>
      </p:pic>
    </p:spTree>
    <p:extLst>
      <p:ext uri="{BB962C8B-B14F-4D97-AF65-F5344CB8AC3E}">
        <p14:creationId xmlns:p14="http://schemas.microsoft.com/office/powerpoint/2010/main" val="1593477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33A22C-280A-4794-8669-3B1E32B8E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HMM. Numbers are the negative log</a:t>
            </a:r>
            <a:r>
              <a:rPr lang="en-US" baseline="-25000" dirty="0"/>
              <a:t>2</a:t>
            </a:r>
            <a:r>
              <a:rPr lang="en-US" dirty="0"/>
              <a:t> unnormalized probabilities 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89FAE253-C7A4-4A60-8174-B44134CC8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085" y="1611242"/>
            <a:ext cx="5662862" cy="5113261"/>
          </a:xfrm>
        </p:spPr>
      </p:pic>
    </p:spTree>
    <p:extLst>
      <p:ext uri="{BB962C8B-B14F-4D97-AF65-F5344CB8AC3E}">
        <p14:creationId xmlns:p14="http://schemas.microsoft.com/office/powerpoint/2010/main" val="903431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0085-35F0-4537-97F5-F5280876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Shortest path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9B8A-D819-47A8-B6CC-1D62204F0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Viterbi’s algorithm </a:t>
            </a:r>
          </a:p>
          <a:p>
            <a:pPr marL="0" indent="0">
              <a:buNone/>
            </a:pPr>
            <a:r>
              <a:rPr lang="en-US" dirty="0"/>
              <a:t>Variant of Dijkstra’s algorithm</a:t>
            </a:r>
          </a:p>
          <a:p>
            <a:pPr marL="0" indent="0">
              <a:buNone/>
            </a:pPr>
            <a:r>
              <a:rPr lang="en-US" dirty="0"/>
              <a:t>Time O(nk</a:t>
            </a:r>
            <a:r>
              <a:rPr lang="en-US" baseline="30000" dirty="0"/>
              <a:t>2</a:t>
            </a:r>
            <a:r>
              <a:rPr lang="en-US" dirty="0"/>
              <a:t>) (n=length of sentence; k=number of states)</a:t>
            </a:r>
          </a:p>
        </p:txBody>
      </p:sp>
    </p:spTree>
    <p:extLst>
      <p:ext uri="{BB962C8B-B14F-4D97-AF65-F5344CB8AC3E}">
        <p14:creationId xmlns:p14="http://schemas.microsoft.com/office/powerpoint/2010/main" val="113807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E8B3-FD94-4B81-AC81-3786FD62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Machine learning </a:t>
            </a:r>
            <a:br>
              <a:rPr lang="en-US" dirty="0"/>
            </a:br>
            <a:r>
              <a:rPr lang="en-US" dirty="0"/>
              <a:t>and 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29469-5959-4C4F-B03A-27F84BBAD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First step: Forget </a:t>
            </a:r>
            <a:r>
              <a:rPr lang="en-US"/>
              <a:t>(almost) everything </a:t>
            </a:r>
            <a:r>
              <a:rPr lang="en-US" dirty="0"/>
              <a:t>I told you about natural language processing. It’s not just different methods, it’s a completely different game.</a:t>
            </a:r>
          </a:p>
          <a:p>
            <a:pPr marL="0" indent="0">
              <a:buNone/>
            </a:pPr>
            <a:r>
              <a:rPr lang="en-US" dirty="0"/>
              <a:t>You have a corpus of text: </a:t>
            </a:r>
          </a:p>
          <a:p>
            <a:r>
              <a:rPr lang="en-US" dirty="0"/>
              <a:t>sometimes labelled by paid labelers (comparatively small and expensive), </a:t>
            </a:r>
          </a:p>
          <a:p>
            <a:r>
              <a:rPr lang="en-US" dirty="0"/>
              <a:t>sometimes labeled by the world at large (e.g. reviews with stars).</a:t>
            </a:r>
          </a:p>
          <a:p>
            <a:r>
              <a:rPr lang="en-US" dirty="0"/>
              <a:t>sometimes unlabeled (often enormous).</a:t>
            </a:r>
          </a:p>
          <a:p>
            <a:pPr marL="0" indent="0">
              <a:buNone/>
            </a:pPr>
            <a:r>
              <a:rPr lang="en-US" dirty="0"/>
              <a:t>You have a specific task and evaluation metric.</a:t>
            </a:r>
            <a:br>
              <a:rPr lang="en-US" dirty="0"/>
            </a:br>
            <a:r>
              <a:rPr lang="en-US" dirty="0"/>
              <a:t>Use machine learning. To some extent, variants of the methods we’ve discussed, to some extent new techniques.</a:t>
            </a:r>
          </a:p>
        </p:txBody>
      </p:sp>
    </p:spTree>
    <p:extLst>
      <p:ext uri="{BB962C8B-B14F-4D97-AF65-F5344CB8AC3E}">
        <p14:creationId xmlns:p14="http://schemas.microsoft.com/office/powerpoint/2010/main" val="167300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D08B-9F27-44B9-8333-7D1B4AB8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Tagging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D5529-0ECC-4874-B900-2107FD14A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have a sequence of </a:t>
            </a:r>
            <a:r>
              <a:rPr lang="en-US" i="1" dirty="0"/>
              <a:t>elements.  </a:t>
            </a:r>
            <a:r>
              <a:rPr lang="en-US" dirty="0"/>
              <a:t>You want to assign a </a:t>
            </a:r>
            <a:r>
              <a:rPr lang="en-US" i="1" dirty="0"/>
              <a:t>tag</a:t>
            </a:r>
            <a:r>
              <a:rPr lang="en-US" dirty="0"/>
              <a:t> to each element.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dirty="0"/>
              <a:t>Element = word. Tag = part of speech, or some other category.</a:t>
            </a:r>
          </a:p>
          <a:p>
            <a:pPr marL="0" indent="0">
              <a:buNone/>
            </a:pPr>
            <a:r>
              <a:rPr lang="en-US" dirty="0"/>
              <a:t>Element = phoneme in audio speech.  Tag = component of a word.</a:t>
            </a:r>
          </a:p>
          <a:p>
            <a:pPr marL="0" indent="0">
              <a:buNone/>
            </a:pPr>
            <a:r>
              <a:rPr lang="en-US" dirty="0"/>
              <a:t>Corpus:  A large collection of sequences of elements with tags.</a:t>
            </a:r>
            <a:br>
              <a:rPr lang="en-US" dirty="0"/>
            </a:br>
            <a:r>
              <a:rPr lang="en-US" dirty="0"/>
              <a:t>For English texts and parts of speech tags, there are standard million- word corpora. (Brown corpus, Penn tree bank).</a:t>
            </a:r>
          </a:p>
          <a:p>
            <a:pPr marL="0" indent="0">
              <a:buNone/>
            </a:pPr>
            <a:r>
              <a:rPr lang="en-US" dirty="0"/>
              <a:t>For phonemes, this is recorded speech plus a transcript.</a:t>
            </a:r>
          </a:p>
        </p:txBody>
      </p:sp>
    </p:spTree>
    <p:extLst>
      <p:ext uri="{BB962C8B-B14F-4D97-AF65-F5344CB8AC3E}">
        <p14:creationId xmlns:p14="http://schemas.microsoft.com/office/powerpoint/2010/main" val="125593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3E48-3901-414E-8F18-B0C5E848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Probabilistic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2ED05-CF83-4D30-A7B9-CEB880101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</a:t>
            </a:r>
            <a:r>
              <a:rPr lang="en-US" baseline="-25000" dirty="0"/>
              <a:t>1</a:t>
            </a:r>
            <a:r>
              <a:rPr lang="en-US" dirty="0"/>
              <a:t>,e</a:t>
            </a:r>
            <a:r>
              <a:rPr lang="en-US" baseline="-25000" dirty="0"/>
              <a:t>2</a:t>
            </a:r>
            <a:r>
              <a:rPr lang="en-US" dirty="0"/>
              <a:t>, … , </a:t>
            </a:r>
            <a:r>
              <a:rPr lang="en-US" dirty="0" err="1"/>
              <a:t>e</a:t>
            </a:r>
            <a:r>
              <a:rPr lang="en-US" baseline="-25000" dirty="0" err="1"/>
              <a:t>n</a:t>
            </a:r>
            <a:r>
              <a:rPr lang="en-US" dirty="0"/>
              <a:t>: elements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… ,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: tags</a:t>
            </a:r>
          </a:p>
          <a:p>
            <a:pPr marL="0" indent="0">
              <a:buNone/>
            </a:pPr>
            <a:r>
              <a:rPr lang="en-US" dirty="0"/>
              <a:t>Given a sequence of elements, find the most probable sequence of tags.</a:t>
            </a:r>
          </a:p>
          <a:p>
            <a:pPr marL="0" indent="0">
              <a:buNone/>
            </a:pPr>
            <a:r>
              <a:rPr lang="en-US" dirty="0"/>
              <a:t>P(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… 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dirty="0"/>
              <a:t>|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,e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… 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lang="en-US" dirty="0"/>
              <a:t>) =   (Bayes’ law)</a:t>
            </a:r>
          </a:p>
          <a:p>
            <a:pPr marL="0" indent="0">
              <a:buNone/>
            </a:pPr>
            <a:r>
              <a:rPr lang="en-US" dirty="0"/>
              <a:t>P(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,e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… 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dirty="0"/>
              <a:t>|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… 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dirty="0"/>
              <a:t>)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∙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P(t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… 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lang="en-US" dirty="0"/>
              <a:t> )/ P(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,e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… 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Ignore the denominator, since that’s fixed.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8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994B-D5ED-4719-BA7C-999B3B40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Independence assumption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7788-1ADB-46D5-8E31-B1CF02303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tag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lang="en-US" dirty="0"/>
              <a:t>, element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dirty="0"/>
              <a:t>is conditionally independent of all the other elements and tags.</a:t>
            </a:r>
          </a:p>
          <a:p>
            <a:pPr marL="0" indent="0">
              <a:buNone/>
            </a:pPr>
            <a:r>
              <a:rPr lang="en-US" dirty="0"/>
              <a:t>P(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,e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… 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dirty="0"/>
              <a:t>|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… 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dirty="0"/>
              <a:t>) = </a:t>
            </a:r>
          </a:p>
          <a:p>
            <a:pPr marL="0" indent="0">
              <a:buNone/>
            </a:pPr>
            <a:r>
              <a:rPr lang="en-US" dirty="0"/>
              <a:t>P(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</a:t>
            </a:r>
            <a:r>
              <a:rPr lang="en-US" dirty="0"/>
              <a:t>|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lang="en-US" dirty="0"/>
              <a:t>)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∙ </a:t>
            </a:r>
            <a:r>
              <a:rPr lang="en-US" dirty="0"/>
              <a:t>P(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lang="en-US" dirty="0"/>
              <a:t>|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</a:t>
            </a:r>
            <a:r>
              <a:rPr lang="en-US" baseline="-25000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lang="en-US" dirty="0"/>
              <a:t>)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∙</a:t>
            </a:r>
            <a:r>
              <a:rPr lang="en-US" dirty="0"/>
              <a:t> …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∙ </a:t>
            </a:r>
            <a:r>
              <a:rPr lang="en-US" dirty="0"/>
              <a:t>P(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lang="en-US" baseline="-25000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dirty="0"/>
              <a:t>|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</a:t>
            </a:r>
            <a:r>
              <a:rPr lang="en-US" baseline="-25000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Again apply Bayes’ law</a:t>
            </a:r>
          </a:p>
          <a:p>
            <a:pPr marL="0" indent="0">
              <a:buNone/>
            </a:pPr>
            <a:r>
              <a:rPr lang="en-US" dirty="0"/>
              <a:t>P(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</a:t>
            </a:r>
            <a:r>
              <a:rPr lang="en-US" dirty="0"/>
              <a:t>|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lang="en-US" dirty="0"/>
              <a:t>) = P(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</a:t>
            </a:r>
            <a:r>
              <a:rPr lang="en-US" dirty="0"/>
              <a:t>|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lang="en-US" dirty="0"/>
              <a:t>)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∙ </a:t>
            </a:r>
            <a:r>
              <a:rPr lang="en-US" dirty="0"/>
              <a:t>P(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lang="en-US" dirty="0"/>
              <a:t>) / P(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Ignore P(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lang="en-US" dirty="0"/>
              <a:t>)  since that’s fixed.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9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9DA37-1FCF-4B0E-8564-8276D79FA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Independence assumption 2: </a:t>
            </a:r>
            <a:br>
              <a:rPr lang="en-US" dirty="0"/>
            </a:br>
            <a:r>
              <a:rPr lang="en-US" dirty="0"/>
              <a:t>K-gram 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67D37-CB94-4F94-84FF-8DE1ACB4B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 can be any value, but we’ll take k=3, which is often used.</a:t>
            </a:r>
          </a:p>
          <a:p>
            <a:pPr marL="0" indent="0">
              <a:buNone/>
            </a:pPr>
            <a:r>
              <a:rPr lang="en-US" dirty="0"/>
              <a:t>Independence assumption:</a:t>
            </a:r>
          </a:p>
          <a:p>
            <a:pPr marL="0" indent="0">
              <a:buNone/>
            </a:pPr>
            <a:r>
              <a:rPr lang="en-US" dirty="0"/>
              <a:t>Given the previous two (in general, k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dirty="0"/>
              <a:t>1) tags, a tag is conditionally independent of all the earlier ones.</a:t>
            </a:r>
          </a:p>
          <a:p>
            <a:pPr marL="0" indent="0">
              <a:buNone/>
            </a:pPr>
            <a:r>
              <a:rPr lang="en-US" dirty="0"/>
              <a:t>Given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 panose="020F0502020204030204"/>
              </a:rPr>
              <a:t>2 </a:t>
            </a:r>
            <a:r>
              <a:rPr lang="en-US" dirty="0"/>
              <a:t>and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lang="en-US" dirty="0"/>
              <a:t>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r>
              <a:rPr lang="en-US" baseline="-25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dirty="0"/>
              <a:t>is conditionally independent of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  <a:p>
            <a:pPr marL="0" indent="0">
              <a:buNone/>
            </a:pPr>
            <a:r>
              <a:rPr lang="en-US" dirty="0"/>
              <a:t>Given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 panose="020F0502020204030204"/>
              </a:rPr>
              <a:t>3 </a:t>
            </a:r>
            <a:r>
              <a:rPr lang="en-US" dirty="0"/>
              <a:t>and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lang="en-US" dirty="0"/>
              <a:t>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r>
              <a:rPr lang="en-US" baseline="-25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dirty="0"/>
              <a:t>is conditionally independent of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</a:t>
            </a:r>
            <a:r>
              <a:rPr lang="en-US" dirty="0"/>
              <a:t>and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Given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 panose="020F0502020204030204"/>
              </a:rPr>
              <a:t>4 </a:t>
            </a:r>
            <a:r>
              <a:rPr lang="en-US" dirty="0"/>
              <a:t>and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 panose="020F0502020204030204"/>
              </a:rPr>
              <a:t>5</a:t>
            </a:r>
            <a:r>
              <a:rPr lang="en-US" dirty="0"/>
              <a:t>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r>
              <a:rPr lang="en-US" baseline="-25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dirty="0"/>
              <a:t>is conditionally independent of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lang="en-US" dirty="0"/>
              <a:t>and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9331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BF0D-04FD-47F4-B0A0-4A190778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K-gram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33367D-4B4B-424B-9AAC-EEB944E1BC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P(t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t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t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t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t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5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t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=    (Conjunction rule)</a:t>
                </a:r>
              </a:p>
              <a:p>
                <a:pPr marL="0" indent="0">
                  <a:buNone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P(t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∙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P(t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|t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∙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P(t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|t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,t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∙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P(t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|t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,t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,t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∙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P(t</a:t>
                </a:r>
                <a:r>
                  <a:rPr lang="en-US" baseline="-25000" dirty="0">
                    <a:solidFill>
                      <a:prstClr val="black"/>
                    </a:solidFill>
                    <a:latin typeface="Calibri" panose="020F0502020204030204"/>
                  </a:rPr>
                  <a:t>5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|t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,t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,t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,t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∙ 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P(t</a:t>
                </a:r>
                <a:r>
                  <a:rPr lang="en-US" baseline="-25000" dirty="0">
                    <a:solidFill>
                      <a:prstClr val="black"/>
                    </a:solidFill>
                    <a:latin typeface="Calibri" panose="020F0502020204030204"/>
                  </a:rPr>
                  <a:t>6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|t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,t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,t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,t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, t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5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= (</a:t>
                </a: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Independence assumptions)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P(t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∙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P(t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|t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∙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P(t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|t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,t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∙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P(t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|t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,t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∙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P(t</a:t>
                </a:r>
                <a:r>
                  <a:rPr lang="en-US" baseline="-25000" dirty="0">
                    <a:solidFill>
                      <a:prstClr val="black"/>
                    </a:solidFill>
                    <a:latin typeface="Calibri" panose="020F0502020204030204"/>
                  </a:rPr>
                  <a:t>5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|t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,t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∙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P(t</a:t>
                </a:r>
                <a:r>
                  <a:rPr lang="en-US" baseline="-25000" dirty="0">
                    <a:solidFill>
                      <a:prstClr val="black"/>
                    </a:solidFill>
                    <a:latin typeface="Calibri" panose="020F0502020204030204"/>
                  </a:rPr>
                  <a:t>6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|t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, t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5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To make this uniform, we’ll add two extra tags “*Start*” at the beginning of the sentence, and call those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</a:t>
                </a:r>
                <a:r>
                  <a:rPr lang="en-US" baseline="-25000" dirty="0">
                    <a:solidFill>
                      <a:prstClr val="black"/>
                    </a:solidFill>
                    <a:latin typeface="Calibri" panose="020F0502020204030204"/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 and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-1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Then this becomes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Also sometimes useful to have  *End* tags at the end.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33367D-4B4B-424B-9AAC-EEB944E1B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30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2C78-77B5-4F0A-B86F-2A596A2A5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Putting this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FDD321-AFEC-44B4-9C47-8D8BBB394B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P(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t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… ,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</a:t>
                </a:r>
                <a:r>
                  <a:rPr kumimoji="0" lang="en-US" sz="28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lang="en-US" dirty="0"/>
                  <a:t>|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e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,e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… ,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kumimoji="0" lang="en-US" sz="28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</a:t>
                </a:r>
                <a:r>
                  <a:rPr lang="en-US" dirty="0"/>
                  <a:t>) =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∏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a constant that depends 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but not 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These are numbers that (hopefully) can be estimated from the labelled corpus. In some cases, you can use other kinds of information for </a:t>
                </a:r>
                <a:br>
                  <a:rPr lang="en-US" dirty="0"/>
                </a:br>
                <a:r>
                  <a:rPr lang="en-US" dirty="0"/>
                  <a:t>P(</a:t>
                </a: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t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lang="en-US" dirty="0"/>
                  <a:t>|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lang="en-US" dirty="0"/>
                  <a:t>). For instance, if a dictionary says that e can have tag t, but there is no such instance in the corpus, then you might want to give it some default probability.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FDD321-AFEC-44B4-9C47-8D8BBB394B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638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46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74A1-A5BB-4095-B453-8D6718A2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Hidden Markov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FDA99-528B-4032-9E25-941854403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state is a pair (a k-1 tuple) of tags – the last two tags you’ve seen.</a:t>
            </a:r>
          </a:p>
          <a:p>
            <a:pPr marL="0" indent="0">
              <a:buNone/>
            </a:pPr>
            <a:r>
              <a:rPr lang="en-US" dirty="0"/>
              <a:t>Arcs are labelled with elements and with probabilities. </a:t>
            </a:r>
          </a:p>
          <a:p>
            <a:pPr marL="0" indent="0">
              <a:buNone/>
            </a:pPr>
            <a:r>
              <a:rPr lang="en-US" dirty="0"/>
              <a:t>There is an arc from state &lt;TA,TB&gt; to &lt;TB,TC&gt; labelled E if P(TC|E)&gt;0 and P(TC|TA,TB) &gt; 0. That is, if element E can have tag TC,   and TC can follow TA,TB.</a:t>
            </a:r>
          </a:p>
          <a:p>
            <a:pPr marL="0" indent="0">
              <a:buNone/>
            </a:pPr>
            <a:r>
              <a:rPr lang="en-US" dirty="0"/>
              <a:t>So the structure is the same as MDPs, with elements instead of actions.</a:t>
            </a:r>
          </a:p>
          <a:p>
            <a:pPr marL="0" indent="0">
              <a:buNone/>
            </a:pPr>
            <a:r>
              <a:rPr lang="en-US" dirty="0"/>
              <a:t>But the problem is different: You are given the sequence of elements, and you want to find the most probable path through the graph.</a:t>
            </a:r>
          </a:p>
        </p:txBody>
      </p:sp>
    </p:spTree>
    <p:extLst>
      <p:ext uri="{BB962C8B-B14F-4D97-AF65-F5344CB8AC3E}">
        <p14:creationId xmlns:p14="http://schemas.microsoft.com/office/powerpoint/2010/main" val="2700586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1059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Tagging and Hidden Markov Models</vt:lpstr>
      <vt:lpstr>Machine learning  and natural language processing</vt:lpstr>
      <vt:lpstr>Tagging problem</vt:lpstr>
      <vt:lpstr>Probabilistic model</vt:lpstr>
      <vt:lpstr>Independence assumption 1</vt:lpstr>
      <vt:lpstr>Independence assumption 2:  K-gram assumption</vt:lpstr>
      <vt:lpstr>K-gram assumption</vt:lpstr>
      <vt:lpstr>Putting this together</vt:lpstr>
      <vt:lpstr>Hidden Markov Model</vt:lpstr>
      <vt:lpstr>Toy example: Part of speech tagging</vt:lpstr>
      <vt:lpstr>Numbers (made up. In reality they would be gathered from a text corpus.)</vt:lpstr>
      <vt:lpstr>HMM. Numbers are the negative log2 unnormalized probabilities </vt:lpstr>
      <vt:lpstr>Shortest path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Tagging and Hidden Markov Models</dc:title>
  <dc:creator>Ernest Davis</dc:creator>
  <cp:lastModifiedBy>Ernest Davis</cp:lastModifiedBy>
  <cp:revision>21</cp:revision>
  <dcterms:created xsi:type="dcterms:W3CDTF">2020-11-29T19:44:28Z</dcterms:created>
  <dcterms:modified xsi:type="dcterms:W3CDTF">2020-12-01T22:04:25Z</dcterms:modified>
</cp:coreProperties>
</file>