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4" r:id="rId8"/>
    <p:sldId id="262" r:id="rId9"/>
    <p:sldId id="261"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1" r:id="rId24"/>
    <p:sldId id="278" r:id="rId25"/>
    <p:sldId id="283" r:id="rId26"/>
    <p:sldId id="284" r:id="rId27"/>
    <p:sldId id="285" r:id="rId28"/>
    <p:sldId id="286" r:id="rId29"/>
    <p:sldId id="287" r:id="rId30"/>
    <p:sldId id="279" r:id="rId31"/>
    <p:sldId id="282" r:id="rId32"/>
    <p:sldId id="288" r:id="rId33"/>
    <p:sldId id="308" r:id="rId34"/>
    <p:sldId id="280" r:id="rId35"/>
    <p:sldId id="289" r:id="rId36"/>
    <p:sldId id="290" r:id="rId37"/>
    <p:sldId id="291" r:id="rId38"/>
    <p:sldId id="293" r:id="rId39"/>
    <p:sldId id="292" r:id="rId40"/>
    <p:sldId id="294" r:id="rId41"/>
    <p:sldId id="295" r:id="rId42"/>
    <p:sldId id="296" r:id="rId43"/>
    <p:sldId id="297" r:id="rId44"/>
    <p:sldId id="298" r:id="rId45"/>
    <p:sldId id="300" r:id="rId46"/>
    <p:sldId id="307" r:id="rId47"/>
    <p:sldId id="301" r:id="rId48"/>
    <p:sldId id="302" r:id="rId49"/>
    <p:sldId id="303" r:id="rId50"/>
    <p:sldId id="304" r:id="rId51"/>
    <p:sldId id="30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9" autoAdjust="0"/>
    <p:restoredTop sz="94660"/>
  </p:normalViewPr>
  <p:slideViewPr>
    <p:cSldViewPr snapToGrid="0">
      <p:cViewPr varScale="1">
        <p:scale>
          <a:sx n="54" d="100"/>
          <a:sy n="54" d="100"/>
        </p:scale>
        <p:origin x="13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428D-B0FC-41E6-83B0-B41584AB98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01481E-56D1-48F9-A11F-1F82B13D27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F124E7-A392-4706-9247-136C7BDC1C78}"/>
              </a:ext>
            </a:extLst>
          </p:cNvPr>
          <p:cNvSpPr>
            <a:spLocks noGrp="1"/>
          </p:cNvSpPr>
          <p:nvPr>
            <p:ph type="dt" sz="half" idx="10"/>
          </p:nvPr>
        </p:nvSpPr>
        <p:spPr/>
        <p:txBody>
          <a:bodyPr/>
          <a:lstStyle/>
          <a:p>
            <a:fld id="{71FD9D72-3AB1-46D0-BEE3-05C676556F7C}" type="datetimeFigureOut">
              <a:rPr lang="en-US" smtClean="0"/>
              <a:t>11/24/2020</a:t>
            </a:fld>
            <a:endParaRPr lang="en-US"/>
          </a:p>
        </p:txBody>
      </p:sp>
      <p:sp>
        <p:nvSpPr>
          <p:cNvPr id="5" name="Footer Placeholder 4">
            <a:extLst>
              <a:ext uri="{FF2B5EF4-FFF2-40B4-BE49-F238E27FC236}">
                <a16:creationId xmlns:a16="http://schemas.microsoft.com/office/drawing/2014/main" id="{DD36C4AF-32E7-42B8-AC27-9D91A71CE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E78D5-0E18-4EE7-BDC4-CF0D4D6FC3B4}"/>
              </a:ext>
            </a:extLst>
          </p:cNvPr>
          <p:cNvSpPr>
            <a:spLocks noGrp="1"/>
          </p:cNvSpPr>
          <p:nvPr>
            <p:ph type="sldNum" sz="quarter" idx="12"/>
          </p:nvPr>
        </p:nvSpPr>
        <p:spPr/>
        <p:txBody>
          <a:bodyPr/>
          <a:lstStyle/>
          <a:p>
            <a:fld id="{A1739AD1-D1BF-4D43-A84D-29263E2C1557}" type="slidenum">
              <a:rPr lang="en-US" smtClean="0"/>
              <a:t>‹#›</a:t>
            </a:fld>
            <a:endParaRPr lang="en-US"/>
          </a:p>
        </p:txBody>
      </p:sp>
    </p:spTree>
    <p:extLst>
      <p:ext uri="{BB962C8B-B14F-4D97-AF65-F5344CB8AC3E}">
        <p14:creationId xmlns:p14="http://schemas.microsoft.com/office/powerpoint/2010/main" val="394428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ECD1-1CED-40D4-B964-52CBC5EC9B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F81BB5-AF67-465E-B87A-A732630303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937C0-CC15-4C90-B50A-226E53C9F4EB}"/>
              </a:ext>
            </a:extLst>
          </p:cNvPr>
          <p:cNvSpPr>
            <a:spLocks noGrp="1"/>
          </p:cNvSpPr>
          <p:nvPr>
            <p:ph type="dt" sz="half" idx="10"/>
          </p:nvPr>
        </p:nvSpPr>
        <p:spPr/>
        <p:txBody>
          <a:bodyPr/>
          <a:lstStyle/>
          <a:p>
            <a:fld id="{71FD9D72-3AB1-46D0-BEE3-05C676556F7C}" type="datetimeFigureOut">
              <a:rPr lang="en-US" smtClean="0"/>
              <a:t>11/24/2020</a:t>
            </a:fld>
            <a:endParaRPr lang="en-US"/>
          </a:p>
        </p:txBody>
      </p:sp>
      <p:sp>
        <p:nvSpPr>
          <p:cNvPr id="5" name="Footer Placeholder 4">
            <a:extLst>
              <a:ext uri="{FF2B5EF4-FFF2-40B4-BE49-F238E27FC236}">
                <a16:creationId xmlns:a16="http://schemas.microsoft.com/office/drawing/2014/main" id="{4415CAC9-814E-43DA-9041-D319B6520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D8A3D-DB0D-4934-A3E6-9DCBF64CFED7}"/>
              </a:ext>
            </a:extLst>
          </p:cNvPr>
          <p:cNvSpPr>
            <a:spLocks noGrp="1"/>
          </p:cNvSpPr>
          <p:nvPr>
            <p:ph type="sldNum" sz="quarter" idx="12"/>
          </p:nvPr>
        </p:nvSpPr>
        <p:spPr/>
        <p:txBody>
          <a:bodyPr/>
          <a:lstStyle/>
          <a:p>
            <a:fld id="{A1739AD1-D1BF-4D43-A84D-29263E2C1557}" type="slidenum">
              <a:rPr lang="en-US" smtClean="0"/>
              <a:t>‹#›</a:t>
            </a:fld>
            <a:endParaRPr lang="en-US"/>
          </a:p>
        </p:txBody>
      </p:sp>
    </p:spTree>
    <p:extLst>
      <p:ext uri="{BB962C8B-B14F-4D97-AF65-F5344CB8AC3E}">
        <p14:creationId xmlns:p14="http://schemas.microsoft.com/office/powerpoint/2010/main" val="1643095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351B40-4999-4389-9BA2-6C8326231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980D15-BF34-4628-90E2-6DB1FE3DD5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53F26-2E72-4C73-8ABA-E3D88DE048C7}"/>
              </a:ext>
            </a:extLst>
          </p:cNvPr>
          <p:cNvSpPr>
            <a:spLocks noGrp="1"/>
          </p:cNvSpPr>
          <p:nvPr>
            <p:ph type="dt" sz="half" idx="10"/>
          </p:nvPr>
        </p:nvSpPr>
        <p:spPr/>
        <p:txBody>
          <a:bodyPr/>
          <a:lstStyle/>
          <a:p>
            <a:fld id="{71FD9D72-3AB1-46D0-BEE3-05C676556F7C}" type="datetimeFigureOut">
              <a:rPr lang="en-US" smtClean="0"/>
              <a:t>11/24/2020</a:t>
            </a:fld>
            <a:endParaRPr lang="en-US"/>
          </a:p>
        </p:txBody>
      </p:sp>
      <p:sp>
        <p:nvSpPr>
          <p:cNvPr id="5" name="Footer Placeholder 4">
            <a:extLst>
              <a:ext uri="{FF2B5EF4-FFF2-40B4-BE49-F238E27FC236}">
                <a16:creationId xmlns:a16="http://schemas.microsoft.com/office/drawing/2014/main" id="{B9A8CB59-C350-4F34-AB97-FCF5AC288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EF104-B845-436F-9FB8-C537144A7FB4}"/>
              </a:ext>
            </a:extLst>
          </p:cNvPr>
          <p:cNvSpPr>
            <a:spLocks noGrp="1"/>
          </p:cNvSpPr>
          <p:nvPr>
            <p:ph type="sldNum" sz="quarter" idx="12"/>
          </p:nvPr>
        </p:nvSpPr>
        <p:spPr/>
        <p:txBody>
          <a:bodyPr/>
          <a:lstStyle/>
          <a:p>
            <a:fld id="{A1739AD1-D1BF-4D43-A84D-29263E2C1557}" type="slidenum">
              <a:rPr lang="en-US" smtClean="0"/>
              <a:t>‹#›</a:t>
            </a:fld>
            <a:endParaRPr lang="en-US"/>
          </a:p>
        </p:txBody>
      </p:sp>
    </p:spTree>
    <p:extLst>
      <p:ext uri="{BB962C8B-B14F-4D97-AF65-F5344CB8AC3E}">
        <p14:creationId xmlns:p14="http://schemas.microsoft.com/office/powerpoint/2010/main" val="1990593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523E-6A4C-4989-B793-2BE6AE1AC5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52ACFF-C880-48E1-B3E5-B406F361F7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18AB6-250E-412F-B22B-EA0627426659}"/>
              </a:ext>
            </a:extLst>
          </p:cNvPr>
          <p:cNvSpPr>
            <a:spLocks noGrp="1"/>
          </p:cNvSpPr>
          <p:nvPr>
            <p:ph type="dt" sz="half" idx="10"/>
          </p:nvPr>
        </p:nvSpPr>
        <p:spPr/>
        <p:txBody>
          <a:bodyPr/>
          <a:lstStyle/>
          <a:p>
            <a:fld id="{71FD9D72-3AB1-46D0-BEE3-05C676556F7C}" type="datetimeFigureOut">
              <a:rPr lang="en-US" smtClean="0"/>
              <a:t>11/24/2020</a:t>
            </a:fld>
            <a:endParaRPr lang="en-US"/>
          </a:p>
        </p:txBody>
      </p:sp>
      <p:sp>
        <p:nvSpPr>
          <p:cNvPr id="5" name="Footer Placeholder 4">
            <a:extLst>
              <a:ext uri="{FF2B5EF4-FFF2-40B4-BE49-F238E27FC236}">
                <a16:creationId xmlns:a16="http://schemas.microsoft.com/office/drawing/2014/main" id="{4B3A7D74-270C-4138-8714-4052E0E41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C4065-95FF-4308-B8D3-3E44FCAD36BB}"/>
              </a:ext>
            </a:extLst>
          </p:cNvPr>
          <p:cNvSpPr>
            <a:spLocks noGrp="1"/>
          </p:cNvSpPr>
          <p:nvPr>
            <p:ph type="sldNum" sz="quarter" idx="12"/>
          </p:nvPr>
        </p:nvSpPr>
        <p:spPr/>
        <p:txBody>
          <a:bodyPr/>
          <a:lstStyle/>
          <a:p>
            <a:fld id="{A1739AD1-D1BF-4D43-A84D-29263E2C1557}" type="slidenum">
              <a:rPr lang="en-US" smtClean="0"/>
              <a:t>‹#›</a:t>
            </a:fld>
            <a:endParaRPr lang="en-US"/>
          </a:p>
        </p:txBody>
      </p:sp>
    </p:spTree>
    <p:extLst>
      <p:ext uri="{BB962C8B-B14F-4D97-AF65-F5344CB8AC3E}">
        <p14:creationId xmlns:p14="http://schemas.microsoft.com/office/powerpoint/2010/main" val="2508574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2C8F3-CFC4-4D61-8ABE-C777DB20E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819361-85C3-4907-BFFE-E5A944D93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ABB1F6-28F5-47F9-9B5D-13267A75EAC1}"/>
              </a:ext>
            </a:extLst>
          </p:cNvPr>
          <p:cNvSpPr>
            <a:spLocks noGrp="1"/>
          </p:cNvSpPr>
          <p:nvPr>
            <p:ph type="dt" sz="half" idx="10"/>
          </p:nvPr>
        </p:nvSpPr>
        <p:spPr/>
        <p:txBody>
          <a:bodyPr/>
          <a:lstStyle/>
          <a:p>
            <a:fld id="{71FD9D72-3AB1-46D0-BEE3-05C676556F7C}" type="datetimeFigureOut">
              <a:rPr lang="en-US" smtClean="0"/>
              <a:t>11/24/2020</a:t>
            </a:fld>
            <a:endParaRPr lang="en-US"/>
          </a:p>
        </p:txBody>
      </p:sp>
      <p:sp>
        <p:nvSpPr>
          <p:cNvPr id="5" name="Footer Placeholder 4">
            <a:extLst>
              <a:ext uri="{FF2B5EF4-FFF2-40B4-BE49-F238E27FC236}">
                <a16:creationId xmlns:a16="http://schemas.microsoft.com/office/drawing/2014/main" id="{BE066733-3E96-40C5-A817-B49A7298D3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87B01-EE3F-4587-9825-4472EF9909F2}"/>
              </a:ext>
            </a:extLst>
          </p:cNvPr>
          <p:cNvSpPr>
            <a:spLocks noGrp="1"/>
          </p:cNvSpPr>
          <p:nvPr>
            <p:ph type="sldNum" sz="quarter" idx="12"/>
          </p:nvPr>
        </p:nvSpPr>
        <p:spPr/>
        <p:txBody>
          <a:bodyPr/>
          <a:lstStyle/>
          <a:p>
            <a:fld id="{A1739AD1-D1BF-4D43-A84D-29263E2C1557}" type="slidenum">
              <a:rPr lang="en-US" smtClean="0"/>
              <a:t>‹#›</a:t>
            </a:fld>
            <a:endParaRPr lang="en-US"/>
          </a:p>
        </p:txBody>
      </p:sp>
    </p:spTree>
    <p:extLst>
      <p:ext uri="{BB962C8B-B14F-4D97-AF65-F5344CB8AC3E}">
        <p14:creationId xmlns:p14="http://schemas.microsoft.com/office/powerpoint/2010/main" val="383686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C834-12BF-4B62-8591-8551B90FA7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FD5F60-CDAA-4126-AD1A-0550340A81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AE9F1A-7C1B-4A6E-B0CF-5FDF207F97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0757B4-9D05-473A-966C-ADFEC87E195D}"/>
              </a:ext>
            </a:extLst>
          </p:cNvPr>
          <p:cNvSpPr>
            <a:spLocks noGrp="1"/>
          </p:cNvSpPr>
          <p:nvPr>
            <p:ph type="dt" sz="half" idx="10"/>
          </p:nvPr>
        </p:nvSpPr>
        <p:spPr/>
        <p:txBody>
          <a:bodyPr/>
          <a:lstStyle/>
          <a:p>
            <a:fld id="{71FD9D72-3AB1-46D0-BEE3-05C676556F7C}" type="datetimeFigureOut">
              <a:rPr lang="en-US" smtClean="0"/>
              <a:t>11/24/2020</a:t>
            </a:fld>
            <a:endParaRPr lang="en-US"/>
          </a:p>
        </p:txBody>
      </p:sp>
      <p:sp>
        <p:nvSpPr>
          <p:cNvPr id="6" name="Footer Placeholder 5">
            <a:extLst>
              <a:ext uri="{FF2B5EF4-FFF2-40B4-BE49-F238E27FC236}">
                <a16:creationId xmlns:a16="http://schemas.microsoft.com/office/drawing/2014/main" id="{6DB345E7-95A0-402E-84C9-AD25C8AF85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F769C7-CD66-4DE2-B88A-F0A4FF6B867A}"/>
              </a:ext>
            </a:extLst>
          </p:cNvPr>
          <p:cNvSpPr>
            <a:spLocks noGrp="1"/>
          </p:cNvSpPr>
          <p:nvPr>
            <p:ph type="sldNum" sz="quarter" idx="12"/>
          </p:nvPr>
        </p:nvSpPr>
        <p:spPr/>
        <p:txBody>
          <a:bodyPr/>
          <a:lstStyle/>
          <a:p>
            <a:fld id="{A1739AD1-D1BF-4D43-A84D-29263E2C1557}" type="slidenum">
              <a:rPr lang="en-US" smtClean="0"/>
              <a:t>‹#›</a:t>
            </a:fld>
            <a:endParaRPr lang="en-US"/>
          </a:p>
        </p:txBody>
      </p:sp>
    </p:spTree>
    <p:extLst>
      <p:ext uri="{BB962C8B-B14F-4D97-AF65-F5344CB8AC3E}">
        <p14:creationId xmlns:p14="http://schemas.microsoft.com/office/powerpoint/2010/main" val="411203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FC80-177C-43CE-9F3E-2C4653EAB1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C22A5D-0326-4FAA-9C14-26CC2D0CE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DD3CC6-ECE5-4D0E-8DB8-AC4C44B62A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4985DC-67D0-4013-AFB7-A067B0F2B7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46E7FC-30FE-4984-91A3-71D45B5FA3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404D21-7E3F-4CBD-9702-ECBDA49058A9}"/>
              </a:ext>
            </a:extLst>
          </p:cNvPr>
          <p:cNvSpPr>
            <a:spLocks noGrp="1"/>
          </p:cNvSpPr>
          <p:nvPr>
            <p:ph type="dt" sz="half" idx="10"/>
          </p:nvPr>
        </p:nvSpPr>
        <p:spPr/>
        <p:txBody>
          <a:bodyPr/>
          <a:lstStyle/>
          <a:p>
            <a:fld id="{71FD9D72-3AB1-46D0-BEE3-05C676556F7C}" type="datetimeFigureOut">
              <a:rPr lang="en-US" smtClean="0"/>
              <a:t>11/24/2020</a:t>
            </a:fld>
            <a:endParaRPr lang="en-US"/>
          </a:p>
        </p:txBody>
      </p:sp>
      <p:sp>
        <p:nvSpPr>
          <p:cNvPr id="8" name="Footer Placeholder 7">
            <a:extLst>
              <a:ext uri="{FF2B5EF4-FFF2-40B4-BE49-F238E27FC236}">
                <a16:creationId xmlns:a16="http://schemas.microsoft.com/office/drawing/2014/main" id="{864E827B-172B-4C98-97DE-11D8A2499E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ABC630-5457-4598-BCE1-598DF9F39A7B}"/>
              </a:ext>
            </a:extLst>
          </p:cNvPr>
          <p:cNvSpPr>
            <a:spLocks noGrp="1"/>
          </p:cNvSpPr>
          <p:nvPr>
            <p:ph type="sldNum" sz="quarter" idx="12"/>
          </p:nvPr>
        </p:nvSpPr>
        <p:spPr/>
        <p:txBody>
          <a:bodyPr/>
          <a:lstStyle/>
          <a:p>
            <a:fld id="{A1739AD1-D1BF-4D43-A84D-29263E2C1557}" type="slidenum">
              <a:rPr lang="en-US" smtClean="0"/>
              <a:t>‹#›</a:t>
            </a:fld>
            <a:endParaRPr lang="en-US"/>
          </a:p>
        </p:txBody>
      </p:sp>
    </p:spTree>
    <p:extLst>
      <p:ext uri="{BB962C8B-B14F-4D97-AF65-F5344CB8AC3E}">
        <p14:creationId xmlns:p14="http://schemas.microsoft.com/office/powerpoint/2010/main" val="3109982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A698-C14C-448C-B7C5-DD73BB1608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2DD0F2-08CD-4575-BE1B-83B038759A57}"/>
              </a:ext>
            </a:extLst>
          </p:cNvPr>
          <p:cNvSpPr>
            <a:spLocks noGrp="1"/>
          </p:cNvSpPr>
          <p:nvPr>
            <p:ph type="dt" sz="half" idx="10"/>
          </p:nvPr>
        </p:nvSpPr>
        <p:spPr/>
        <p:txBody>
          <a:bodyPr/>
          <a:lstStyle/>
          <a:p>
            <a:fld id="{71FD9D72-3AB1-46D0-BEE3-05C676556F7C}" type="datetimeFigureOut">
              <a:rPr lang="en-US" smtClean="0"/>
              <a:t>11/24/2020</a:t>
            </a:fld>
            <a:endParaRPr lang="en-US"/>
          </a:p>
        </p:txBody>
      </p:sp>
      <p:sp>
        <p:nvSpPr>
          <p:cNvPr id="4" name="Footer Placeholder 3">
            <a:extLst>
              <a:ext uri="{FF2B5EF4-FFF2-40B4-BE49-F238E27FC236}">
                <a16:creationId xmlns:a16="http://schemas.microsoft.com/office/drawing/2014/main" id="{C316C07A-6D43-4425-BDB2-B4F512E851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206567-8D7A-471B-B2BC-2AFD295129F2}"/>
              </a:ext>
            </a:extLst>
          </p:cNvPr>
          <p:cNvSpPr>
            <a:spLocks noGrp="1"/>
          </p:cNvSpPr>
          <p:nvPr>
            <p:ph type="sldNum" sz="quarter" idx="12"/>
          </p:nvPr>
        </p:nvSpPr>
        <p:spPr/>
        <p:txBody>
          <a:bodyPr/>
          <a:lstStyle/>
          <a:p>
            <a:fld id="{A1739AD1-D1BF-4D43-A84D-29263E2C1557}" type="slidenum">
              <a:rPr lang="en-US" smtClean="0"/>
              <a:t>‹#›</a:t>
            </a:fld>
            <a:endParaRPr lang="en-US"/>
          </a:p>
        </p:txBody>
      </p:sp>
    </p:spTree>
    <p:extLst>
      <p:ext uri="{BB962C8B-B14F-4D97-AF65-F5344CB8AC3E}">
        <p14:creationId xmlns:p14="http://schemas.microsoft.com/office/powerpoint/2010/main" val="1699126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CA4EC-8192-44A1-8EF9-6A92F2C45AD7}"/>
              </a:ext>
            </a:extLst>
          </p:cNvPr>
          <p:cNvSpPr>
            <a:spLocks noGrp="1"/>
          </p:cNvSpPr>
          <p:nvPr>
            <p:ph type="dt" sz="half" idx="10"/>
          </p:nvPr>
        </p:nvSpPr>
        <p:spPr/>
        <p:txBody>
          <a:bodyPr/>
          <a:lstStyle/>
          <a:p>
            <a:fld id="{71FD9D72-3AB1-46D0-BEE3-05C676556F7C}" type="datetimeFigureOut">
              <a:rPr lang="en-US" smtClean="0"/>
              <a:t>11/24/2020</a:t>
            </a:fld>
            <a:endParaRPr lang="en-US"/>
          </a:p>
        </p:txBody>
      </p:sp>
      <p:sp>
        <p:nvSpPr>
          <p:cNvPr id="3" name="Footer Placeholder 2">
            <a:extLst>
              <a:ext uri="{FF2B5EF4-FFF2-40B4-BE49-F238E27FC236}">
                <a16:creationId xmlns:a16="http://schemas.microsoft.com/office/drawing/2014/main" id="{EEC512CD-47C6-47D2-9C89-DD4233F90E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D3FA17-AAE0-487D-9924-B65B2EAECEEC}"/>
              </a:ext>
            </a:extLst>
          </p:cNvPr>
          <p:cNvSpPr>
            <a:spLocks noGrp="1"/>
          </p:cNvSpPr>
          <p:nvPr>
            <p:ph type="sldNum" sz="quarter" idx="12"/>
          </p:nvPr>
        </p:nvSpPr>
        <p:spPr/>
        <p:txBody>
          <a:bodyPr/>
          <a:lstStyle/>
          <a:p>
            <a:fld id="{A1739AD1-D1BF-4D43-A84D-29263E2C1557}" type="slidenum">
              <a:rPr lang="en-US" smtClean="0"/>
              <a:t>‹#›</a:t>
            </a:fld>
            <a:endParaRPr lang="en-US"/>
          </a:p>
        </p:txBody>
      </p:sp>
    </p:spTree>
    <p:extLst>
      <p:ext uri="{BB962C8B-B14F-4D97-AF65-F5344CB8AC3E}">
        <p14:creationId xmlns:p14="http://schemas.microsoft.com/office/powerpoint/2010/main" val="5508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5F4E1-107F-4348-A0C8-880CD1574F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549313-1D66-4711-938F-78331EDDA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A02311-6527-4745-AC6E-0F1B185EF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355611-53B9-4E61-8DD1-E77912F379BE}"/>
              </a:ext>
            </a:extLst>
          </p:cNvPr>
          <p:cNvSpPr>
            <a:spLocks noGrp="1"/>
          </p:cNvSpPr>
          <p:nvPr>
            <p:ph type="dt" sz="half" idx="10"/>
          </p:nvPr>
        </p:nvSpPr>
        <p:spPr/>
        <p:txBody>
          <a:bodyPr/>
          <a:lstStyle/>
          <a:p>
            <a:fld id="{71FD9D72-3AB1-46D0-BEE3-05C676556F7C}" type="datetimeFigureOut">
              <a:rPr lang="en-US" smtClean="0"/>
              <a:t>11/24/2020</a:t>
            </a:fld>
            <a:endParaRPr lang="en-US"/>
          </a:p>
        </p:txBody>
      </p:sp>
      <p:sp>
        <p:nvSpPr>
          <p:cNvPr id="6" name="Footer Placeholder 5">
            <a:extLst>
              <a:ext uri="{FF2B5EF4-FFF2-40B4-BE49-F238E27FC236}">
                <a16:creationId xmlns:a16="http://schemas.microsoft.com/office/drawing/2014/main" id="{52422380-2D55-4933-A276-B824ECDB11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8855C-B22A-4AD0-83BA-76E603CC1957}"/>
              </a:ext>
            </a:extLst>
          </p:cNvPr>
          <p:cNvSpPr>
            <a:spLocks noGrp="1"/>
          </p:cNvSpPr>
          <p:nvPr>
            <p:ph type="sldNum" sz="quarter" idx="12"/>
          </p:nvPr>
        </p:nvSpPr>
        <p:spPr/>
        <p:txBody>
          <a:bodyPr/>
          <a:lstStyle/>
          <a:p>
            <a:fld id="{A1739AD1-D1BF-4D43-A84D-29263E2C1557}" type="slidenum">
              <a:rPr lang="en-US" smtClean="0"/>
              <a:t>‹#›</a:t>
            </a:fld>
            <a:endParaRPr lang="en-US"/>
          </a:p>
        </p:txBody>
      </p:sp>
    </p:spTree>
    <p:extLst>
      <p:ext uri="{BB962C8B-B14F-4D97-AF65-F5344CB8AC3E}">
        <p14:creationId xmlns:p14="http://schemas.microsoft.com/office/powerpoint/2010/main" val="266352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C4E0-C74F-4D43-B520-7A7F8F4DF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C5E358-3B13-4FC7-BBE2-A82A4C4478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8703A2-0D70-4489-BD3D-11378E7662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C1FD7-AF2A-451A-BA81-5AC78A32E01E}"/>
              </a:ext>
            </a:extLst>
          </p:cNvPr>
          <p:cNvSpPr>
            <a:spLocks noGrp="1"/>
          </p:cNvSpPr>
          <p:nvPr>
            <p:ph type="dt" sz="half" idx="10"/>
          </p:nvPr>
        </p:nvSpPr>
        <p:spPr/>
        <p:txBody>
          <a:bodyPr/>
          <a:lstStyle/>
          <a:p>
            <a:fld id="{71FD9D72-3AB1-46D0-BEE3-05C676556F7C}" type="datetimeFigureOut">
              <a:rPr lang="en-US" smtClean="0"/>
              <a:t>11/24/2020</a:t>
            </a:fld>
            <a:endParaRPr lang="en-US"/>
          </a:p>
        </p:txBody>
      </p:sp>
      <p:sp>
        <p:nvSpPr>
          <p:cNvPr id="6" name="Footer Placeholder 5">
            <a:extLst>
              <a:ext uri="{FF2B5EF4-FFF2-40B4-BE49-F238E27FC236}">
                <a16:creationId xmlns:a16="http://schemas.microsoft.com/office/drawing/2014/main" id="{A87D5D6C-37DC-4161-9B45-FBDBD36DA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016124-2D58-4789-8829-DDE85A5C85F1}"/>
              </a:ext>
            </a:extLst>
          </p:cNvPr>
          <p:cNvSpPr>
            <a:spLocks noGrp="1"/>
          </p:cNvSpPr>
          <p:nvPr>
            <p:ph type="sldNum" sz="quarter" idx="12"/>
          </p:nvPr>
        </p:nvSpPr>
        <p:spPr/>
        <p:txBody>
          <a:bodyPr/>
          <a:lstStyle/>
          <a:p>
            <a:fld id="{A1739AD1-D1BF-4D43-A84D-29263E2C1557}" type="slidenum">
              <a:rPr lang="en-US" smtClean="0"/>
              <a:t>‹#›</a:t>
            </a:fld>
            <a:endParaRPr lang="en-US"/>
          </a:p>
        </p:txBody>
      </p:sp>
    </p:spTree>
    <p:extLst>
      <p:ext uri="{BB962C8B-B14F-4D97-AF65-F5344CB8AC3E}">
        <p14:creationId xmlns:p14="http://schemas.microsoft.com/office/powerpoint/2010/main" val="420664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899DF2-E1F4-4A7F-B083-777B70386C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307F24-B4D4-496A-B6BF-A95384821A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68A338-7452-437C-BA4B-F93212D718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D9D72-3AB1-46D0-BEE3-05C676556F7C}" type="datetimeFigureOut">
              <a:rPr lang="en-US" smtClean="0"/>
              <a:t>11/24/2020</a:t>
            </a:fld>
            <a:endParaRPr lang="en-US"/>
          </a:p>
        </p:txBody>
      </p:sp>
      <p:sp>
        <p:nvSpPr>
          <p:cNvPr id="5" name="Footer Placeholder 4">
            <a:extLst>
              <a:ext uri="{FF2B5EF4-FFF2-40B4-BE49-F238E27FC236}">
                <a16:creationId xmlns:a16="http://schemas.microsoft.com/office/drawing/2014/main" id="{3F7293F6-408E-4D1C-8E86-FC1D27C327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26D89D-6554-4286-B3B9-35EC2EE084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739AD1-D1BF-4D43-A84D-29263E2C1557}" type="slidenum">
              <a:rPr lang="en-US" smtClean="0"/>
              <a:t>‹#›</a:t>
            </a:fld>
            <a:endParaRPr lang="en-US"/>
          </a:p>
        </p:txBody>
      </p:sp>
    </p:spTree>
    <p:extLst>
      <p:ext uri="{BB962C8B-B14F-4D97-AF65-F5344CB8AC3E}">
        <p14:creationId xmlns:p14="http://schemas.microsoft.com/office/powerpoint/2010/main" val="2187498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4.xml"/><Relationship Id="rId5" Type="http://schemas.microsoft.com/office/2007/relationships/hdphoto" Target="../media/hdphoto4.wdp"/><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4.xml"/><Relationship Id="rId5" Type="http://schemas.microsoft.com/office/2007/relationships/hdphoto" Target="../media/hdphoto6.wdp"/><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cs.nyu.edu/faculty/davise/ai/CykParseExample.tx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4.xml"/><Relationship Id="rId5" Type="http://schemas.microsoft.com/office/2007/relationships/hdphoto" Target="../media/hdphoto9.wdp"/><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1.png"/><Relationship Id="rId1" Type="http://schemas.openxmlformats.org/officeDocument/2006/relationships/slideLayout" Target="../slideLayouts/slideLayout4.xml"/><Relationship Id="rId5" Type="http://schemas.microsoft.com/office/2007/relationships/hdphoto" Target="../media/hdphoto10.wdp"/><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4673-DD9B-4C1E-B3F6-3C5614BD0EAA}"/>
              </a:ext>
            </a:extLst>
          </p:cNvPr>
          <p:cNvSpPr>
            <a:spLocks noGrp="1"/>
          </p:cNvSpPr>
          <p:nvPr>
            <p:ph type="ctrTitle"/>
          </p:nvPr>
        </p:nvSpPr>
        <p:spPr/>
        <p:txBody>
          <a:bodyPr/>
          <a:lstStyle/>
          <a:p>
            <a:r>
              <a:rPr lang="en-US" dirty="0"/>
              <a:t>Natural Language Processing</a:t>
            </a:r>
          </a:p>
        </p:txBody>
      </p:sp>
      <p:sp>
        <p:nvSpPr>
          <p:cNvPr id="3" name="Subtitle 2">
            <a:extLst>
              <a:ext uri="{FF2B5EF4-FFF2-40B4-BE49-F238E27FC236}">
                <a16:creationId xmlns:a16="http://schemas.microsoft.com/office/drawing/2014/main" id="{D3E827F2-E5D6-4F1B-BC8F-F046B053FEA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00809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E5F76A-02AC-4C17-8A21-4EA7FE9F3300}"/>
              </a:ext>
            </a:extLst>
          </p:cNvPr>
          <p:cNvSpPr>
            <a:spLocks noGrp="1"/>
          </p:cNvSpPr>
          <p:nvPr>
            <p:ph type="title"/>
          </p:nvPr>
        </p:nvSpPr>
        <p:spPr/>
        <p:txBody>
          <a:bodyPr/>
          <a:lstStyle/>
          <a:p>
            <a:pPr algn="ctr"/>
            <a:r>
              <a:rPr lang="en-US" dirty="0"/>
              <a:t>Morphology (English)</a:t>
            </a:r>
          </a:p>
        </p:txBody>
      </p:sp>
      <p:sp>
        <p:nvSpPr>
          <p:cNvPr id="6" name="Content Placeholder 5">
            <a:extLst>
              <a:ext uri="{FF2B5EF4-FFF2-40B4-BE49-F238E27FC236}">
                <a16:creationId xmlns:a16="http://schemas.microsoft.com/office/drawing/2014/main" id="{5C9FF618-7E5F-4D5A-B27F-0B4FBC1018C1}"/>
              </a:ext>
            </a:extLst>
          </p:cNvPr>
          <p:cNvSpPr>
            <a:spLocks noGrp="1"/>
          </p:cNvSpPr>
          <p:nvPr>
            <p:ph idx="1"/>
          </p:nvPr>
        </p:nvSpPr>
        <p:spPr/>
        <p:txBody>
          <a:bodyPr/>
          <a:lstStyle/>
          <a:p>
            <a:pPr marL="0" indent="0">
              <a:buNone/>
            </a:pPr>
            <a:r>
              <a:rPr lang="en-US" dirty="0"/>
              <a:t>Two kinds: Inflections and affixes (prefixes and suffixes).</a:t>
            </a:r>
          </a:p>
          <a:p>
            <a:pPr marL="0" indent="0">
              <a:buNone/>
            </a:pPr>
            <a:r>
              <a:rPr lang="en-US" dirty="0"/>
              <a:t>English is a lightly inflected language.</a:t>
            </a:r>
          </a:p>
          <a:p>
            <a:pPr marL="0" indent="0">
              <a:buNone/>
            </a:pPr>
            <a:r>
              <a:rPr lang="en-US" dirty="0"/>
              <a:t>Nouns have singular and plurals. Cat, cats. Fish, fishes. Plus irregular forms.</a:t>
            </a:r>
          </a:p>
          <a:p>
            <a:pPr marL="0" indent="0">
              <a:buNone/>
            </a:pPr>
            <a:r>
              <a:rPr lang="en-US" dirty="0"/>
              <a:t>Verbs have –ed and –</a:t>
            </a:r>
            <a:r>
              <a:rPr lang="en-US" dirty="0" err="1"/>
              <a:t>ing</a:t>
            </a:r>
            <a:r>
              <a:rPr lang="en-US" dirty="0"/>
              <a:t>.  Fish, fished, fishing.  Plus semi-regular rules for changing letters (cry, cried) plus irregular pasts.</a:t>
            </a:r>
          </a:p>
          <a:p>
            <a:pPr marL="0" indent="0">
              <a:buNone/>
            </a:pPr>
            <a:br>
              <a:rPr lang="en-US" dirty="0"/>
            </a:br>
            <a:endParaRPr lang="en-US" dirty="0"/>
          </a:p>
          <a:p>
            <a:pPr marL="0" indent="0">
              <a:buNone/>
            </a:pPr>
            <a:endParaRPr lang="en-US" dirty="0"/>
          </a:p>
        </p:txBody>
      </p:sp>
    </p:spTree>
    <p:extLst>
      <p:ext uri="{BB962C8B-B14F-4D97-AF65-F5344CB8AC3E}">
        <p14:creationId xmlns:p14="http://schemas.microsoft.com/office/powerpoint/2010/main" val="2210509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589F-3F57-4C98-8A60-708E032A1874}"/>
              </a:ext>
            </a:extLst>
          </p:cNvPr>
          <p:cNvSpPr>
            <a:spLocks noGrp="1"/>
          </p:cNvSpPr>
          <p:nvPr>
            <p:ph type="title"/>
          </p:nvPr>
        </p:nvSpPr>
        <p:spPr/>
        <p:txBody>
          <a:bodyPr/>
          <a:lstStyle/>
          <a:p>
            <a:pPr algn="ctr"/>
            <a:r>
              <a:rPr lang="en-US" dirty="0"/>
              <a:t>Affixes</a:t>
            </a:r>
          </a:p>
        </p:txBody>
      </p:sp>
      <p:sp>
        <p:nvSpPr>
          <p:cNvPr id="3" name="Content Placeholder 2">
            <a:extLst>
              <a:ext uri="{FF2B5EF4-FFF2-40B4-BE49-F238E27FC236}">
                <a16:creationId xmlns:a16="http://schemas.microsoft.com/office/drawing/2014/main" id="{AA0AC174-411F-4E6F-A91E-784DA5FDD67B}"/>
              </a:ext>
            </a:extLst>
          </p:cNvPr>
          <p:cNvSpPr>
            <a:spLocks noGrp="1"/>
          </p:cNvSpPr>
          <p:nvPr>
            <p:ph idx="1"/>
          </p:nvPr>
        </p:nvSpPr>
        <p:spPr/>
        <p:txBody>
          <a:bodyPr/>
          <a:lstStyle/>
          <a:p>
            <a:pPr marL="0" indent="0">
              <a:buNone/>
            </a:pPr>
            <a:r>
              <a:rPr lang="en-US" dirty="0"/>
              <a:t>Superconductivity =</a:t>
            </a:r>
          </a:p>
          <a:p>
            <a:pPr marL="0" indent="0">
              <a:buNone/>
            </a:pPr>
            <a:r>
              <a:rPr lang="en-US" dirty="0"/>
              <a:t>super (intensifier) + conduct (verb root) + </a:t>
            </a:r>
            <a:r>
              <a:rPr lang="en-US" dirty="0" err="1"/>
              <a:t>ive</a:t>
            </a:r>
            <a:r>
              <a:rPr lang="en-US" dirty="0"/>
              <a:t> (verb to adjective) +</a:t>
            </a:r>
            <a:r>
              <a:rPr lang="en-US" dirty="0" err="1"/>
              <a:t>ity</a:t>
            </a:r>
            <a:r>
              <a:rPr lang="en-US" dirty="0"/>
              <a:t> (adjective to noun)</a:t>
            </a:r>
          </a:p>
          <a:p>
            <a:pPr marL="0" indent="0">
              <a:buNone/>
            </a:pPr>
            <a:r>
              <a:rPr lang="en-US" dirty="0"/>
              <a:t>(conduct itself was a compound </a:t>
            </a:r>
            <a:r>
              <a:rPr lang="en-US" dirty="0">
                <a:latin typeface="Cambria Math" panose="02040503050406030204" pitchFamily="18" charset="0"/>
                <a:ea typeface="Cambria Math" panose="02040503050406030204" pitchFamily="18" charset="0"/>
              </a:rPr>
              <a:t>− </a:t>
            </a:r>
            <a:r>
              <a:rPr lang="en-US" dirty="0">
                <a:latin typeface="Calibri" panose="020F0502020204030204" pitchFamily="34" charset="0"/>
                <a:ea typeface="Cambria Math" panose="02040503050406030204" pitchFamily="18" charset="0"/>
                <a:cs typeface="Calibri" panose="020F0502020204030204" pitchFamily="34" charset="0"/>
              </a:rPr>
              <a:t>con (with) + </a:t>
            </a:r>
            <a:r>
              <a:rPr lang="en-US" dirty="0" err="1">
                <a:latin typeface="Calibri" panose="020F0502020204030204" pitchFamily="34" charset="0"/>
                <a:ea typeface="Cambria Math" panose="02040503050406030204" pitchFamily="18" charset="0"/>
                <a:cs typeface="Calibri" panose="020F0502020204030204" pitchFamily="34" charset="0"/>
              </a:rPr>
              <a:t>ducere</a:t>
            </a:r>
            <a:r>
              <a:rPr lang="en-US" dirty="0">
                <a:latin typeface="Calibri" panose="020F0502020204030204" pitchFamily="34" charset="0"/>
                <a:ea typeface="Cambria Math" panose="02040503050406030204" pitchFamily="18" charset="0"/>
                <a:cs typeface="Calibri" panose="020F0502020204030204" pitchFamily="34" charset="0"/>
              </a:rPr>
              <a:t> (lead) in the original Latin)</a:t>
            </a:r>
            <a:r>
              <a:rPr lang="en-US" dirty="0">
                <a:latin typeface="Cambria Math" panose="02040503050406030204" pitchFamily="18" charset="0"/>
                <a:ea typeface="Cambria Math" panose="02040503050406030204" pitchFamily="18" charset="0"/>
              </a:rPr>
              <a:t> </a:t>
            </a:r>
          </a:p>
          <a:p>
            <a:pPr marL="0" indent="0">
              <a:buNone/>
            </a:pPr>
            <a:r>
              <a:rPr lang="en-US" dirty="0" err="1">
                <a:latin typeface="Calibri" panose="020F0502020204030204" pitchFamily="34" charset="0"/>
                <a:cs typeface="Calibri" panose="020F0502020204030204" pitchFamily="34" charset="0"/>
              </a:rPr>
              <a:t>civilizationally</a:t>
            </a: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civil (adjective) + </a:t>
            </a:r>
            <a:r>
              <a:rPr lang="en-US" dirty="0" err="1">
                <a:latin typeface="Calibri" panose="020F0502020204030204" pitchFamily="34" charset="0"/>
                <a:cs typeface="Calibri" panose="020F0502020204030204" pitchFamily="34" charset="0"/>
              </a:rPr>
              <a:t>ize</a:t>
            </a:r>
            <a:r>
              <a:rPr lang="en-US" dirty="0">
                <a:latin typeface="Calibri" panose="020F0502020204030204" pitchFamily="34" charset="0"/>
                <a:cs typeface="Calibri" panose="020F0502020204030204" pitchFamily="34" charset="0"/>
              </a:rPr>
              <a:t> (adjective to verb) + </a:t>
            </a:r>
            <a:r>
              <a:rPr lang="en-US" dirty="0" err="1">
                <a:latin typeface="Calibri" panose="020F0502020204030204" pitchFamily="34" charset="0"/>
                <a:cs typeface="Calibri" panose="020F0502020204030204" pitchFamily="34" charset="0"/>
              </a:rPr>
              <a:t>ation</a:t>
            </a:r>
            <a:r>
              <a:rPr lang="en-US" dirty="0">
                <a:latin typeface="Calibri" panose="020F0502020204030204" pitchFamily="34" charset="0"/>
                <a:cs typeface="Calibri" panose="020F0502020204030204" pitchFamily="34" charset="0"/>
              </a:rPr>
              <a:t> (verb to noun) + al (noun to adjective) + </a:t>
            </a:r>
            <a:r>
              <a:rPr lang="en-US" dirty="0" err="1">
                <a:latin typeface="Calibri" panose="020F0502020204030204" pitchFamily="34" charset="0"/>
                <a:cs typeface="Calibri" panose="020F0502020204030204" pitchFamily="34" charset="0"/>
              </a:rPr>
              <a:t>ly</a:t>
            </a:r>
            <a:r>
              <a:rPr lang="en-US" dirty="0">
                <a:latin typeface="Calibri" panose="020F0502020204030204" pitchFamily="34" charset="0"/>
                <a:cs typeface="Calibri" panose="020F0502020204030204" pitchFamily="34" charset="0"/>
              </a:rPr>
              <a:t> (adjective to adverb).</a:t>
            </a:r>
          </a:p>
        </p:txBody>
      </p:sp>
    </p:spTree>
    <p:extLst>
      <p:ext uri="{BB962C8B-B14F-4D97-AF65-F5344CB8AC3E}">
        <p14:creationId xmlns:p14="http://schemas.microsoft.com/office/powerpoint/2010/main" val="3577104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3C5BD-339A-45BB-8747-74A41635E0BF}"/>
              </a:ext>
            </a:extLst>
          </p:cNvPr>
          <p:cNvSpPr>
            <a:spLocks noGrp="1"/>
          </p:cNvSpPr>
          <p:nvPr>
            <p:ph type="title"/>
          </p:nvPr>
        </p:nvSpPr>
        <p:spPr/>
        <p:txBody>
          <a:bodyPr/>
          <a:lstStyle/>
          <a:p>
            <a:pPr algn="ctr"/>
            <a:r>
              <a:rPr lang="en-US" dirty="0"/>
              <a:t>Morphological analysis:</a:t>
            </a:r>
            <a:br>
              <a:rPr lang="en-US" dirty="0"/>
            </a:br>
            <a:r>
              <a:rPr lang="en-US" dirty="0" err="1"/>
              <a:t>Lemmatizers</a:t>
            </a:r>
            <a:r>
              <a:rPr lang="en-US" dirty="0"/>
              <a:t> vs. stemmers</a:t>
            </a:r>
          </a:p>
        </p:txBody>
      </p:sp>
      <p:sp>
        <p:nvSpPr>
          <p:cNvPr id="3" name="Content Placeholder 2">
            <a:extLst>
              <a:ext uri="{FF2B5EF4-FFF2-40B4-BE49-F238E27FC236}">
                <a16:creationId xmlns:a16="http://schemas.microsoft.com/office/drawing/2014/main" id="{1CF676BF-95D3-4271-9AA1-AF021BD87E22}"/>
              </a:ext>
            </a:extLst>
          </p:cNvPr>
          <p:cNvSpPr>
            <a:spLocks noGrp="1"/>
          </p:cNvSpPr>
          <p:nvPr>
            <p:ph idx="1"/>
          </p:nvPr>
        </p:nvSpPr>
        <p:spPr/>
        <p:txBody>
          <a:bodyPr/>
          <a:lstStyle/>
          <a:p>
            <a:pPr marL="0" indent="0">
              <a:buNone/>
            </a:pPr>
            <a:r>
              <a:rPr lang="en-US" dirty="0" err="1"/>
              <a:t>Lemmatizers</a:t>
            </a:r>
            <a:r>
              <a:rPr lang="en-US" dirty="0"/>
              <a:t>:  Do it correctly. Generally need a dictionary. The root is a word.</a:t>
            </a:r>
          </a:p>
          <a:p>
            <a:pPr marL="0" indent="0">
              <a:buNone/>
            </a:pPr>
            <a:endParaRPr lang="en-US" dirty="0"/>
          </a:p>
          <a:p>
            <a:pPr marL="0" indent="0">
              <a:buNone/>
            </a:pPr>
            <a:r>
              <a:rPr lang="en-US" dirty="0"/>
              <a:t>Stemmers: Strip off affixes, prefixes, inflections. The root is not necessarily a word.  E.g. The Porter algorithm (widely used) reduces argue, argued, argues, arguing, all to “</a:t>
            </a:r>
            <a:r>
              <a:rPr lang="en-US" dirty="0" err="1"/>
              <a:t>argu</a:t>
            </a:r>
            <a:r>
              <a:rPr lang="en-US" dirty="0"/>
              <a:t>”.  One has to be careful; e.g. one does not want to reduce “crisis” to “</a:t>
            </a:r>
            <a:r>
              <a:rPr lang="en-US" dirty="0" err="1"/>
              <a:t>crisi</a:t>
            </a:r>
            <a:r>
              <a:rPr lang="en-US" dirty="0"/>
              <a:t>” + “s”</a:t>
            </a:r>
          </a:p>
        </p:txBody>
      </p:sp>
    </p:spTree>
    <p:extLst>
      <p:ext uri="{BB962C8B-B14F-4D97-AF65-F5344CB8AC3E}">
        <p14:creationId xmlns:p14="http://schemas.microsoft.com/office/powerpoint/2010/main" val="1769463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2E1D-AE31-42AE-96D7-B53202299BDC}"/>
              </a:ext>
            </a:extLst>
          </p:cNvPr>
          <p:cNvSpPr>
            <a:spLocks noGrp="1"/>
          </p:cNvSpPr>
          <p:nvPr>
            <p:ph type="title"/>
          </p:nvPr>
        </p:nvSpPr>
        <p:spPr/>
        <p:txBody>
          <a:bodyPr/>
          <a:lstStyle/>
          <a:p>
            <a:pPr algn="ctr"/>
            <a:r>
              <a:rPr lang="en-US" dirty="0"/>
              <a:t>Highly inflected languages</a:t>
            </a:r>
          </a:p>
        </p:txBody>
      </p:sp>
      <p:sp>
        <p:nvSpPr>
          <p:cNvPr id="3" name="Content Placeholder 2">
            <a:extLst>
              <a:ext uri="{FF2B5EF4-FFF2-40B4-BE49-F238E27FC236}">
                <a16:creationId xmlns:a16="http://schemas.microsoft.com/office/drawing/2014/main" id="{72249B70-B63E-4699-AA77-769F8D945A13}"/>
              </a:ext>
            </a:extLst>
          </p:cNvPr>
          <p:cNvSpPr>
            <a:spLocks noGrp="1"/>
          </p:cNvSpPr>
          <p:nvPr>
            <p:ph idx="1"/>
          </p:nvPr>
        </p:nvSpPr>
        <p:spPr/>
        <p:txBody>
          <a:bodyPr>
            <a:normAutofit fontScale="92500" lnSpcReduction="10000"/>
          </a:bodyPr>
          <a:lstStyle/>
          <a:p>
            <a:pPr marL="0" indent="0">
              <a:buNone/>
            </a:pPr>
            <a:r>
              <a:rPr lang="en-US" dirty="0"/>
              <a:t>Latin: </a:t>
            </a:r>
          </a:p>
          <a:p>
            <a:pPr marL="0" indent="0">
              <a:buNone/>
            </a:pPr>
            <a:r>
              <a:rPr lang="en-US" dirty="0"/>
              <a:t>Each noun has singular and plural and five cases depending on its use in the sentence (nominative, genitive, accusative, dative, ablative, vocative). There are five different systems for doing this (declensions) plus irregulars. (This does a lot of what in English is done with word order.)</a:t>
            </a:r>
          </a:p>
          <a:p>
            <a:pPr marL="0" indent="0">
              <a:buNone/>
            </a:pPr>
            <a:r>
              <a:rPr lang="en-US" dirty="0"/>
              <a:t>Each verb can be singular or plural, any of three persons, three tenses, two voices (active or passive) and three moods (indicative, subjunctive, imperative).  It’s not quite the cross-product of 108 forms, but it’s a good fraction of them. There are four different systems for doing this (conjugations) plus exceptions.</a:t>
            </a:r>
          </a:p>
          <a:p>
            <a:pPr marL="0" indent="0">
              <a:buNone/>
            </a:pPr>
            <a:r>
              <a:rPr lang="en-US" dirty="0"/>
              <a:t>Arabic and Hebrew are worse as regards verbs, though simpler as regards nouns.</a:t>
            </a:r>
          </a:p>
          <a:p>
            <a:pPr marL="0" indent="0">
              <a:buNone/>
            </a:pPr>
            <a:endParaRPr lang="en-US" dirty="0"/>
          </a:p>
        </p:txBody>
      </p:sp>
    </p:spTree>
    <p:extLst>
      <p:ext uri="{BB962C8B-B14F-4D97-AF65-F5344CB8AC3E}">
        <p14:creationId xmlns:p14="http://schemas.microsoft.com/office/powerpoint/2010/main" val="1480616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A6D9-E953-4C42-8D3D-96650F7A3FD6}"/>
              </a:ext>
            </a:extLst>
          </p:cNvPr>
          <p:cNvSpPr>
            <a:spLocks noGrp="1"/>
          </p:cNvSpPr>
          <p:nvPr>
            <p:ph type="title"/>
          </p:nvPr>
        </p:nvSpPr>
        <p:spPr/>
        <p:txBody>
          <a:bodyPr/>
          <a:lstStyle/>
          <a:p>
            <a:pPr algn="ctr"/>
            <a:r>
              <a:rPr lang="en-US" dirty="0"/>
              <a:t>Agglutinative languages</a:t>
            </a:r>
          </a:p>
        </p:txBody>
      </p:sp>
      <p:sp>
        <p:nvSpPr>
          <p:cNvPr id="3" name="Content Placeholder 2">
            <a:extLst>
              <a:ext uri="{FF2B5EF4-FFF2-40B4-BE49-F238E27FC236}">
                <a16:creationId xmlns:a16="http://schemas.microsoft.com/office/drawing/2014/main" id="{F0C9E225-9DD1-4314-A056-8B3C7998BCE5}"/>
              </a:ext>
            </a:extLst>
          </p:cNvPr>
          <p:cNvSpPr>
            <a:spLocks noGrp="1"/>
          </p:cNvSpPr>
          <p:nvPr>
            <p:ph idx="1"/>
          </p:nvPr>
        </p:nvSpPr>
        <p:spPr/>
        <p:txBody>
          <a:bodyPr/>
          <a:lstStyle/>
          <a:p>
            <a:pPr marL="0" indent="0">
              <a:buNone/>
            </a:pPr>
            <a:r>
              <a:rPr lang="en-US" dirty="0"/>
              <a:t>German</a:t>
            </a:r>
          </a:p>
          <a:p>
            <a:pPr marL="0" indent="0">
              <a:buNone/>
            </a:pPr>
            <a:r>
              <a:rPr lang="en-US" dirty="0" err="1"/>
              <a:t>Lebensversicherungsgesellschaft</a:t>
            </a:r>
            <a:r>
              <a:rPr lang="en-US" dirty="0"/>
              <a:t> = Life insurance company</a:t>
            </a:r>
          </a:p>
          <a:p>
            <a:pPr marL="0" indent="0">
              <a:buNone/>
            </a:pPr>
            <a:r>
              <a:rPr lang="en-US" dirty="0"/>
              <a:t>Lebens – life:  </a:t>
            </a:r>
            <a:r>
              <a:rPr lang="en-US" dirty="0" err="1"/>
              <a:t>leben+s</a:t>
            </a:r>
            <a:r>
              <a:rPr lang="en-US" dirty="0"/>
              <a:t> </a:t>
            </a:r>
          </a:p>
          <a:p>
            <a:pPr marL="0" indent="0">
              <a:buNone/>
            </a:pPr>
            <a:r>
              <a:rPr lang="en-US" dirty="0" err="1"/>
              <a:t>Versicherungs</a:t>
            </a:r>
            <a:r>
              <a:rPr lang="en-US" dirty="0"/>
              <a:t> – insurance </a:t>
            </a:r>
            <a:r>
              <a:rPr lang="en-US" dirty="0" err="1"/>
              <a:t>ver+sich+er+ung+s</a:t>
            </a:r>
            <a:endParaRPr lang="en-US" dirty="0"/>
          </a:p>
          <a:p>
            <a:pPr marL="0" indent="0">
              <a:buNone/>
            </a:pPr>
            <a:r>
              <a:rPr lang="en-US" dirty="0"/>
              <a:t>Gesellschaft = company.  </a:t>
            </a:r>
          </a:p>
          <a:p>
            <a:pPr marL="0" indent="0">
              <a:buNone/>
            </a:pPr>
            <a:endParaRPr lang="en-US" dirty="0"/>
          </a:p>
        </p:txBody>
      </p:sp>
    </p:spTree>
    <p:extLst>
      <p:ext uri="{BB962C8B-B14F-4D97-AF65-F5344CB8AC3E}">
        <p14:creationId xmlns:p14="http://schemas.microsoft.com/office/powerpoint/2010/main" val="2190508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85C6B-1E3B-45AF-B397-1C37111DD4B5}"/>
              </a:ext>
            </a:extLst>
          </p:cNvPr>
          <p:cNvSpPr>
            <a:spLocks noGrp="1"/>
          </p:cNvSpPr>
          <p:nvPr>
            <p:ph type="title"/>
          </p:nvPr>
        </p:nvSpPr>
        <p:spPr>
          <a:xfrm>
            <a:off x="838200" y="365126"/>
            <a:ext cx="10515600" cy="1109112"/>
          </a:xfrm>
        </p:spPr>
        <p:txBody>
          <a:bodyPr/>
          <a:lstStyle/>
          <a:p>
            <a:pPr algn="ctr"/>
            <a:r>
              <a:rPr lang="en-US" dirty="0"/>
              <a:t>Syntax</a:t>
            </a:r>
          </a:p>
        </p:txBody>
      </p:sp>
      <p:sp>
        <p:nvSpPr>
          <p:cNvPr id="3" name="Content Placeholder 2">
            <a:extLst>
              <a:ext uri="{FF2B5EF4-FFF2-40B4-BE49-F238E27FC236}">
                <a16:creationId xmlns:a16="http://schemas.microsoft.com/office/drawing/2014/main" id="{9F3D21E3-D75C-4BF8-8373-0712FA7EF5AF}"/>
              </a:ext>
            </a:extLst>
          </p:cNvPr>
          <p:cNvSpPr>
            <a:spLocks noGrp="1"/>
          </p:cNvSpPr>
          <p:nvPr>
            <p:ph idx="1"/>
          </p:nvPr>
        </p:nvSpPr>
        <p:spPr>
          <a:xfrm>
            <a:off x="856861" y="1474236"/>
            <a:ext cx="10515600" cy="5018637"/>
          </a:xfrm>
        </p:spPr>
        <p:txBody>
          <a:bodyPr>
            <a:normAutofit fontScale="92500" lnSpcReduction="10000"/>
          </a:bodyPr>
          <a:lstStyle/>
          <a:p>
            <a:r>
              <a:rPr lang="en-US" dirty="0"/>
              <a:t>What sequences of words are valid sentences?</a:t>
            </a:r>
          </a:p>
          <a:p>
            <a:r>
              <a:rPr lang="en-US" dirty="0"/>
              <a:t>What is the internal structure of a sentence? (Needed for semantic analysis)</a:t>
            </a:r>
          </a:p>
          <a:p>
            <a:pPr marL="0" indent="0">
              <a:buNone/>
            </a:pPr>
            <a:r>
              <a:rPr lang="en-US" dirty="0"/>
              <a:t>There are multiple theories of syntax.</a:t>
            </a:r>
          </a:p>
          <a:p>
            <a:pPr marL="0" indent="0">
              <a:buNone/>
            </a:pPr>
            <a:r>
              <a:rPr lang="en-US" dirty="0"/>
              <a:t>There are syntactic theories that account for all, or most, of the grammatical structure of English.</a:t>
            </a:r>
          </a:p>
          <a:p>
            <a:pPr marL="0" indent="0">
              <a:buNone/>
            </a:pPr>
            <a:r>
              <a:rPr lang="en-US" dirty="0"/>
              <a:t>Caveat: The boundary between syntactic and semantic features of a language is not well defined, and different syntactic theories have different coverage.</a:t>
            </a:r>
          </a:p>
          <a:p>
            <a:pPr marL="0" indent="0">
              <a:buNone/>
            </a:pPr>
            <a:r>
              <a:rPr lang="en-US" dirty="0"/>
              <a:t>Caveat: </a:t>
            </a:r>
            <a:r>
              <a:rPr lang="en-US" i="1" dirty="0"/>
              <a:t>The Cambridge Grammar of the English Language </a:t>
            </a:r>
            <a:r>
              <a:rPr lang="en-US" dirty="0"/>
              <a:t>is 1842 pages long. </a:t>
            </a:r>
          </a:p>
          <a:p>
            <a:pPr marL="0" indent="0">
              <a:buNone/>
            </a:pPr>
            <a:r>
              <a:rPr lang="en-US" dirty="0"/>
              <a:t>I will focus on phrase structure grammar.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13511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9984-ABA6-48B5-B6EC-3F95217EAECA}"/>
              </a:ext>
            </a:extLst>
          </p:cNvPr>
          <p:cNvSpPr>
            <a:spLocks noGrp="1"/>
          </p:cNvSpPr>
          <p:nvPr>
            <p:ph type="title"/>
          </p:nvPr>
        </p:nvSpPr>
        <p:spPr>
          <a:xfrm>
            <a:off x="838200" y="365126"/>
            <a:ext cx="10515600" cy="903838"/>
          </a:xfrm>
        </p:spPr>
        <p:txBody>
          <a:bodyPr/>
          <a:lstStyle/>
          <a:p>
            <a:pPr algn="ctr"/>
            <a:r>
              <a:rPr lang="en-US" dirty="0"/>
              <a:t>Parts of speech</a:t>
            </a:r>
          </a:p>
        </p:txBody>
      </p:sp>
      <p:sp>
        <p:nvSpPr>
          <p:cNvPr id="3" name="Content Placeholder 2">
            <a:extLst>
              <a:ext uri="{FF2B5EF4-FFF2-40B4-BE49-F238E27FC236}">
                <a16:creationId xmlns:a16="http://schemas.microsoft.com/office/drawing/2014/main" id="{7DF9D4BE-6EC1-4CC1-B67B-2F2D4FF73CAB}"/>
              </a:ext>
            </a:extLst>
          </p:cNvPr>
          <p:cNvSpPr>
            <a:spLocks noGrp="1"/>
          </p:cNvSpPr>
          <p:nvPr>
            <p:ph idx="1"/>
          </p:nvPr>
        </p:nvSpPr>
        <p:spPr>
          <a:xfrm>
            <a:off x="838200" y="1455576"/>
            <a:ext cx="10515600" cy="4721387"/>
          </a:xfrm>
        </p:spPr>
        <p:txBody>
          <a:bodyPr>
            <a:normAutofit lnSpcReduction="10000"/>
          </a:bodyPr>
          <a:lstStyle/>
          <a:p>
            <a:pPr marL="0" indent="0">
              <a:buNone/>
            </a:pPr>
            <a:r>
              <a:rPr lang="en-US" b="1" dirty="0"/>
              <a:t>Open categories</a:t>
            </a:r>
            <a:r>
              <a:rPr lang="en-US" dirty="0"/>
              <a:t>:  Each category has many words. New words are easily added.</a:t>
            </a:r>
          </a:p>
          <a:p>
            <a:pPr marL="0" indent="0">
              <a:buNone/>
            </a:pPr>
            <a:r>
              <a:rPr lang="en-US" dirty="0"/>
              <a:t>Nouns, verbs, adjectives, adverbs.</a:t>
            </a:r>
          </a:p>
          <a:p>
            <a:pPr marL="0" indent="0">
              <a:buNone/>
            </a:pPr>
            <a:r>
              <a:rPr lang="en-US" b="1" dirty="0"/>
              <a:t>Closed categories</a:t>
            </a:r>
            <a:r>
              <a:rPr lang="en-US" dirty="0"/>
              <a:t>: Each category has comparatively few words. The category is quite stable over historical time.</a:t>
            </a:r>
          </a:p>
          <a:p>
            <a:pPr marL="0" indent="0">
              <a:buNone/>
            </a:pPr>
            <a:r>
              <a:rPr lang="en-US" dirty="0"/>
              <a:t>Pronouns, prepositions, conjunctions, determiners.</a:t>
            </a:r>
          </a:p>
          <a:p>
            <a:pPr marL="0" indent="0">
              <a:buNone/>
            </a:pPr>
            <a:r>
              <a:rPr lang="en-US" dirty="0"/>
              <a:t>Generally there are more categories than these, and in specific applications there may be much finer categories.</a:t>
            </a:r>
          </a:p>
          <a:p>
            <a:pPr marL="0" indent="0">
              <a:buNone/>
            </a:pPr>
            <a:r>
              <a:rPr lang="en-US" dirty="0"/>
              <a:t>There can be categories with only a single word. E.g. in English, the only way to form an infinitive (“to go”, “to write”…) is with “to”. This is a grammatical function for which there is only one choice.</a:t>
            </a:r>
          </a:p>
        </p:txBody>
      </p:sp>
    </p:spTree>
    <p:extLst>
      <p:ext uri="{BB962C8B-B14F-4D97-AF65-F5344CB8AC3E}">
        <p14:creationId xmlns:p14="http://schemas.microsoft.com/office/powerpoint/2010/main" val="1058230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02247-41B9-4632-A454-8C110B9D7CFC}"/>
              </a:ext>
            </a:extLst>
          </p:cNvPr>
          <p:cNvSpPr>
            <a:spLocks noGrp="1"/>
          </p:cNvSpPr>
          <p:nvPr>
            <p:ph type="title"/>
          </p:nvPr>
        </p:nvSpPr>
        <p:spPr/>
        <p:txBody>
          <a:bodyPr/>
          <a:lstStyle/>
          <a:p>
            <a:pPr algn="ctr"/>
            <a:r>
              <a:rPr lang="en-US" dirty="0"/>
              <a:t>Phrase categories</a:t>
            </a:r>
          </a:p>
        </p:txBody>
      </p:sp>
      <p:sp>
        <p:nvSpPr>
          <p:cNvPr id="3" name="Content Placeholder 2">
            <a:extLst>
              <a:ext uri="{FF2B5EF4-FFF2-40B4-BE49-F238E27FC236}">
                <a16:creationId xmlns:a16="http://schemas.microsoft.com/office/drawing/2014/main" id="{D058E0FC-7CCB-493D-8B66-6433570ACBD5}"/>
              </a:ext>
            </a:extLst>
          </p:cNvPr>
          <p:cNvSpPr>
            <a:spLocks noGrp="1"/>
          </p:cNvSpPr>
          <p:nvPr>
            <p:ph idx="1"/>
          </p:nvPr>
        </p:nvSpPr>
        <p:spPr/>
        <p:txBody>
          <a:bodyPr/>
          <a:lstStyle/>
          <a:p>
            <a:pPr marL="0" indent="0">
              <a:buNone/>
            </a:pPr>
            <a:r>
              <a:rPr lang="en-US" dirty="0"/>
              <a:t>Noun phrase (NP): “Biden”, “happy children”, “the five happy children I saw in the park”</a:t>
            </a:r>
          </a:p>
          <a:p>
            <a:pPr marL="0" indent="0">
              <a:buNone/>
            </a:pPr>
            <a:r>
              <a:rPr lang="en-US" dirty="0"/>
              <a:t>Verb phrase (VP):  “swim”, “caught five fish”.</a:t>
            </a:r>
          </a:p>
          <a:p>
            <a:pPr marL="0" indent="0">
              <a:buNone/>
            </a:pPr>
            <a:r>
              <a:rPr lang="en-US" dirty="0"/>
              <a:t>Prepositional phrase (PP): “in the park”</a:t>
            </a:r>
          </a:p>
          <a:p>
            <a:pPr marL="0" indent="0">
              <a:buNone/>
            </a:pPr>
            <a:r>
              <a:rPr lang="en-US" dirty="0"/>
              <a:t>Sentence (S): “I saw five happy children in the park”.</a:t>
            </a:r>
          </a:p>
          <a:p>
            <a:pPr marL="0" indent="0">
              <a:buNone/>
            </a:pPr>
            <a:r>
              <a:rPr lang="en-US" dirty="0"/>
              <a:t>These are also closed categories.</a:t>
            </a:r>
          </a:p>
          <a:p>
            <a:pPr marL="0" indent="0">
              <a:buNone/>
            </a:pPr>
            <a:r>
              <a:rPr lang="en-US" dirty="0"/>
              <a:t>These are also called “non-terminals” for reasons that will soon be clear.</a:t>
            </a:r>
          </a:p>
          <a:p>
            <a:pPr marL="0" indent="0">
              <a:buNone/>
            </a:pPr>
            <a:endParaRPr lang="en-US" dirty="0"/>
          </a:p>
        </p:txBody>
      </p:sp>
    </p:spTree>
    <p:extLst>
      <p:ext uri="{BB962C8B-B14F-4D97-AF65-F5344CB8AC3E}">
        <p14:creationId xmlns:p14="http://schemas.microsoft.com/office/powerpoint/2010/main" val="3932942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330A1-3A91-47A0-8940-72582C8DDFD2}"/>
              </a:ext>
            </a:extLst>
          </p:cNvPr>
          <p:cNvSpPr>
            <a:spLocks noGrp="1"/>
          </p:cNvSpPr>
          <p:nvPr>
            <p:ph type="title"/>
          </p:nvPr>
        </p:nvSpPr>
        <p:spPr/>
        <p:txBody>
          <a:bodyPr/>
          <a:lstStyle/>
          <a:p>
            <a:pPr algn="ctr"/>
            <a:r>
              <a:rPr lang="en-US" dirty="0"/>
              <a:t>Phrase structure tree</a:t>
            </a:r>
          </a:p>
        </p:txBody>
      </p:sp>
      <p:sp>
        <p:nvSpPr>
          <p:cNvPr id="3" name="Content Placeholder 2">
            <a:extLst>
              <a:ext uri="{FF2B5EF4-FFF2-40B4-BE49-F238E27FC236}">
                <a16:creationId xmlns:a16="http://schemas.microsoft.com/office/drawing/2014/main" id="{4ED1CFAD-1041-4AB5-8C1F-0C5864419B38}"/>
              </a:ext>
            </a:extLst>
          </p:cNvPr>
          <p:cNvSpPr>
            <a:spLocks noGrp="1"/>
          </p:cNvSpPr>
          <p:nvPr>
            <p:ph idx="1"/>
          </p:nvPr>
        </p:nvSpPr>
        <p:spPr/>
        <p:txBody>
          <a:bodyPr/>
          <a:lstStyle/>
          <a:p>
            <a:pPr marL="0" indent="0">
              <a:buNone/>
            </a:pPr>
            <a:r>
              <a:rPr lang="en-US" dirty="0"/>
              <a:t>A tree where:</a:t>
            </a:r>
          </a:p>
          <a:p>
            <a:r>
              <a:rPr lang="en-US" dirty="0"/>
              <a:t>The leaves are labelled with the words of a sentence, left to right.</a:t>
            </a:r>
          </a:p>
          <a:p>
            <a:r>
              <a:rPr lang="en-US" dirty="0"/>
              <a:t>The second level labelled with are the associated parts of speech.</a:t>
            </a:r>
          </a:p>
          <a:p>
            <a:r>
              <a:rPr lang="en-US" dirty="0"/>
              <a:t>The higher-level nodes are labelled with phrase categories.</a:t>
            </a:r>
          </a:p>
          <a:p>
            <a:r>
              <a:rPr lang="en-US" dirty="0"/>
              <a:t>The root is labelled S.</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769303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7E5E-1F4A-4E4F-8332-600B80E21E85}"/>
              </a:ext>
            </a:extLst>
          </p:cNvPr>
          <p:cNvSpPr>
            <a:spLocks noGrp="1"/>
          </p:cNvSpPr>
          <p:nvPr>
            <p:ph type="title"/>
          </p:nvPr>
        </p:nvSpPr>
        <p:spPr/>
        <p:txBody>
          <a:bodyPr/>
          <a:lstStyle/>
          <a:p>
            <a:pPr algn="ctr"/>
            <a:r>
              <a:rPr lang="en-US" dirty="0"/>
              <a:t>Example</a:t>
            </a:r>
          </a:p>
        </p:txBody>
      </p:sp>
      <p:pic>
        <p:nvPicPr>
          <p:cNvPr id="7" name="Content Placeholder 6" descr="Diagram&#10;&#10;Description automatically generated">
            <a:extLst>
              <a:ext uri="{FF2B5EF4-FFF2-40B4-BE49-F238E27FC236}">
                <a16:creationId xmlns:a16="http://schemas.microsoft.com/office/drawing/2014/main" id="{E0E89158-B21D-408D-A855-5E3AB353CCD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678646" y="1419283"/>
            <a:ext cx="6834708" cy="5261435"/>
          </a:xfrm>
        </p:spPr>
      </p:pic>
    </p:spTree>
    <p:extLst>
      <p:ext uri="{BB962C8B-B14F-4D97-AF65-F5344CB8AC3E}">
        <p14:creationId xmlns:p14="http://schemas.microsoft.com/office/powerpoint/2010/main" val="2494200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2176-FB61-477B-AFDF-32B93C9CC744}"/>
              </a:ext>
            </a:extLst>
          </p:cNvPr>
          <p:cNvSpPr>
            <a:spLocks noGrp="1"/>
          </p:cNvSpPr>
          <p:nvPr>
            <p:ph type="title"/>
          </p:nvPr>
        </p:nvSpPr>
        <p:spPr/>
        <p:txBody>
          <a:bodyPr/>
          <a:lstStyle/>
          <a:p>
            <a:pPr algn="ctr"/>
            <a:r>
              <a:rPr lang="en-US" dirty="0"/>
              <a:t>Natural Language Processing</a:t>
            </a:r>
          </a:p>
        </p:txBody>
      </p:sp>
      <p:sp>
        <p:nvSpPr>
          <p:cNvPr id="3" name="Content Placeholder 2">
            <a:extLst>
              <a:ext uri="{FF2B5EF4-FFF2-40B4-BE49-F238E27FC236}">
                <a16:creationId xmlns:a16="http://schemas.microsoft.com/office/drawing/2014/main" id="{C69743F4-98C2-4698-A4B6-B937AFC67930}"/>
              </a:ext>
            </a:extLst>
          </p:cNvPr>
          <p:cNvSpPr>
            <a:spLocks noGrp="1"/>
          </p:cNvSpPr>
          <p:nvPr>
            <p:ph idx="1"/>
          </p:nvPr>
        </p:nvSpPr>
        <p:spPr/>
        <p:txBody>
          <a:bodyPr/>
          <a:lstStyle/>
          <a:p>
            <a:pPr marL="0" indent="0">
              <a:buNone/>
            </a:pPr>
            <a:r>
              <a:rPr lang="en-US" dirty="0"/>
              <a:t>Tasks: Classification, document retrieval, summarization, question answering, chatbot, translation.</a:t>
            </a:r>
          </a:p>
          <a:p>
            <a:pPr marL="0" indent="0">
              <a:buNone/>
            </a:pPr>
            <a:endParaRPr lang="en-US" dirty="0"/>
          </a:p>
          <a:p>
            <a:pPr marL="0" indent="0">
              <a:buNone/>
            </a:pPr>
            <a:r>
              <a:rPr lang="en-US" dirty="0"/>
              <a:t>Knowledge based approach vs. Machine learning approach </a:t>
            </a:r>
          </a:p>
          <a:p>
            <a:pPr marL="0" indent="0">
              <a:buNone/>
            </a:pPr>
            <a:endParaRPr lang="en-US" dirty="0"/>
          </a:p>
          <a:p>
            <a:pPr marL="0" indent="0">
              <a:buNone/>
            </a:pPr>
            <a:r>
              <a:rPr lang="en-US" dirty="0"/>
              <a:t>I will be using English for examples with very rare exceptions. Most of what I say applies to other languages as well, though one should certainly not take that for granted.</a:t>
            </a:r>
          </a:p>
        </p:txBody>
      </p:sp>
    </p:spTree>
    <p:extLst>
      <p:ext uri="{BB962C8B-B14F-4D97-AF65-F5344CB8AC3E}">
        <p14:creationId xmlns:p14="http://schemas.microsoft.com/office/powerpoint/2010/main" val="878694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A317-5E63-4878-8821-4FF5A5A81113}"/>
              </a:ext>
            </a:extLst>
          </p:cNvPr>
          <p:cNvSpPr>
            <a:spLocks noGrp="1"/>
          </p:cNvSpPr>
          <p:nvPr>
            <p:ph type="title"/>
          </p:nvPr>
        </p:nvSpPr>
        <p:spPr>
          <a:xfrm>
            <a:off x="838200" y="365125"/>
            <a:ext cx="10515600" cy="922499"/>
          </a:xfrm>
        </p:spPr>
        <p:txBody>
          <a:bodyPr/>
          <a:lstStyle/>
          <a:p>
            <a:pPr algn="ctr"/>
            <a:r>
              <a:rPr lang="en-US" dirty="0"/>
              <a:t>Phrase structure grammar</a:t>
            </a:r>
          </a:p>
        </p:txBody>
      </p:sp>
      <p:sp>
        <p:nvSpPr>
          <p:cNvPr id="3" name="Content Placeholder 2">
            <a:extLst>
              <a:ext uri="{FF2B5EF4-FFF2-40B4-BE49-F238E27FC236}">
                <a16:creationId xmlns:a16="http://schemas.microsoft.com/office/drawing/2014/main" id="{AF5A4C52-6B28-4DC6-9217-EB267B71148C}"/>
              </a:ext>
            </a:extLst>
          </p:cNvPr>
          <p:cNvSpPr>
            <a:spLocks noGrp="1"/>
          </p:cNvSpPr>
          <p:nvPr>
            <p:ph idx="1"/>
          </p:nvPr>
        </p:nvSpPr>
        <p:spPr>
          <a:xfrm>
            <a:off x="838200" y="1436914"/>
            <a:ext cx="10515600" cy="4740049"/>
          </a:xfrm>
        </p:spPr>
        <p:txBody>
          <a:bodyPr>
            <a:normAutofit/>
          </a:bodyPr>
          <a:lstStyle/>
          <a:p>
            <a:pPr marL="0" indent="0">
              <a:buNone/>
            </a:pPr>
            <a:r>
              <a:rPr lang="en-US" dirty="0"/>
              <a:t>Specifies what phrase structure trees are possible.</a:t>
            </a:r>
          </a:p>
          <a:p>
            <a:pPr marL="0" indent="0">
              <a:buNone/>
            </a:pPr>
            <a:r>
              <a:rPr lang="en-US" dirty="0"/>
              <a:t>Lexicon: Lists the possible parts of speech for a word. Relation between bottom and next level of the tree.</a:t>
            </a:r>
          </a:p>
          <a:p>
            <a:pPr marL="0" indent="0">
              <a:buNone/>
            </a:pPr>
            <a:r>
              <a:rPr lang="en-US" dirty="0"/>
              <a:t>Grammar: Specifies the possible structures for the inside of the tree.</a:t>
            </a:r>
          </a:p>
          <a:p>
            <a:pPr marL="0" indent="0">
              <a:buNone/>
            </a:pPr>
            <a:r>
              <a:rPr lang="en-US" dirty="0"/>
              <a:t>Usually formulated as a </a:t>
            </a:r>
            <a:r>
              <a:rPr lang="en-US" i="1" dirty="0"/>
              <a:t>context-free grammar </a:t>
            </a:r>
            <a:r>
              <a:rPr lang="en-US" dirty="0"/>
              <a:t>(CFG).</a:t>
            </a:r>
          </a:p>
          <a:p>
            <a:pPr marL="0" indent="0">
              <a:buNone/>
            </a:pPr>
            <a:r>
              <a:rPr lang="en-US" dirty="0"/>
              <a:t>Rules that specify, given a non-terminal at a node, what are its possible children left to right.</a:t>
            </a:r>
          </a:p>
          <a:p>
            <a:pPr marL="0" indent="0">
              <a:buNone/>
            </a:pPr>
            <a:r>
              <a:rPr lang="en-US" dirty="0"/>
              <a:t>Common view the grammar of natural languages centers around a context-free grammar (CFG plus some non-context-free features or operations). Same is true of programming languages.</a:t>
            </a:r>
          </a:p>
        </p:txBody>
      </p:sp>
    </p:spTree>
    <p:extLst>
      <p:ext uri="{BB962C8B-B14F-4D97-AF65-F5344CB8AC3E}">
        <p14:creationId xmlns:p14="http://schemas.microsoft.com/office/powerpoint/2010/main" val="1817074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2C62-2A9B-470D-BB72-169AB2C9E41F}"/>
              </a:ext>
            </a:extLst>
          </p:cNvPr>
          <p:cNvSpPr>
            <a:spLocks noGrp="1"/>
          </p:cNvSpPr>
          <p:nvPr>
            <p:ph type="title"/>
          </p:nvPr>
        </p:nvSpPr>
        <p:spPr/>
        <p:txBody>
          <a:bodyPr/>
          <a:lstStyle/>
          <a:p>
            <a:pPr algn="ctr"/>
            <a:r>
              <a:rPr lang="en-US" dirty="0"/>
              <a:t>Forms of rules</a:t>
            </a:r>
          </a:p>
        </p:txBody>
      </p:sp>
      <p:sp>
        <p:nvSpPr>
          <p:cNvPr id="3" name="Content Placeholder 2">
            <a:extLst>
              <a:ext uri="{FF2B5EF4-FFF2-40B4-BE49-F238E27FC236}">
                <a16:creationId xmlns:a16="http://schemas.microsoft.com/office/drawing/2014/main" id="{8703079D-FF59-4E96-A9E4-F7F6B5994C22}"/>
              </a:ext>
            </a:extLst>
          </p:cNvPr>
          <p:cNvSpPr>
            <a:spLocks noGrp="1"/>
          </p:cNvSpPr>
          <p:nvPr>
            <p:ph idx="1"/>
          </p:nvPr>
        </p:nvSpPr>
        <p:spPr/>
        <p:txBody>
          <a:bodyPr/>
          <a:lstStyle/>
          <a:p>
            <a:pPr marL="0" indent="0">
              <a:buNone/>
            </a:pPr>
            <a:r>
              <a:rPr lang="en-US" dirty="0"/>
              <a:t>Non-terminal </a:t>
            </a:r>
            <a:r>
              <a:rPr lang="en-US" dirty="0">
                <a:latin typeface="Cambria Math" panose="02040503050406030204" pitchFamily="18" charset="0"/>
                <a:ea typeface="Cambria Math" panose="02040503050406030204" pitchFamily="18" charset="0"/>
              </a:rPr>
              <a:t>→ </a:t>
            </a:r>
            <a:r>
              <a:rPr lang="en-US" dirty="0"/>
              <a:t>sequence of non-terminals plus parts of speech.</a:t>
            </a:r>
          </a:p>
          <a:p>
            <a:pPr marL="0" indent="0">
              <a:buNone/>
            </a:pPr>
            <a:r>
              <a:rPr lang="en-US" dirty="0"/>
              <a:t>Example.</a:t>
            </a:r>
          </a:p>
          <a:p>
            <a:pPr marL="0" indent="0">
              <a:buNone/>
            </a:pPr>
            <a:r>
              <a:rPr lang="en-US" dirty="0"/>
              <a:t>S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lang="en-US" dirty="0"/>
              <a:t>NP VP</a:t>
            </a:r>
          </a:p>
          <a:p>
            <a:pPr marL="0" indent="0">
              <a:buNone/>
            </a:pPr>
            <a:r>
              <a:rPr lang="en-US" dirty="0"/>
              <a:t>PP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lang="en-US" dirty="0"/>
              <a:t>Prep NP</a:t>
            </a:r>
          </a:p>
          <a:p>
            <a:pPr marL="0" indent="0">
              <a:buNone/>
            </a:pPr>
            <a:r>
              <a:rPr lang="en-US" dirty="0"/>
              <a:t>NP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lang="en-US" dirty="0" err="1"/>
              <a:t>Pron</a:t>
            </a:r>
            <a:endParaRPr lang="en-US" dirty="0"/>
          </a:p>
          <a:p>
            <a:pPr marL="0" indent="0">
              <a:buNone/>
            </a:pPr>
            <a:r>
              <a:rPr lang="en-US" dirty="0"/>
              <a:t>Even more restricted: The right side always has exactly two symbols on the right (</a:t>
            </a:r>
            <a:r>
              <a:rPr lang="en-US"/>
              <a:t>Chomsky  Normal Form)</a:t>
            </a:r>
            <a:endParaRPr lang="en-US" dirty="0"/>
          </a:p>
          <a:p>
            <a:pPr marL="0" indent="0">
              <a:buNone/>
            </a:pPr>
            <a:endParaRPr lang="en-US" dirty="0"/>
          </a:p>
        </p:txBody>
      </p:sp>
    </p:spTree>
    <p:extLst>
      <p:ext uri="{BB962C8B-B14F-4D97-AF65-F5344CB8AC3E}">
        <p14:creationId xmlns:p14="http://schemas.microsoft.com/office/powerpoint/2010/main" val="959034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63032-3B19-4C82-8C42-E660BB61F2D0}"/>
              </a:ext>
            </a:extLst>
          </p:cNvPr>
          <p:cNvSpPr>
            <a:spLocks noGrp="1"/>
          </p:cNvSpPr>
          <p:nvPr>
            <p:ph type="title"/>
          </p:nvPr>
        </p:nvSpPr>
        <p:spPr/>
        <p:txBody>
          <a:bodyPr/>
          <a:lstStyle/>
          <a:p>
            <a:r>
              <a:rPr lang="en-US" dirty="0"/>
              <a:t>Other common notations in CFG rules</a:t>
            </a:r>
          </a:p>
        </p:txBody>
      </p:sp>
      <p:sp>
        <p:nvSpPr>
          <p:cNvPr id="3" name="Content Placeholder 2">
            <a:extLst>
              <a:ext uri="{FF2B5EF4-FFF2-40B4-BE49-F238E27FC236}">
                <a16:creationId xmlns:a16="http://schemas.microsoft.com/office/drawing/2014/main" id="{113C540F-D72E-4315-A27E-6AE224EF4754}"/>
              </a:ext>
            </a:extLst>
          </p:cNvPr>
          <p:cNvSpPr>
            <a:spLocks noGrp="1"/>
          </p:cNvSpPr>
          <p:nvPr>
            <p:ph idx="1"/>
          </p:nvPr>
        </p:nvSpPr>
        <p:spPr/>
        <p:txBody>
          <a:bodyPr/>
          <a:lstStyle/>
          <a:p>
            <a:pPr marL="0" indent="0">
              <a:buNone/>
            </a:pPr>
            <a:r>
              <a:rPr lang="en-US" dirty="0"/>
              <a:t>|   :  Or</a:t>
            </a:r>
          </a:p>
          <a:p>
            <a:pPr marL="0" indent="0">
              <a:buNone/>
            </a:pPr>
            <a:r>
              <a:rPr lang="en-US" dirty="0"/>
              <a:t>*   :  Any number, including zero (Kleene (pronounced ‘</a:t>
            </a:r>
            <a:r>
              <a:rPr lang="en-US" dirty="0" err="1"/>
              <a:t>Kleeney</a:t>
            </a:r>
            <a:r>
              <a:rPr lang="en-US" dirty="0"/>
              <a:t>’ star)</a:t>
            </a:r>
          </a:p>
          <a:p>
            <a:pPr marL="0" indent="0">
              <a:buNone/>
            </a:pPr>
            <a:r>
              <a:rPr lang="en-US" dirty="0"/>
              <a:t>{}   :  Optional</a:t>
            </a:r>
          </a:p>
          <a:p>
            <a:pPr marL="0" indent="0">
              <a:buNone/>
            </a:pPr>
            <a:r>
              <a:rPr lang="en-US" dirty="0"/>
              <a:t>+    :   At least one</a:t>
            </a:r>
          </a:p>
          <a:p>
            <a:pPr marL="0" indent="0">
              <a:buNone/>
            </a:pPr>
            <a:r>
              <a:rPr lang="en-US" dirty="0"/>
              <a:t>NP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lang="en-US" dirty="0" err="1"/>
              <a:t>Pron</a:t>
            </a:r>
            <a:r>
              <a:rPr lang="en-US" dirty="0"/>
              <a:t> | Name | { Det } Adj* Noun PP*</a:t>
            </a:r>
          </a:p>
          <a:p>
            <a:pPr marL="0" indent="0">
              <a:buNone/>
            </a:pPr>
            <a:r>
              <a:rPr lang="en-US" dirty="0"/>
              <a:t>A noun phrase may be either a pronoun, or a name, or a phrase consisting of an optional determiner, followed by any number of adjectives, followed by a noun, followed by any number of prepositional phrases.</a:t>
            </a:r>
          </a:p>
        </p:txBody>
      </p:sp>
    </p:spTree>
    <p:extLst>
      <p:ext uri="{BB962C8B-B14F-4D97-AF65-F5344CB8AC3E}">
        <p14:creationId xmlns:p14="http://schemas.microsoft.com/office/powerpoint/2010/main" val="2285142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48C06-3436-4C88-B75F-2110E0B137A6}"/>
              </a:ext>
            </a:extLst>
          </p:cNvPr>
          <p:cNvSpPr>
            <a:spLocks noGrp="1"/>
          </p:cNvSpPr>
          <p:nvPr>
            <p:ph type="title"/>
          </p:nvPr>
        </p:nvSpPr>
        <p:spPr/>
        <p:txBody>
          <a:bodyPr/>
          <a:lstStyle/>
          <a:p>
            <a:pPr algn="ctr"/>
            <a:r>
              <a:rPr lang="en-US" dirty="0"/>
              <a:t>Simple grammar</a:t>
            </a:r>
          </a:p>
        </p:txBody>
      </p:sp>
      <p:sp>
        <p:nvSpPr>
          <p:cNvPr id="3" name="Content Placeholder 2">
            <a:extLst>
              <a:ext uri="{FF2B5EF4-FFF2-40B4-BE49-F238E27FC236}">
                <a16:creationId xmlns:a16="http://schemas.microsoft.com/office/drawing/2014/main" id="{C682CF6A-046B-4595-BA45-E2B8E7B7317A}"/>
              </a:ext>
            </a:extLst>
          </p:cNvPr>
          <p:cNvSpPr>
            <a:spLocks noGrp="1"/>
          </p:cNvSpPr>
          <p:nvPr>
            <p:ph idx="1"/>
          </p:nvPr>
        </p:nvSpPr>
        <p:spPr/>
        <p:txBody>
          <a:bodyPr/>
          <a:lstStyle/>
          <a:p>
            <a:pPr marL="0" indent="0">
              <a:buNone/>
            </a:pPr>
            <a:r>
              <a:rPr lang="en-US" dirty="0"/>
              <a:t>S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lang="en-US" dirty="0"/>
              <a:t>NP VP</a:t>
            </a:r>
          </a:p>
          <a:p>
            <a:pPr marL="0" indent="0">
              <a:buNone/>
            </a:pPr>
            <a:r>
              <a:rPr lang="en-US" dirty="0"/>
              <a:t>NP</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lang="en-US" dirty="0"/>
              <a:t> </a:t>
            </a:r>
            <a:r>
              <a:rPr lang="en-US" dirty="0" err="1"/>
              <a:t>Pron</a:t>
            </a:r>
            <a:r>
              <a:rPr lang="en-US" dirty="0"/>
              <a:t> | Name | { Det } Adj* Noun PP*</a:t>
            </a:r>
          </a:p>
          <a:p>
            <a:pPr marL="0" indent="0">
              <a:buNone/>
            </a:pPr>
            <a:r>
              <a:rPr lang="en-US" dirty="0"/>
              <a:t>VP</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lang="en-US" dirty="0"/>
              <a:t>  {Modal} Verb {NP} PP*</a:t>
            </a:r>
          </a:p>
          <a:p>
            <a:pPr marL="0" indent="0">
              <a:buNone/>
            </a:pPr>
            <a:r>
              <a:rPr lang="en-US" dirty="0"/>
              <a:t>PP</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lang="en-US" dirty="0"/>
              <a:t> Prep NP</a:t>
            </a:r>
          </a:p>
        </p:txBody>
      </p:sp>
    </p:spTree>
    <p:extLst>
      <p:ext uri="{BB962C8B-B14F-4D97-AF65-F5344CB8AC3E}">
        <p14:creationId xmlns:p14="http://schemas.microsoft.com/office/powerpoint/2010/main" val="1716075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53A6-0C8F-4C09-86B9-D91E4D0A7AF7}"/>
              </a:ext>
            </a:extLst>
          </p:cNvPr>
          <p:cNvSpPr>
            <a:spLocks noGrp="1"/>
          </p:cNvSpPr>
          <p:nvPr>
            <p:ph type="title"/>
          </p:nvPr>
        </p:nvSpPr>
        <p:spPr/>
        <p:txBody>
          <a:bodyPr/>
          <a:lstStyle/>
          <a:p>
            <a:pPr algn="ctr"/>
            <a:r>
              <a:rPr lang="en-US" dirty="0"/>
              <a:t>Equivalence</a:t>
            </a:r>
          </a:p>
        </p:txBody>
      </p:sp>
      <p:sp>
        <p:nvSpPr>
          <p:cNvPr id="3" name="Content Placeholder 2">
            <a:extLst>
              <a:ext uri="{FF2B5EF4-FFF2-40B4-BE49-F238E27FC236}">
                <a16:creationId xmlns:a16="http://schemas.microsoft.com/office/drawing/2014/main" id="{FF4C1930-7C37-459E-A643-DB0C49803BA4}"/>
              </a:ext>
            </a:extLst>
          </p:cNvPr>
          <p:cNvSpPr>
            <a:spLocks noGrp="1"/>
          </p:cNvSpPr>
          <p:nvPr>
            <p:ph idx="1"/>
          </p:nvPr>
        </p:nvSpPr>
        <p:spPr/>
        <p:txBody>
          <a:bodyPr/>
          <a:lstStyle/>
          <a:p>
            <a:pPr marL="0" indent="0">
              <a:buNone/>
            </a:pPr>
            <a:r>
              <a:rPr lang="en-US" dirty="0"/>
              <a:t>Any grammar that can be expressed using the richer notation can also be expressed in Chomsky Normal Form, at the cost of introducing additional phrase categories and more rules.</a:t>
            </a:r>
          </a:p>
          <a:p>
            <a:pPr marL="0" indent="0">
              <a:buNone/>
            </a:pPr>
            <a:r>
              <a:rPr lang="en-US" dirty="0"/>
              <a:t>Advantages of the more expressive notations: More compact. More natural phrase categories and phrase tree. Fewer arbitrary choices.</a:t>
            </a:r>
          </a:p>
          <a:p>
            <a:pPr marL="0" indent="0">
              <a:buNone/>
            </a:pPr>
            <a:r>
              <a:rPr lang="en-US" dirty="0"/>
              <a:t>Advantage of the more restricted notation: Easier to write algorithms to convert the rules into a parsing algorithm.</a:t>
            </a:r>
          </a:p>
          <a:p>
            <a:pPr marL="0" indent="0">
              <a:buNone/>
            </a:pPr>
            <a:endParaRPr lang="en-US" dirty="0"/>
          </a:p>
        </p:txBody>
      </p:sp>
    </p:spTree>
    <p:extLst>
      <p:ext uri="{BB962C8B-B14F-4D97-AF65-F5344CB8AC3E}">
        <p14:creationId xmlns:p14="http://schemas.microsoft.com/office/powerpoint/2010/main" val="1872309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FF2A-053B-4676-95A1-E01B2F29370E}"/>
              </a:ext>
            </a:extLst>
          </p:cNvPr>
          <p:cNvSpPr>
            <a:spLocks noGrp="1"/>
          </p:cNvSpPr>
          <p:nvPr>
            <p:ph type="title"/>
          </p:nvPr>
        </p:nvSpPr>
        <p:spPr/>
        <p:txBody>
          <a:bodyPr/>
          <a:lstStyle/>
          <a:p>
            <a:pPr algn="ctr"/>
            <a:r>
              <a:rPr lang="en-US" dirty="0"/>
              <a:t>What features to include in the CFG?</a:t>
            </a:r>
          </a:p>
        </p:txBody>
      </p:sp>
      <p:sp>
        <p:nvSpPr>
          <p:cNvPr id="3" name="Content Placeholder 2">
            <a:extLst>
              <a:ext uri="{FF2B5EF4-FFF2-40B4-BE49-F238E27FC236}">
                <a16:creationId xmlns:a16="http://schemas.microsoft.com/office/drawing/2014/main" id="{4B543AD6-B908-49E2-BD27-E564C708DD0A}"/>
              </a:ext>
            </a:extLst>
          </p:cNvPr>
          <p:cNvSpPr>
            <a:spLocks noGrp="1"/>
          </p:cNvSpPr>
          <p:nvPr>
            <p:ph idx="1"/>
          </p:nvPr>
        </p:nvSpPr>
        <p:spPr/>
        <p:txBody>
          <a:bodyPr/>
          <a:lstStyle/>
          <a:p>
            <a:pPr marL="0" indent="0">
              <a:buNone/>
            </a:pPr>
            <a:r>
              <a:rPr lang="en-US" dirty="0"/>
              <a:t>For instance: Subject/verb number agreement. You </a:t>
            </a:r>
            <a:r>
              <a:rPr lang="en-US" i="1" dirty="0"/>
              <a:t>can </a:t>
            </a:r>
            <a:r>
              <a:rPr lang="en-US" dirty="0"/>
              <a:t>do this, at least to some extent, in a CFG:</a:t>
            </a:r>
          </a:p>
          <a:p>
            <a:pPr marL="0" indent="0">
              <a:buNone/>
            </a:pPr>
            <a:r>
              <a:rPr lang="en-US" dirty="0"/>
              <a:t>S </a:t>
            </a:r>
            <a:r>
              <a:rPr lang="en-US" dirty="0">
                <a:latin typeface="Cambria Math" panose="02040503050406030204" pitchFamily="18" charset="0"/>
                <a:ea typeface="Cambria Math" panose="02040503050406030204" pitchFamily="18" charset="0"/>
              </a:rPr>
              <a:t>→ </a:t>
            </a:r>
            <a:r>
              <a:rPr lang="en-US" dirty="0" err="1"/>
              <a:t>SingNP</a:t>
            </a:r>
            <a:r>
              <a:rPr lang="en-US" dirty="0"/>
              <a:t> </a:t>
            </a:r>
            <a:r>
              <a:rPr lang="en-US" dirty="0" err="1"/>
              <a:t>SingVP</a:t>
            </a:r>
            <a:r>
              <a:rPr lang="en-US" dirty="0"/>
              <a:t> | </a:t>
            </a:r>
            <a:r>
              <a:rPr lang="en-US" dirty="0" err="1"/>
              <a:t>PluralNP</a:t>
            </a:r>
            <a:r>
              <a:rPr lang="en-US" dirty="0"/>
              <a:t> </a:t>
            </a:r>
            <a:r>
              <a:rPr lang="en-US" dirty="0" err="1"/>
              <a:t>PluralVP</a:t>
            </a:r>
            <a:endParaRPr lang="en-US" dirty="0"/>
          </a:p>
          <a:p>
            <a:pPr marL="0" indent="0">
              <a:buNone/>
            </a:pPr>
            <a:r>
              <a:rPr lang="en-US" dirty="0"/>
              <a:t>or</a:t>
            </a:r>
          </a:p>
          <a:p>
            <a:pPr marL="0" indent="0">
              <a:buNone/>
            </a:pPr>
            <a:r>
              <a:rPr lang="en-US" dirty="0"/>
              <a:t>You can state this as a grammatical constraint outside the CFG</a:t>
            </a:r>
          </a:p>
          <a:p>
            <a:pPr marL="0" indent="0">
              <a:buNone/>
            </a:pPr>
            <a:r>
              <a:rPr lang="en-US" dirty="0"/>
              <a:t>or</a:t>
            </a:r>
          </a:p>
          <a:p>
            <a:pPr marL="0" indent="0">
              <a:buNone/>
            </a:pPr>
            <a:r>
              <a:rPr lang="en-US" dirty="0"/>
              <a:t>You can punt and decide that this is a semantic constraint, not a syntactic one.</a:t>
            </a:r>
          </a:p>
        </p:txBody>
      </p:sp>
    </p:spTree>
    <p:extLst>
      <p:ext uri="{BB962C8B-B14F-4D97-AF65-F5344CB8AC3E}">
        <p14:creationId xmlns:p14="http://schemas.microsoft.com/office/powerpoint/2010/main" val="2527244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59D62-25A9-4C12-B293-82451C7483D7}"/>
              </a:ext>
            </a:extLst>
          </p:cNvPr>
          <p:cNvSpPr>
            <a:spLocks noGrp="1"/>
          </p:cNvSpPr>
          <p:nvPr>
            <p:ph type="title"/>
          </p:nvPr>
        </p:nvSpPr>
        <p:spPr/>
        <p:txBody>
          <a:bodyPr/>
          <a:lstStyle/>
          <a:p>
            <a:pPr algn="ctr"/>
            <a:r>
              <a:rPr lang="en-US" dirty="0"/>
              <a:t>Putting it in the CFG</a:t>
            </a:r>
          </a:p>
        </p:txBody>
      </p:sp>
      <p:sp>
        <p:nvSpPr>
          <p:cNvPr id="3" name="Content Placeholder 2">
            <a:extLst>
              <a:ext uri="{FF2B5EF4-FFF2-40B4-BE49-F238E27FC236}">
                <a16:creationId xmlns:a16="http://schemas.microsoft.com/office/drawing/2014/main" id="{373ECD70-6FE7-48E5-B6C2-57504CF48421}"/>
              </a:ext>
            </a:extLst>
          </p:cNvPr>
          <p:cNvSpPr>
            <a:spLocks noGrp="1"/>
          </p:cNvSpPr>
          <p:nvPr>
            <p:ph idx="1"/>
          </p:nvPr>
        </p:nvSpPr>
        <p:spPr/>
        <p:txBody>
          <a:bodyPr>
            <a:normAutofit fontScale="92500"/>
          </a:bodyPr>
          <a:lstStyle/>
          <a:p>
            <a:pPr marL="0" indent="0">
              <a:buNone/>
            </a:pPr>
            <a:r>
              <a:rPr lang="en-US" dirty="0"/>
              <a:t>Disadvantages:</a:t>
            </a:r>
          </a:p>
          <a:p>
            <a:r>
              <a:rPr lang="en-US" dirty="0"/>
              <a:t>You have to continue doubling all the way down the tree until you reach the adjective or noun and the verb that indicates number.</a:t>
            </a:r>
          </a:p>
          <a:p>
            <a:r>
              <a:rPr lang="en-US" dirty="0"/>
              <a:t>The rules that you’ve doubled are largely the same, except for their number label.  You’re missing important generalizations about the language.</a:t>
            </a:r>
          </a:p>
          <a:p>
            <a:r>
              <a:rPr lang="en-US" dirty="0"/>
              <a:t>If you have k independent features that have to agree, you need to multiply by 2</a:t>
            </a:r>
            <a:r>
              <a:rPr lang="en-US" baseline="30000" dirty="0"/>
              <a:t>k</a:t>
            </a:r>
            <a:r>
              <a:rPr lang="en-US" dirty="0"/>
              <a:t>.</a:t>
            </a:r>
          </a:p>
          <a:p>
            <a:pPr marL="0" indent="0">
              <a:buNone/>
            </a:pPr>
            <a:r>
              <a:rPr lang="en-US" dirty="0"/>
              <a:t>Advantages:</a:t>
            </a:r>
          </a:p>
          <a:p>
            <a:r>
              <a:rPr lang="en-US" dirty="0"/>
              <a:t>There is a single mechanism, conceptually simple, and easy to implement. </a:t>
            </a:r>
          </a:p>
        </p:txBody>
      </p:sp>
    </p:spTree>
    <p:extLst>
      <p:ext uri="{BB962C8B-B14F-4D97-AF65-F5344CB8AC3E}">
        <p14:creationId xmlns:p14="http://schemas.microsoft.com/office/powerpoint/2010/main" val="3436626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C931-9230-4D27-BF12-3EAD61990A8B}"/>
              </a:ext>
            </a:extLst>
          </p:cNvPr>
          <p:cNvSpPr>
            <a:spLocks noGrp="1"/>
          </p:cNvSpPr>
          <p:nvPr>
            <p:ph type="title"/>
          </p:nvPr>
        </p:nvSpPr>
        <p:spPr>
          <a:xfrm>
            <a:off x="838200" y="365125"/>
            <a:ext cx="10515600" cy="782357"/>
          </a:xfrm>
        </p:spPr>
        <p:txBody>
          <a:bodyPr/>
          <a:lstStyle/>
          <a:p>
            <a:pPr algn="ctr"/>
            <a:r>
              <a:rPr lang="en-US" dirty="0"/>
              <a:t>Grammatical constraints outside the CFG</a:t>
            </a:r>
          </a:p>
        </p:txBody>
      </p:sp>
      <p:sp>
        <p:nvSpPr>
          <p:cNvPr id="3" name="Content Placeholder 2">
            <a:extLst>
              <a:ext uri="{FF2B5EF4-FFF2-40B4-BE49-F238E27FC236}">
                <a16:creationId xmlns:a16="http://schemas.microsoft.com/office/drawing/2014/main" id="{2FCBF579-9B52-4B2D-82A0-E8E2AFEDBD9C}"/>
              </a:ext>
            </a:extLst>
          </p:cNvPr>
          <p:cNvSpPr>
            <a:spLocks noGrp="1"/>
          </p:cNvSpPr>
          <p:nvPr>
            <p:ph idx="1"/>
          </p:nvPr>
        </p:nvSpPr>
        <p:spPr>
          <a:xfrm>
            <a:off x="838200" y="1147482"/>
            <a:ext cx="10515600" cy="5029481"/>
          </a:xfrm>
        </p:spPr>
        <p:txBody>
          <a:bodyPr>
            <a:normAutofit/>
          </a:bodyPr>
          <a:lstStyle/>
          <a:p>
            <a:pPr marL="0" indent="0">
              <a:buNone/>
            </a:pPr>
            <a:r>
              <a:rPr lang="en-US" dirty="0"/>
              <a:t>Advantages:</a:t>
            </a:r>
          </a:p>
          <a:p>
            <a:r>
              <a:rPr lang="en-US" dirty="0"/>
              <a:t>Seems like the right way to do things.</a:t>
            </a:r>
          </a:p>
          <a:p>
            <a:r>
              <a:rPr lang="en-US" dirty="0"/>
              <a:t>Supports powerful generalization</a:t>
            </a:r>
          </a:p>
          <a:p>
            <a:pPr marL="0" indent="0">
              <a:buNone/>
            </a:pPr>
            <a:r>
              <a:rPr lang="en-US" dirty="0"/>
              <a:t>Disadvantages:</a:t>
            </a:r>
          </a:p>
          <a:p>
            <a:r>
              <a:rPr lang="en-US" dirty="0"/>
              <a:t>Really hard to come up with a good notation for everything you want to do. Your grammatical notation starts to drift toward a poorly designed programming language.  See the section on “Augmented Grammars” in Russell and </a:t>
            </a:r>
            <a:r>
              <a:rPr lang="en-US" dirty="0" err="1"/>
              <a:t>Norvig</a:t>
            </a:r>
            <a:r>
              <a:rPr lang="en-US" dirty="0"/>
              <a:t>.</a:t>
            </a:r>
          </a:p>
          <a:p>
            <a:r>
              <a:rPr lang="en-US" dirty="0"/>
              <a:t>If you do come up with a good notation, it  may be very hard to automate its translation into code.</a:t>
            </a:r>
          </a:p>
        </p:txBody>
      </p:sp>
    </p:spTree>
    <p:extLst>
      <p:ext uri="{BB962C8B-B14F-4D97-AF65-F5344CB8AC3E}">
        <p14:creationId xmlns:p14="http://schemas.microsoft.com/office/powerpoint/2010/main" val="302491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E29D-8A0D-4AF0-A7E0-BB39CC186AB7}"/>
              </a:ext>
            </a:extLst>
          </p:cNvPr>
          <p:cNvSpPr>
            <a:spLocks noGrp="1"/>
          </p:cNvSpPr>
          <p:nvPr>
            <p:ph type="title"/>
          </p:nvPr>
        </p:nvSpPr>
        <p:spPr/>
        <p:txBody>
          <a:bodyPr/>
          <a:lstStyle/>
          <a:p>
            <a:pPr algn="ctr"/>
            <a:r>
              <a:rPr lang="en-US" dirty="0"/>
              <a:t>Calling it a semantic constraint</a:t>
            </a:r>
          </a:p>
        </p:txBody>
      </p:sp>
      <p:sp>
        <p:nvSpPr>
          <p:cNvPr id="3" name="Content Placeholder 2">
            <a:extLst>
              <a:ext uri="{FF2B5EF4-FFF2-40B4-BE49-F238E27FC236}">
                <a16:creationId xmlns:a16="http://schemas.microsoft.com/office/drawing/2014/main" id="{40D5B783-76A4-4CAA-B2ED-1531441332D1}"/>
              </a:ext>
            </a:extLst>
          </p:cNvPr>
          <p:cNvSpPr>
            <a:spLocks noGrp="1"/>
          </p:cNvSpPr>
          <p:nvPr>
            <p:ph idx="1"/>
          </p:nvPr>
        </p:nvSpPr>
        <p:spPr>
          <a:xfrm>
            <a:off x="838200" y="1436914"/>
            <a:ext cx="10515600" cy="4740049"/>
          </a:xfrm>
        </p:spPr>
        <p:txBody>
          <a:bodyPr>
            <a:normAutofit/>
          </a:bodyPr>
          <a:lstStyle/>
          <a:p>
            <a:pPr marL="0" indent="0">
              <a:buNone/>
            </a:pPr>
            <a:r>
              <a:rPr lang="en-US" dirty="0"/>
              <a:t>Disadvantages:</a:t>
            </a:r>
          </a:p>
          <a:p>
            <a:r>
              <a:rPr lang="en-US" dirty="0"/>
              <a:t>You’re just kicking the problem down the road</a:t>
            </a:r>
          </a:p>
          <a:p>
            <a:r>
              <a:rPr lang="en-US" dirty="0"/>
              <a:t>Everyone has always considered this grammatical. Constraints on features that are marked by word inflections are considered grammatical.</a:t>
            </a:r>
          </a:p>
          <a:p>
            <a:pPr marL="0" indent="0">
              <a:buNone/>
            </a:pPr>
            <a:r>
              <a:rPr lang="en-US" dirty="0"/>
              <a:t>Advantages.</a:t>
            </a:r>
          </a:p>
          <a:p>
            <a:r>
              <a:rPr lang="en-US" dirty="0"/>
              <a:t>The semantics is in any case going to have to deal with a lot of these kinds of constraints that no one calls grammatical; e.g. that an animate verb (e.g. “breathe”)  requires an animate subject (e.g. “animal”)</a:t>
            </a:r>
          </a:p>
        </p:txBody>
      </p:sp>
    </p:spTree>
    <p:extLst>
      <p:ext uri="{BB962C8B-B14F-4D97-AF65-F5344CB8AC3E}">
        <p14:creationId xmlns:p14="http://schemas.microsoft.com/office/powerpoint/2010/main" val="333481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CD6C3-3354-48DC-BDFA-33CD8425652A}"/>
              </a:ext>
            </a:extLst>
          </p:cNvPr>
          <p:cNvSpPr>
            <a:spLocks noGrp="1"/>
          </p:cNvSpPr>
          <p:nvPr>
            <p:ph type="title"/>
          </p:nvPr>
        </p:nvSpPr>
        <p:spPr/>
        <p:txBody>
          <a:bodyPr/>
          <a:lstStyle/>
          <a:p>
            <a:r>
              <a:rPr lang="en-US" dirty="0"/>
              <a:t>Broadly speaking</a:t>
            </a:r>
          </a:p>
        </p:txBody>
      </p:sp>
      <p:sp>
        <p:nvSpPr>
          <p:cNvPr id="3" name="Content Placeholder 2">
            <a:extLst>
              <a:ext uri="{FF2B5EF4-FFF2-40B4-BE49-F238E27FC236}">
                <a16:creationId xmlns:a16="http://schemas.microsoft.com/office/drawing/2014/main" id="{7BE1E7B8-2E33-46D4-A135-475A23332811}"/>
              </a:ext>
            </a:extLst>
          </p:cNvPr>
          <p:cNvSpPr>
            <a:spLocks noGrp="1"/>
          </p:cNvSpPr>
          <p:nvPr>
            <p:ph idx="1"/>
          </p:nvPr>
        </p:nvSpPr>
        <p:spPr>
          <a:xfrm>
            <a:off x="838200" y="1492898"/>
            <a:ext cx="10515600" cy="4684065"/>
          </a:xfrm>
        </p:spPr>
        <p:txBody>
          <a:bodyPr>
            <a:normAutofit lnSpcReduction="10000"/>
          </a:bodyPr>
          <a:lstStyle/>
          <a:p>
            <a:pPr marL="0" indent="0">
              <a:buNone/>
            </a:pPr>
            <a:r>
              <a:rPr lang="en-US" dirty="0"/>
              <a:t>Linguists prefer theories that are compact but structurally complex.</a:t>
            </a:r>
          </a:p>
          <a:p>
            <a:pPr marL="0" indent="0">
              <a:buNone/>
            </a:pPr>
            <a:r>
              <a:rPr lang="en-US" dirty="0"/>
              <a:t>AI people tend to prefer theories that are structurally simpler but large.</a:t>
            </a:r>
          </a:p>
          <a:p>
            <a:r>
              <a:rPr lang="en-US" dirty="0"/>
              <a:t>Computers are fine with large.</a:t>
            </a:r>
          </a:p>
          <a:p>
            <a:r>
              <a:rPr lang="en-US" dirty="0"/>
              <a:t>Structurally complex theories are </a:t>
            </a:r>
          </a:p>
          <a:p>
            <a:pPr lvl="1"/>
            <a:r>
              <a:rPr lang="en-US" sz="2800" dirty="0"/>
              <a:t>Hard to get right.</a:t>
            </a:r>
          </a:p>
          <a:p>
            <a:pPr lvl="1"/>
            <a:r>
              <a:rPr lang="en-US" sz="2800" dirty="0"/>
              <a:t>Hard to combine.</a:t>
            </a:r>
          </a:p>
          <a:p>
            <a:pPr lvl="1"/>
            <a:r>
              <a:rPr lang="en-US" sz="2800" dirty="0"/>
              <a:t>Hard to implement.</a:t>
            </a:r>
          </a:p>
          <a:p>
            <a:pPr lvl="1"/>
            <a:r>
              <a:rPr lang="en-US" sz="2800" dirty="0"/>
              <a:t>Hard to get data.</a:t>
            </a:r>
          </a:p>
          <a:p>
            <a:pPr lvl="1"/>
            <a:r>
              <a:rPr lang="en-US" sz="2800" dirty="0"/>
              <a:t>Hard to learn from data</a:t>
            </a:r>
            <a:r>
              <a:rPr lang="en-US" dirty="0"/>
              <a:t>. </a:t>
            </a:r>
          </a:p>
          <a:p>
            <a:pPr lvl="1"/>
            <a:r>
              <a:rPr lang="en-US" sz="2800" dirty="0"/>
              <a:t>Easy to miss unintended consequences until you implement and run.</a:t>
            </a:r>
          </a:p>
        </p:txBody>
      </p:sp>
    </p:spTree>
    <p:extLst>
      <p:ext uri="{BB962C8B-B14F-4D97-AF65-F5344CB8AC3E}">
        <p14:creationId xmlns:p14="http://schemas.microsoft.com/office/powerpoint/2010/main" val="63493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DCD6A-1CAE-4C40-94A1-1D1B95900DF6}"/>
              </a:ext>
            </a:extLst>
          </p:cNvPr>
          <p:cNvSpPr>
            <a:spLocks noGrp="1"/>
          </p:cNvSpPr>
          <p:nvPr>
            <p:ph type="title"/>
          </p:nvPr>
        </p:nvSpPr>
        <p:spPr/>
        <p:txBody>
          <a:bodyPr/>
          <a:lstStyle/>
          <a:p>
            <a:pPr algn="ctr"/>
            <a:r>
              <a:rPr lang="en-US" dirty="0"/>
              <a:t>Knowledge based approach</a:t>
            </a:r>
          </a:p>
        </p:txBody>
      </p:sp>
      <p:sp>
        <p:nvSpPr>
          <p:cNvPr id="3" name="Content Placeholder 2">
            <a:extLst>
              <a:ext uri="{FF2B5EF4-FFF2-40B4-BE49-F238E27FC236}">
                <a16:creationId xmlns:a16="http://schemas.microsoft.com/office/drawing/2014/main" id="{EEFA68FC-351A-41F1-93B3-B3AF1F3F2C4B}"/>
              </a:ext>
            </a:extLst>
          </p:cNvPr>
          <p:cNvSpPr>
            <a:spLocks noGrp="1"/>
          </p:cNvSpPr>
          <p:nvPr>
            <p:ph idx="1"/>
          </p:nvPr>
        </p:nvSpPr>
        <p:spPr/>
        <p:txBody>
          <a:bodyPr/>
          <a:lstStyle/>
          <a:p>
            <a:pPr marL="0" indent="0">
              <a:buNone/>
            </a:pPr>
            <a:r>
              <a:rPr lang="en-US" dirty="0"/>
              <a:t>We will focus on </a:t>
            </a:r>
            <a:r>
              <a:rPr lang="en-US" i="1" dirty="0"/>
              <a:t>interpretation: </a:t>
            </a:r>
            <a:r>
              <a:rPr lang="en-US" dirty="0"/>
              <a:t>Going from a text* in natural language to an internal symbolic representation of the meaning.</a:t>
            </a:r>
          </a:p>
          <a:p>
            <a:pPr marL="0" indent="0">
              <a:buNone/>
            </a:pPr>
            <a:endParaRPr lang="en-US" dirty="0"/>
          </a:p>
          <a:p>
            <a:pPr marL="0" indent="0">
              <a:buNone/>
            </a:pPr>
            <a:r>
              <a:rPr lang="en-US" dirty="0"/>
              <a:t>This draws extensively on linguistic theory, though with substantially different emphasis. (Linguists are interested in all kinds of issues that are unimportant for AI; AI has a deep interest in some issues that linguists tend to sweep under the rug.)</a:t>
            </a:r>
          </a:p>
          <a:p>
            <a:pPr marL="0" indent="0">
              <a:buNone/>
            </a:pPr>
            <a:endParaRPr lang="en-US" dirty="0"/>
          </a:p>
          <a:p>
            <a:pPr marL="0" indent="0">
              <a:buNone/>
            </a:pPr>
            <a:r>
              <a:rPr lang="en-US" dirty="0"/>
              <a:t>* “text” will mean “text or utterance” throughout this course. </a:t>
            </a:r>
            <a:endParaRPr lang="en-US" i="1" dirty="0"/>
          </a:p>
        </p:txBody>
      </p:sp>
    </p:spTree>
    <p:extLst>
      <p:ext uri="{BB962C8B-B14F-4D97-AF65-F5344CB8AC3E}">
        <p14:creationId xmlns:p14="http://schemas.microsoft.com/office/powerpoint/2010/main" val="1939450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9154-F63C-4E8D-B8FB-538825AF294E}"/>
              </a:ext>
            </a:extLst>
          </p:cNvPr>
          <p:cNvSpPr>
            <a:spLocks noGrp="1"/>
          </p:cNvSpPr>
          <p:nvPr>
            <p:ph type="title"/>
          </p:nvPr>
        </p:nvSpPr>
        <p:spPr/>
        <p:txBody>
          <a:bodyPr/>
          <a:lstStyle/>
          <a:p>
            <a:pPr algn="ctr"/>
            <a:r>
              <a:rPr lang="en-US" dirty="0"/>
              <a:t>Parsing</a:t>
            </a:r>
          </a:p>
        </p:txBody>
      </p:sp>
      <p:sp>
        <p:nvSpPr>
          <p:cNvPr id="3" name="Content Placeholder 2">
            <a:extLst>
              <a:ext uri="{FF2B5EF4-FFF2-40B4-BE49-F238E27FC236}">
                <a16:creationId xmlns:a16="http://schemas.microsoft.com/office/drawing/2014/main" id="{3E6D0B3B-ACAF-4AA1-B452-1D885A45E7D6}"/>
              </a:ext>
            </a:extLst>
          </p:cNvPr>
          <p:cNvSpPr>
            <a:spLocks noGrp="1"/>
          </p:cNvSpPr>
          <p:nvPr>
            <p:ph idx="1"/>
          </p:nvPr>
        </p:nvSpPr>
        <p:spPr/>
        <p:txBody>
          <a:bodyPr/>
          <a:lstStyle/>
          <a:p>
            <a:pPr marL="0" indent="0">
              <a:buNone/>
            </a:pPr>
            <a:r>
              <a:rPr lang="en-US" dirty="0"/>
              <a:t>Given a sentence, find the phrase structure tree.</a:t>
            </a:r>
          </a:p>
          <a:p>
            <a:pPr marL="0" indent="0">
              <a:buNone/>
            </a:pPr>
            <a:r>
              <a:rPr lang="en-US" dirty="0"/>
              <a:t>Similar problem in building a compiler, but with two differences:</a:t>
            </a:r>
          </a:p>
          <a:p>
            <a:r>
              <a:rPr lang="en-US" dirty="0"/>
              <a:t>Programming languages are designed so that they are unambiguous; given a program, there is at most one syntax tree. Natural language has an ambiguous grammar.</a:t>
            </a:r>
          </a:p>
          <a:p>
            <a:r>
              <a:rPr lang="en-US" dirty="0"/>
              <a:t>The grammar of a programming language is generally carefully designed so that parsing can be done quickly (e.g. the category is indicated by the first symbol).  Natural languages do not follow those constraints.</a:t>
            </a:r>
          </a:p>
        </p:txBody>
      </p:sp>
    </p:spTree>
    <p:extLst>
      <p:ext uri="{BB962C8B-B14F-4D97-AF65-F5344CB8AC3E}">
        <p14:creationId xmlns:p14="http://schemas.microsoft.com/office/powerpoint/2010/main" val="941368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57D9-687A-4FBB-8213-492B8588CF18}"/>
              </a:ext>
            </a:extLst>
          </p:cNvPr>
          <p:cNvSpPr>
            <a:spLocks noGrp="1"/>
          </p:cNvSpPr>
          <p:nvPr>
            <p:ph type="title"/>
          </p:nvPr>
        </p:nvSpPr>
        <p:spPr/>
        <p:txBody>
          <a:bodyPr/>
          <a:lstStyle/>
          <a:p>
            <a:pPr algn="ctr"/>
            <a:r>
              <a:rPr lang="en-US" dirty="0"/>
              <a:t>Syntactic ambiguity</a:t>
            </a:r>
            <a:br>
              <a:rPr lang="en-US" dirty="0"/>
            </a:br>
            <a:r>
              <a:rPr lang="en-US" dirty="0"/>
              <a:t>“I saw the man with </a:t>
            </a:r>
            <a:r>
              <a:rPr lang="en-US"/>
              <a:t>the telescope”</a:t>
            </a:r>
            <a:endParaRPr lang="en-US" dirty="0"/>
          </a:p>
        </p:txBody>
      </p:sp>
      <p:sp>
        <p:nvSpPr>
          <p:cNvPr id="4" name="Content Placeholder 3">
            <a:extLst>
              <a:ext uri="{FF2B5EF4-FFF2-40B4-BE49-F238E27FC236}">
                <a16:creationId xmlns:a16="http://schemas.microsoft.com/office/drawing/2014/main" id="{395DA492-339B-4BBB-8766-B40771EFDD10}"/>
              </a:ext>
            </a:extLst>
          </p:cNvPr>
          <p:cNvSpPr>
            <a:spLocks noGrp="1"/>
          </p:cNvSpPr>
          <p:nvPr>
            <p:ph sz="half"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Meaning: I used the telescope to see the man</a:t>
            </a:r>
          </a:p>
        </p:txBody>
      </p:sp>
      <p:sp>
        <p:nvSpPr>
          <p:cNvPr id="5" name="Content Placeholder 4">
            <a:extLst>
              <a:ext uri="{FF2B5EF4-FFF2-40B4-BE49-F238E27FC236}">
                <a16:creationId xmlns:a16="http://schemas.microsoft.com/office/drawing/2014/main" id="{652E44D8-3D51-41C1-9B10-02753D77E851}"/>
              </a:ext>
            </a:extLst>
          </p:cNvPr>
          <p:cNvSpPr>
            <a:spLocks noGrp="1"/>
          </p:cNvSpPr>
          <p:nvPr>
            <p:ph sz="half" idx="2"/>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Meaning: I saw the man who had the telescope.</a:t>
            </a:r>
          </a:p>
        </p:txBody>
      </p:sp>
      <p:pic>
        <p:nvPicPr>
          <p:cNvPr id="6" name="Picture 5" descr="Diagram&#10;&#10;Description automatically generated">
            <a:extLst>
              <a:ext uri="{FF2B5EF4-FFF2-40B4-BE49-F238E27FC236}">
                <a16:creationId xmlns:a16="http://schemas.microsoft.com/office/drawing/2014/main" id="{678CE7AF-97FF-4B6C-B61B-AF6C1726034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089773" y="1980998"/>
            <a:ext cx="3667637" cy="2896004"/>
          </a:xfrm>
          <a:prstGeom prst="rect">
            <a:avLst/>
          </a:prstGeom>
        </p:spPr>
      </p:pic>
      <p:pic>
        <p:nvPicPr>
          <p:cNvPr id="8" name="Picture 7" descr="Diagram&#10;&#10;Description automatically generated">
            <a:extLst>
              <a:ext uri="{FF2B5EF4-FFF2-40B4-BE49-F238E27FC236}">
                <a16:creationId xmlns:a16="http://schemas.microsoft.com/office/drawing/2014/main" id="{46B1253B-B8CA-47A7-A3E8-6416F36F30B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929181" y="1980998"/>
            <a:ext cx="3667637" cy="2896004"/>
          </a:xfrm>
          <a:prstGeom prst="rect">
            <a:avLst/>
          </a:prstGeom>
        </p:spPr>
      </p:pic>
    </p:spTree>
    <p:extLst>
      <p:ext uri="{BB962C8B-B14F-4D97-AF65-F5344CB8AC3E}">
        <p14:creationId xmlns:p14="http://schemas.microsoft.com/office/powerpoint/2010/main" val="4005612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A71D-28BB-48E7-A516-EA38F842B704}"/>
              </a:ext>
            </a:extLst>
          </p:cNvPr>
          <p:cNvSpPr>
            <a:spLocks noGrp="1"/>
          </p:cNvSpPr>
          <p:nvPr>
            <p:ph type="title"/>
          </p:nvPr>
        </p:nvSpPr>
        <p:spPr/>
        <p:txBody>
          <a:bodyPr/>
          <a:lstStyle/>
          <a:p>
            <a:pPr algn="ctr"/>
            <a:r>
              <a:rPr lang="en-US" dirty="0"/>
              <a:t>Syntactic ambiguity</a:t>
            </a:r>
            <a:br>
              <a:rPr lang="en-US" dirty="0"/>
            </a:br>
            <a:r>
              <a:rPr lang="en-US" dirty="0"/>
              <a:t>“I can fish”</a:t>
            </a:r>
          </a:p>
        </p:txBody>
      </p:sp>
      <p:sp>
        <p:nvSpPr>
          <p:cNvPr id="3" name="Content Placeholder 2">
            <a:extLst>
              <a:ext uri="{FF2B5EF4-FFF2-40B4-BE49-F238E27FC236}">
                <a16:creationId xmlns:a16="http://schemas.microsoft.com/office/drawing/2014/main" id="{7E8B3B37-A808-454F-993F-21D63E5871B8}"/>
              </a:ext>
            </a:extLst>
          </p:cNvPr>
          <p:cNvSpPr>
            <a:spLocks noGrp="1"/>
          </p:cNvSpPr>
          <p:nvPr>
            <p:ph sz="half"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Meaning: I am able to fish.</a:t>
            </a:r>
          </a:p>
        </p:txBody>
      </p:sp>
      <p:sp>
        <p:nvSpPr>
          <p:cNvPr id="4" name="Content Placeholder 3">
            <a:extLst>
              <a:ext uri="{FF2B5EF4-FFF2-40B4-BE49-F238E27FC236}">
                <a16:creationId xmlns:a16="http://schemas.microsoft.com/office/drawing/2014/main" id="{BB9DABD3-2628-4292-AC8F-F2AF3EE3E541}"/>
              </a:ext>
            </a:extLst>
          </p:cNvPr>
          <p:cNvSpPr>
            <a:spLocks noGrp="1"/>
          </p:cNvSpPr>
          <p:nvPr>
            <p:ph sz="half" idx="2"/>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Meaning: I pack fish into cans.</a:t>
            </a:r>
          </a:p>
        </p:txBody>
      </p:sp>
      <p:pic>
        <p:nvPicPr>
          <p:cNvPr id="6" name="Picture 5" descr="Diagram&#10;&#10;Description automatically generated">
            <a:extLst>
              <a:ext uri="{FF2B5EF4-FFF2-40B4-BE49-F238E27FC236}">
                <a16:creationId xmlns:a16="http://schemas.microsoft.com/office/drawing/2014/main" id="{BAFE2748-5D0F-4B96-9A79-8431330F12E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530220" y="1817949"/>
            <a:ext cx="2500604" cy="3408644"/>
          </a:xfrm>
          <a:prstGeom prst="rect">
            <a:avLst/>
          </a:prstGeom>
        </p:spPr>
      </p:pic>
      <p:pic>
        <p:nvPicPr>
          <p:cNvPr id="8" name="Picture 7" descr="Diagram&#10;&#10;Description automatically generated">
            <a:extLst>
              <a:ext uri="{FF2B5EF4-FFF2-40B4-BE49-F238E27FC236}">
                <a16:creationId xmlns:a16="http://schemas.microsoft.com/office/drawing/2014/main" id="{170C9959-7404-432E-ACFD-1DEA17A0FCB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960637" y="1825625"/>
            <a:ext cx="2644261" cy="3604467"/>
          </a:xfrm>
          <a:prstGeom prst="rect">
            <a:avLst/>
          </a:prstGeom>
        </p:spPr>
      </p:pic>
    </p:spTree>
    <p:extLst>
      <p:ext uri="{BB962C8B-B14F-4D97-AF65-F5344CB8AC3E}">
        <p14:creationId xmlns:p14="http://schemas.microsoft.com/office/powerpoint/2010/main" val="1767832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25B4CC-BF9C-4B8F-ACAC-EA59DECF2008}"/>
              </a:ext>
            </a:extLst>
          </p:cNvPr>
          <p:cNvSpPr>
            <a:spLocks noGrp="1"/>
          </p:cNvSpPr>
          <p:nvPr>
            <p:ph type="title"/>
          </p:nvPr>
        </p:nvSpPr>
        <p:spPr/>
        <p:txBody>
          <a:bodyPr/>
          <a:lstStyle/>
          <a:p>
            <a:pPr algn="ctr"/>
            <a:r>
              <a:rPr lang="en-US" dirty="0"/>
              <a:t>Grammars are mostly generative</a:t>
            </a:r>
          </a:p>
        </p:txBody>
      </p:sp>
      <p:sp>
        <p:nvSpPr>
          <p:cNvPr id="6" name="Content Placeholder 5">
            <a:extLst>
              <a:ext uri="{FF2B5EF4-FFF2-40B4-BE49-F238E27FC236}">
                <a16:creationId xmlns:a16="http://schemas.microsoft.com/office/drawing/2014/main" id="{AA4CEC84-9115-492F-81A2-E39DBCF5ABF0}"/>
              </a:ext>
            </a:extLst>
          </p:cNvPr>
          <p:cNvSpPr>
            <a:spLocks noGrp="1"/>
          </p:cNvSpPr>
          <p:nvPr>
            <p:ph idx="1"/>
          </p:nvPr>
        </p:nvSpPr>
        <p:spPr/>
        <p:txBody>
          <a:bodyPr/>
          <a:lstStyle/>
          <a:p>
            <a:pPr marL="0" indent="0">
              <a:buNone/>
            </a:pPr>
            <a:r>
              <a:rPr lang="en-US" dirty="0"/>
              <a:t>Most theories of grammar describe how a process of </a:t>
            </a:r>
            <a:r>
              <a:rPr lang="en-US" i="1" dirty="0"/>
              <a:t>generating</a:t>
            </a:r>
            <a:r>
              <a:rPr lang="en-US" dirty="0"/>
              <a:t> a grammatical sentence.</a:t>
            </a:r>
          </a:p>
          <a:p>
            <a:pPr marL="0" indent="0">
              <a:buNone/>
            </a:pPr>
            <a:endParaRPr lang="en-US" dirty="0"/>
          </a:p>
          <a:p>
            <a:pPr marL="0" indent="0">
              <a:buNone/>
            </a:pPr>
            <a:r>
              <a:rPr lang="en-US" dirty="0"/>
              <a:t>The problem of parsing is viewed as an </a:t>
            </a:r>
            <a:r>
              <a:rPr lang="en-US" i="1" dirty="0"/>
              <a:t>inverse</a:t>
            </a:r>
            <a:r>
              <a:rPr lang="en-US" dirty="0"/>
              <a:t> problem.</a:t>
            </a:r>
          </a:p>
        </p:txBody>
      </p:sp>
    </p:spTree>
    <p:extLst>
      <p:ext uri="{BB962C8B-B14F-4D97-AF65-F5344CB8AC3E}">
        <p14:creationId xmlns:p14="http://schemas.microsoft.com/office/powerpoint/2010/main" val="2162115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0155E-3A80-4EBC-B6C4-1AF9322098C1}"/>
              </a:ext>
            </a:extLst>
          </p:cNvPr>
          <p:cNvSpPr>
            <a:spLocks noGrp="1"/>
          </p:cNvSpPr>
          <p:nvPr>
            <p:ph type="title"/>
          </p:nvPr>
        </p:nvSpPr>
        <p:spPr/>
        <p:txBody>
          <a:bodyPr/>
          <a:lstStyle/>
          <a:p>
            <a:pPr algn="ctr"/>
            <a:r>
              <a:rPr lang="en-US" dirty="0"/>
              <a:t>Probabilistic context free grammar (PCFG)</a:t>
            </a:r>
          </a:p>
        </p:txBody>
      </p:sp>
      <p:sp>
        <p:nvSpPr>
          <p:cNvPr id="3" name="Content Placeholder 2">
            <a:extLst>
              <a:ext uri="{FF2B5EF4-FFF2-40B4-BE49-F238E27FC236}">
                <a16:creationId xmlns:a16="http://schemas.microsoft.com/office/drawing/2014/main" id="{BD2CDA00-C5BF-4DAC-AF6D-285738B8E150}"/>
              </a:ext>
            </a:extLst>
          </p:cNvPr>
          <p:cNvSpPr>
            <a:spLocks noGrp="1"/>
          </p:cNvSpPr>
          <p:nvPr>
            <p:ph idx="1"/>
          </p:nvPr>
        </p:nvSpPr>
        <p:spPr/>
        <p:txBody>
          <a:bodyPr>
            <a:normAutofit fontScale="92500" lnSpcReduction="10000"/>
          </a:bodyPr>
          <a:lstStyle/>
          <a:p>
            <a:pPr marL="0" indent="0">
              <a:buNone/>
            </a:pPr>
            <a:r>
              <a:rPr lang="en-US" dirty="0"/>
              <a:t>A stochastic generative model for phrase structure trees.</a:t>
            </a:r>
          </a:p>
          <a:p>
            <a:pPr marL="0" indent="0">
              <a:buNone/>
            </a:pPr>
            <a:r>
              <a:rPr lang="en-US" dirty="0"/>
              <a:t>Modify the grammar as follows:</a:t>
            </a:r>
          </a:p>
          <a:p>
            <a:pPr marL="514350" indent="-514350">
              <a:buAutoNum type="arabicPeriod"/>
            </a:pPr>
            <a:r>
              <a:rPr lang="en-US" dirty="0"/>
              <a:t>Turn around the lexicon, so those have the form POS </a:t>
            </a:r>
            <a:r>
              <a:rPr lang="en-US" dirty="0">
                <a:latin typeface="Cambria Math" panose="02040503050406030204" pitchFamily="18" charset="0"/>
                <a:ea typeface="Cambria Math" panose="02040503050406030204" pitchFamily="18" charset="0"/>
              </a:rPr>
              <a:t>→</a:t>
            </a:r>
            <a:r>
              <a:rPr lang="en-US" dirty="0"/>
              <a:t> word</a:t>
            </a:r>
            <a:br>
              <a:rPr lang="en-US" dirty="0"/>
            </a:br>
            <a:r>
              <a:rPr lang="en-US" dirty="0"/>
              <a:t>E.g. Noun</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lang="en-US" dirty="0"/>
              <a:t>  “cat”. </a:t>
            </a:r>
            <a:br>
              <a:rPr lang="en-US" dirty="0"/>
            </a:br>
            <a:r>
              <a:rPr lang="en-US" dirty="0"/>
              <a:t>       Noun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r>
              <a:rPr lang="en-US" dirty="0"/>
              <a:t>“dog” </a:t>
            </a:r>
            <a:br>
              <a:rPr lang="en-US" dirty="0"/>
            </a:br>
            <a:r>
              <a:rPr lang="en-US" dirty="0"/>
              <a:t>       Noun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r>
              <a:rPr lang="en-US" dirty="0"/>
              <a:t>“fish”</a:t>
            </a:r>
          </a:p>
          <a:p>
            <a:pPr marL="514350" indent="-514350">
              <a:buAutoNum type="arabicPeriod"/>
            </a:pPr>
            <a:r>
              <a:rPr lang="en-US" dirty="0"/>
              <a:t>Assume that all the rules other than the ones in step 1 are in Chomsky normal form: A</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lang="en-US" dirty="0"/>
              <a:t> B C, with two non-terminals on the right. (One can make this more general but it simplifies the algorithm.) </a:t>
            </a:r>
          </a:p>
          <a:p>
            <a:pPr marL="514350" indent="-514350">
              <a:buAutoNum type="arabicPeriod"/>
            </a:pPr>
            <a:r>
              <a:rPr lang="en-US" dirty="0"/>
              <a:t>For each non-terminal W, assign a probability distribution to the rules that have W on the left.</a:t>
            </a:r>
          </a:p>
        </p:txBody>
      </p:sp>
    </p:spTree>
    <p:extLst>
      <p:ext uri="{BB962C8B-B14F-4D97-AF65-F5344CB8AC3E}">
        <p14:creationId xmlns:p14="http://schemas.microsoft.com/office/powerpoint/2010/main" val="3455479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1AD8-BC6F-4239-9618-A8B30331EF68}"/>
              </a:ext>
            </a:extLst>
          </p:cNvPr>
          <p:cNvSpPr>
            <a:spLocks noGrp="1"/>
          </p:cNvSpPr>
          <p:nvPr>
            <p:ph type="title"/>
          </p:nvPr>
        </p:nvSpPr>
        <p:spPr/>
        <p:txBody>
          <a:bodyPr/>
          <a:lstStyle/>
          <a:p>
            <a:pPr algn="ctr"/>
            <a:r>
              <a:rPr lang="en-US" dirty="0"/>
              <a:t>PCFG</a:t>
            </a:r>
          </a:p>
        </p:txBody>
      </p:sp>
      <p:sp>
        <p:nvSpPr>
          <p:cNvPr id="3" name="Content Placeholder 2">
            <a:extLst>
              <a:ext uri="{FF2B5EF4-FFF2-40B4-BE49-F238E27FC236}">
                <a16:creationId xmlns:a16="http://schemas.microsoft.com/office/drawing/2014/main" id="{B0E5DF7B-995A-4628-9037-2CC2C2BF402C}"/>
              </a:ext>
            </a:extLst>
          </p:cNvPr>
          <p:cNvSpPr>
            <a:spLocks noGrp="1"/>
          </p:cNvSpPr>
          <p:nvPr>
            <p:ph idx="1"/>
          </p:nvPr>
        </p:nvSpPr>
        <p:spPr/>
        <p:txBody>
          <a:bodyPr/>
          <a:lstStyle/>
          <a:p>
            <a:pPr marL="0" indent="0">
              <a:buNone/>
            </a:pPr>
            <a:r>
              <a:rPr lang="en-US" dirty="0"/>
              <a:t>Stochastic generative model:</a:t>
            </a:r>
          </a:p>
          <a:p>
            <a:pPr marL="0" indent="0">
              <a:buNone/>
            </a:pPr>
            <a:r>
              <a:rPr lang="en-US" dirty="0"/>
              <a:t>Begin a tree T with node S at the top.</a:t>
            </a:r>
          </a:p>
          <a:p>
            <a:pPr marL="0" indent="0">
              <a:buNone/>
            </a:pPr>
            <a:r>
              <a:rPr lang="en-US" dirty="0"/>
              <a:t>Repeat {</a:t>
            </a:r>
            <a:br>
              <a:rPr lang="en-US" dirty="0"/>
            </a:br>
            <a:r>
              <a:rPr lang="en-US" dirty="0"/>
              <a:t>        N = the leftmost leaf in the tree with a non-terminal  label X;</a:t>
            </a:r>
          </a:p>
          <a:p>
            <a:pPr marL="0" indent="0">
              <a:buNone/>
            </a:pPr>
            <a:r>
              <a:rPr lang="en-US" dirty="0"/>
              <a:t>        Choose rule R of the form X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lang="en-US" dirty="0"/>
              <a:t>Y Z or X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lang="en-US" dirty="0"/>
              <a:t>Word according to the</a:t>
            </a:r>
            <a:br>
              <a:rPr lang="en-US" dirty="0"/>
            </a:br>
            <a:r>
              <a:rPr lang="en-US" dirty="0"/>
              <a:t>                        probability distribution.</a:t>
            </a:r>
          </a:p>
          <a:p>
            <a:pPr marL="0" indent="0">
              <a:buNone/>
            </a:pPr>
            <a:r>
              <a:rPr lang="en-US" dirty="0"/>
              <a:t>        Make nodes labelled Y and Z or labelled Word, and make them</a:t>
            </a:r>
            <a:br>
              <a:rPr lang="en-US" dirty="0"/>
            </a:br>
            <a:r>
              <a:rPr lang="en-US" dirty="0"/>
              <a:t>                        children of N;</a:t>
            </a:r>
          </a:p>
          <a:p>
            <a:pPr marL="0" indent="0">
              <a:buNone/>
            </a:pPr>
            <a:r>
              <a:rPr lang="en-US" dirty="0"/>
              <a:t>      }  until (all the leaves of T are labelled with terminals)</a:t>
            </a:r>
          </a:p>
        </p:txBody>
      </p:sp>
    </p:spTree>
    <p:extLst>
      <p:ext uri="{BB962C8B-B14F-4D97-AF65-F5344CB8AC3E}">
        <p14:creationId xmlns:p14="http://schemas.microsoft.com/office/powerpoint/2010/main" val="3280740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7339-0CA1-4FB6-8251-49A5C1A0596A}"/>
              </a:ext>
            </a:extLst>
          </p:cNvPr>
          <p:cNvSpPr>
            <a:spLocks noGrp="1"/>
          </p:cNvSpPr>
          <p:nvPr>
            <p:ph type="title"/>
          </p:nvPr>
        </p:nvSpPr>
        <p:spPr/>
        <p:txBody>
          <a:bodyPr/>
          <a:lstStyle/>
          <a:p>
            <a:pPr algn="ctr"/>
            <a:r>
              <a:rPr lang="en-US" dirty="0"/>
              <a:t>PCFG</a:t>
            </a:r>
          </a:p>
        </p:txBody>
      </p:sp>
      <p:sp>
        <p:nvSpPr>
          <p:cNvPr id="3" name="Content Placeholder 2">
            <a:extLst>
              <a:ext uri="{FF2B5EF4-FFF2-40B4-BE49-F238E27FC236}">
                <a16:creationId xmlns:a16="http://schemas.microsoft.com/office/drawing/2014/main" id="{3C21D46A-0564-4C2E-A48E-77019B3EE9F6}"/>
              </a:ext>
            </a:extLst>
          </p:cNvPr>
          <p:cNvSpPr>
            <a:spLocks noGrp="1"/>
          </p:cNvSpPr>
          <p:nvPr>
            <p:ph idx="1"/>
          </p:nvPr>
        </p:nvSpPr>
        <p:spPr/>
        <p:txBody>
          <a:bodyPr>
            <a:normAutofit/>
          </a:bodyPr>
          <a:lstStyle/>
          <a:p>
            <a:pPr marL="0" indent="0">
              <a:buNone/>
            </a:pPr>
            <a:r>
              <a:rPr lang="en-US" dirty="0"/>
              <a:t>The probability of a tree T is just the product of all the probabilities of all the rules X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r>
              <a:rPr lang="en-US" dirty="0"/>
              <a:t> Y Z where X is the parent of Y, Z in the tree.</a:t>
            </a:r>
          </a:p>
          <a:p>
            <a:pPr marL="0" indent="0">
              <a:buNone/>
            </a:pPr>
            <a:r>
              <a:rPr lang="en-US" dirty="0"/>
              <a:t>Independence assumption: All the choices made in building the tree are independent of one another.  Wildly implausible.</a:t>
            </a:r>
          </a:p>
          <a:p>
            <a:pPr marL="0" indent="0">
              <a:buNone/>
            </a:pPr>
            <a:r>
              <a:rPr lang="en-US" dirty="0"/>
              <a:t>Parsing problem: Given a sentence and a PCFG, find the most probable tree whose leaves are the sentence.</a:t>
            </a:r>
          </a:p>
          <a:p>
            <a:pPr marL="0" indent="0">
              <a:buNone/>
            </a:pPr>
            <a:r>
              <a:rPr lang="en-US" dirty="0"/>
              <a:t>CYK algorithm: A dynamic programming algorithm to solve the parsing problem.  (Sometimes known as CKY.)</a:t>
            </a:r>
          </a:p>
        </p:txBody>
      </p:sp>
    </p:spTree>
    <p:extLst>
      <p:ext uri="{BB962C8B-B14F-4D97-AF65-F5344CB8AC3E}">
        <p14:creationId xmlns:p14="http://schemas.microsoft.com/office/powerpoint/2010/main" val="2232906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D50C-B6B9-4C66-965D-5296A89E89A4}"/>
              </a:ext>
            </a:extLst>
          </p:cNvPr>
          <p:cNvSpPr>
            <a:spLocks noGrp="1"/>
          </p:cNvSpPr>
          <p:nvPr>
            <p:ph type="title"/>
          </p:nvPr>
        </p:nvSpPr>
        <p:spPr/>
        <p:txBody>
          <a:bodyPr/>
          <a:lstStyle/>
          <a:p>
            <a:pPr algn="ctr"/>
            <a:r>
              <a:rPr lang="en-US" dirty="0"/>
              <a:t>Bottom-up CYK Parser</a:t>
            </a:r>
          </a:p>
        </p:txBody>
      </p:sp>
      <p:sp>
        <p:nvSpPr>
          <p:cNvPr id="3" name="Content Placeholder 2">
            <a:extLst>
              <a:ext uri="{FF2B5EF4-FFF2-40B4-BE49-F238E27FC236}">
                <a16:creationId xmlns:a16="http://schemas.microsoft.com/office/drawing/2014/main" id="{701E2275-3C16-40CD-B531-0AD28D8E97EE}"/>
              </a:ext>
            </a:extLst>
          </p:cNvPr>
          <p:cNvSpPr>
            <a:spLocks noGrp="1"/>
          </p:cNvSpPr>
          <p:nvPr>
            <p:ph idx="1"/>
          </p:nvPr>
        </p:nvSpPr>
        <p:spPr/>
        <p:txBody>
          <a:bodyPr>
            <a:normAutofit/>
          </a:bodyPr>
          <a:lstStyle/>
          <a:p>
            <a:pPr marL="0" indent="0">
              <a:buNone/>
            </a:pPr>
            <a:r>
              <a:rPr lang="en-US" dirty="0"/>
              <a:t>General idea: we’ll build the tree bottom up, first creating nodes for the parts of speech, then sequences of 2 words, then sequences of 3 words and so on. </a:t>
            </a:r>
            <a:br>
              <a:rPr lang="en-US" dirty="0"/>
            </a:br>
            <a:endParaRPr lang="en-US" dirty="0"/>
          </a:p>
        </p:txBody>
      </p:sp>
    </p:spTree>
    <p:extLst>
      <p:ext uri="{BB962C8B-B14F-4D97-AF65-F5344CB8AC3E}">
        <p14:creationId xmlns:p14="http://schemas.microsoft.com/office/powerpoint/2010/main" val="1599330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D50C-B6B9-4C66-965D-5296A89E89A4}"/>
              </a:ext>
            </a:extLst>
          </p:cNvPr>
          <p:cNvSpPr>
            <a:spLocks noGrp="1"/>
          </p:cNvSpPr>
          <p:nvPr>
            <p:ph type="title"/>
          </p:nvPr>
        </p:nvSpPr>
        <p:spPr>
          <a:xfrm>
            <a:off x="838200" y="365126"/>
            <a:ext cx="10515600" cy="567204"/>
          </a:xfrm>
        </p:spPr>
        <p:txBody>
          <a:bodyPr>
            <a:normAutofit fontScale="90000"/>
          </a:bodyPr>
          <a:lstStyle/>
          <a:p>
            <a:pPr algn="ctr"/>
            <a:r>
              <a:rPr lang="en-US" dirty="0"/>
              <a:t>Bottom-up CYK Parser</a:t>
            </a:r>
          </a:p>
        </p:txBody>
      </p:sp>
      <p:sp>
        <p:nvSpPr>
          <p:cNvPr id="3" name="Content Placeholder 2">
            <a:extLst>
              <a:ext uri="{FF2B5EF4-FFF2-40B4-BE49-F238E27FC236}">
                <a16:creationId xmlns:a16="http://schemas.microsoft.com/office/drawing/2014/main" id="{701E2275-3C16-40CD-B531-0AD28D8E97EE}"/>
              </a:ext>
            </a:extLst>
          </p:cNvPr>
          <p:cNvSpPr>
            <a:spLocks noGrp="1"/>
          </p:cNvSpPr>
          <p:nvPr>
            <p:ph idx="1"/>
          </p:nvPr>
        </p:nvSpPr>
        <p:spPr>
          <a:xfrm>
            <a:off x="838200" y="932330"/>
            <a:ext cx="10515600" cy="5244633"/>
          </a:xfrm>
        </p:spPr>
        <p:txBody>
          <a:bodyPr>
            <a:normAutofit fontScale="92500" lnSpcReduction="10000"/>
          </a:bodyPr>
          <a:lstStyle/>
          <a:p>
            <a:pPr marL="0" indent="0">
              <a:buNone/>
            </a:pPr>
            <a:r>
              <a:rPr lang="en-US" dirty="0"/>
              <a:t>Tree[][][] P;</a:t>
            </a:r>
          </a:p>
          <a:p>
            <a:pPr marL="0" indent="0">
              <a:buNone/>
            </a:pPr>
            <a:r>
              <a:rPr lang="en-US" dirty="0"/>
              <a:t>P[M,I,J] is the root of the most probable tree that has label M and that spans sentence words indexes I to J. The data structure is called a “chart”</a:t>
            </a:r>
          </a:p>
          <a:p>
            <a:pPr marL="0" indent="0">
              <a:buNone/>
            </a:pPr>
            <a:br>
              <a:rPr lang="en-US" dirty="0"/>
            </a:br>
            <a:r>
              <a:rPr lang="en-US" dirty="0"/>
              <a:t>class Tree   {   %  Possible node in the parse tree</a:t>
            </a:r>
          </a:p>
          <a:p>
            <a:pPr marL="0" indent="0">
              <a:buNone/>
            </a:pPr>
            <a:r>
              <a:rPr lang="en-US" dirty="0"/>
              <a:t>     </a:t>
            </a:r>
            <a:r>
              <a:rPr lang="en-US" dirty="0" err="1"/>
              <a:t>NonTerm</a:t>
            </a:r>
            <a:r>
              <a:rPr lang="en-US" dirty="0"/>
              <a:t> phrase; % The non-terminal label</a:t>
            </a:r>
          </a:p>
          <a:p>
            <a:pPr marL="0" indent="0">
              <a:buNone/>
            </a:pPr>
            <a:r>
              <a:rPr lang="en-US" dirty="0"/>
              <a:t>     int </a:t>
            </a:r>
            <a:r>
              <a:rPr lang="en-US" dirty="0" err="1"/>
              <a:t>StartPhrase</a:t>
            </a:r>
            <a:r>
              <a:rPr lang="en-US" dirty="0"/>
              <a:t>, </a:t>
            </a:r>
            <a:r>
              <a:rPr lang="en-US" dirty="0" err="1"/>
              <a:t>endPhrase</a:t>
            </a:r>
            <a:r>
              <a:rPr lang="en-US" dirty="0"/>
              <a:t>;  % indexes of the words in the subtree</a:t>
            </a:r>
          </a:p>
          <a:p>
            <a:pPr marL="0" indent="0">
              <a:buNone/>
            </a:pPr>
            <a:r>
              <a:rPr lang="en-US" dirty="0"/>
              <a:t>     String word;          % if the node is a POS, then this is the word.</a:t>
            </a:r>
          </a:p>
          <a:p>
            <a:pPr marL="0" indent="0">
              <a:buNone/>
            </a:pPr>
            <a:r>
              <a:rPr lang="en-US" dirty="0"/>
              <a:t>     Tree left;</a:t>
            </a:r>
          </a:p>
          <a:p>
            <a:pPr marL="0" indent="0">
              <a:buNone/>
            </a:pPr>
            <a:r>
              <a:rPr lang="en-US" dirty="0"/>
              <a:t>      Tree right;</a:t>
            </a:r>
          </a:p>
          <a:p>
            <a:pPr marL="0" indent="0">
              <a:buNone/>
            </a:pPr>
            <a:r>
              <a:rPr lang="en-US" dirty="0"/>
              <a:t>      double prob;   % probability of the subtree </a:t>
            </a:r>
          </a:p>
          <a:p>
            <a:pPr marL="0" indent="0">
              <a:buNone/>
            </a:pPr>
            <a:r>
              <a:rPr lang="en-US" dirty="0"/>
              <a:t>   }</a:t>
            </a:r>
          </a:p>
        </p:txBody>
      </p:sp>
    </p:spTree>
    <p:extLst>
      <p:ext uri="{BB962C8B-B14F-4D97-AF65-F5344CB8AC3E}">
        <p14:creationId xmlns:p14="http://schemas.microsoft.com/office/powerpoint/2010/main" val="3191002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27B8-635A-4E63-ACEA-398EA81E77FE}"/>
              </a:ext>
            </a:extLst>
          </p:cNvPr>
          <p:cNvSpPr>
            <a:spLocks noGrp="1"/>
          </p:cNvSpPr>
          <p:nvPr>
            <p:ph type="title"/>
          </p:nvPr>
        </p:nvSpPr>
        <p:spPr/>
        <p:txBody>
          <a:bodyPr/>
          <a:lstStyle/>
          <a:p>
            <a:pPr algn="ctr"/>
            <a:r>
              <a:rPr lang="en-US" dirty="0"/>
              <a:t>function CYK-Parse: initialization</a:t>
            </a:r>
          </a:p>
        </p:txBody>
      </p:sp>
      <p:sp>
        <p:nvSpPr>
          <p:cNvPr id="3" name="Content Placeholder 2">
            <a:extLst>
              <a:ext uri="{FF2B5EF4-FFF2-40B4-BE49-F238E27FC236}">
                <a16:creationId xmlns:a16="http://schemas.microsoft.com/office/drawing/2014/main" id="{14C9274D-DC67-432A-8C13-ACC56B70B17D}"/>
              </a:ext>
            </a:extLst>
          </p:cNvPr>
          <p:cNvSpPr>
            <a:spLocks noGrp="1"/>
          </p:cNvSpPr>
          <p:nvPr>
            <p:ph idx="1"/>
          </p:nvPr>
        </p:nvSpPr>
        <p:spPr/>
        <p:txBody>
          <a:bodyPr>
            <a:normAutofit/>
          </a:bodyPr>
          <a:lstStyle/>
          <a:p>
            <a:pPr marL="0" indent="0">
              <a:buNone/>
            </a:pPr>
            <a:r>
              <a:rPr lang="en-US" dirty="0"/>
              <a:t>function  CYK-PARSE(sentence, grammar) return chart;</a:t>
            </a:r>
          </a:p>
          <a:p>
            <a:pPr marL="0" indent="0">
              <a:buNone/>
            </a:pPr>
            <a:r>
              <a:rPr lang="en-US" dirty="0"/>
              <a:t>       % initialize bottom level of tree with words and POS</a:t>
            </a:r>
          </a:p>
          <a:p>
            <a:pPr marL="0" indent="0">
              <a:buNone/>
            </a:pPr>
            <a:r>
              <a:rPr lang="en-US" dirty="0"/>
              <a:t>       Tree[][][] P = new Tree[number of POS][N][N];</a:t>
            </a:r>
          </a:p>
          <a:p>
            <a:pPr marL="0" indent="0">
              <a:buNone/>
            </a:pPr>
            <a:r>
              <a:rPr lang="en-US" dirty="0"/>
              <a:t>       N = length(sentence);</a:t>
            </a:r>
          </a:p>
          <a:p>
            <a:pPr marL="0" indent="0">
              <a:buNone/>
            </a:pPr>
            <a:r>
              <a:rPr lang="en-US" dirty="0"/>
              <a:t>       for (</a:t>
            </a:r>
            <a:r>
              <a:rPr lang="en-US" dirty="0" err="1"/>
              <a:t>i</a:t>
            </a:r>
            <a:r>
              <a:rPr lang="en-US" dirty="0"/>
              <a:t> = 1 to N) </a:t>
            </a:r>
          </a:p>
          <a:p>
            <a:pPr marL="0" indent="0">
              <a:buNone/>
            </a:pPr>
            <a:r>
              <a:rPr lang="en-US" dirty="0"/>
              <a:t>             for (each rule “POS word [prob]”)</a:t>
            </a:r>
          </a:p>
          <a:p>
            <a:pPr marL="0" indent="0">
              <a:buNone/>
            </a:pPr>
            <a:r>
              <a:rPr lang="en-US" dirty="0"/>
              <a:t>                   P[</a:t>
            </a:r>
            <a:r>
              <a:rPr lang="en-US" dirty="0" err="1"/>
              <a:t>POS,i,i</a:t>
            </a:r>
            <a:r>
              <a:rPr lang="en-US" dirty="0"/>
              <a:t>] = new Tree(</a:t>
            </a:r>
            <a:r>
              <a:rPr lang="en-US" dirty="0" err="1"/>
              <a:t>i,i,POS,word,null,null,prob</a:t>
            </a:r>
            <a:r>
              <a:rPr lang="en-US" dirty="0"/>
              <a:t>);</a:t>
            </a:r>
            <a:br>
              <a:rPr lang="en-US" dirty="0"/>
            </a:br>
            <a:r>
              <a:rPr lang="en-US" dirty="0"/>
              <a:t>            </a:t>
            </a:r>
          </a:p>
        </p:txBody>
      </p:sp>
    </p:spTree>
    <p:extLst>
      <p:ext uri="{BB962C8B-B14F-4D97-AF65-F5344CB8AC3E}">
        <p14:creationId xmlns:p14="http://schemas.microsoft.com/office/powerpoint/2010/main" val="1785688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F2BA1-D377-4620-8818-1448A89F9BF4}"/>
              </a:ext>
            </a:extLst>
          </p:cNvPr>
          <p:cNvSpPr>
            <a:spLocks noGrp="1"/>
          </p:cNvSpPr>
          <p:nvPr>
            <p:ph type="title"/>
          </p:nvPr>
        </p:nvSpPr>
        <p:spPr/>
        <p:txBody>
          <a:bodyPr/>
          <a:lstStyle/>
          <a:p>
            <a:pPr algn="ctr"/>
            <a:r>
              <a:rPr lang="en-US" dirty="0"/>
              <a:t>Knowledge based NLP flowchart</a:t>
            </a:r>
          </a:p>
        </p:txBody>
      </p:sp>
      <p:pic>
        <p:nvPicPr>
          <p:cNvPr id="5" name="Content Placeholder 4" descr="Diagram&#10;&#10;Description automatically generated">
            <a:extLst>
              <a:ext uri="{FF2B5EF4-FFF2-40B4-BE49-F238E27FC236}">
                <a16:creationId xmlns:a16="http://schemas.microsoft.com/office/drawing/2014/main" id="{A689EF3C-D40B-449D-8175-CFBCD009295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161" t="10795" r="6523" b="10294"/>
          <a:stretch/>
        </p:blipFill>
        <p:spPr>
          <a:xfrm>
            <a:off x="838200" y="1474237"/>
            <a:ext cx="10867665" cy="4865328"/>
          </a:xfrm>
        </p:spPr>
      </p:pic>
    </p:spTree>
    <p:extLst>
      <p:ext uri="{BB962C8B-B14F-4D97-AF65-F5344CB8AC3E}">
        <p14:creationId xmlns:p14="http://schemas.microsoft.com/office/powerpoint/2010/main" val="2006888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EBD3-1BD8-4C71-AE78-DD398ED367F3}"/>
              </a:ext>
            </a:extLst>
          </p:cNvPr>
          <p:cNvSpPr>
            <a:spLocks noGrp="1"/>
          </p:cNvSpPr>
          <p:nvPr>
            <p:ph type="title"/>
          </p:nvPr>
        </p:nvSpPr>
        <p:spPr/>
        <p:txBody>
          <a:bodyPr/>
          <a:lstStyle/>
          <a:p>
            <a:pPr algn="ct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function CYK-Parse: initialization</a:t>
            </a:r>
            <a:endParaRPr lang="en-US" dirty="0"/>
          </a:p>
        </p:txBody>
      </p:sp>
      <p:sp>
        <p:nvSpPr>
          <p:cNvPr id="3" name="Content Placeholder 2">
            <a:extLst>
              <a:ext uri="{FF2B5EF4-FFF2-40B4-BE49-F238E27FC236}">
                <a16:creationId xmlns:a16="http://schemas.microsoft.com/office/drawing/2014/main" id="{56A2DDEE-37D3-4B4E-BC26-4B187D2CE2D0}"/>
              </a:ext>
            </a:extLst>
          </p:cNvPr>
          <p:cNvSpPr>
            <a:spLocks noGrp="1"/>
          </p:cNvSpPr>
          <p:nvPr>
            <p:ph sz="half" idx="1"/>
          </p:nvPr>
        </p:nvSpPr>
        <p:spPr/>
        <p:txBody>
          <a:bodyPr>
            <a:normAutofit lnSpcReduction="10000"/>
          </a:bodyPr>
          <a:lstStyle/>
          <a:p>
            <a:pPr marL="0" indent="0">
              <a:buNone/>
            </a:pPr>
            <a:r>
              <a:rPr lang="en-US" dirty="0"/>
              <a:t>for (length=2 to N)</a:t>
            </a:r>
          </a:p>
          <a:p>
            <a:pPr marL="0" indent="0">
              <a:buNone/>
            </a:pPr>
            <a:r>
              <a:rPr lang="en-US" dirty="0"/>
              <a:t>    for (</a:t>
            </a:r>
            <a:r>
              <a:rPr lang="en-US" dirty="0" err="1"/>
              <a:t>i</a:t>
            </a:r>
            <a:r>
              <a:rPr lang="en-US" dirty="0"/>
              <a:t>=1 to N+1-length) {</a:t>
            </a:r>
          </a:p>
          <a:p>
            <a:pPr marL="0" indent="0">
              <a:buNone/>
            </a:pPr>
            <a:r>
              <a:rPr lang="en-US" dirty="0"/>
              <a:t>       j = i+length-1;</a:t>
            </a:r>
          </a:p>
          <a:p>
            <a:pPr marL="0" indent="0">
              <a:buNone/>
            </a:pPr>
            <a:r>
              <a:rPr lang="en-US" dirty="0"/>
              <a:t>       for (each </a:t>
            </a:r>
            <a:r>
              <a:rPr lang="en-US" dirty="0" err="1"/>
              <a:t>NonTerm</a:t>
            </a:r>
            <a:r>
              <a:rPr lang="en-US" dirty="0"/>
              <a:t> M) {</a:t>
            </a:r>
          </a:p>
          <a:p>
            <a:pPr marL="0" indent="0">
              <a:buNone/>
            </a:pPr>
            <a:r>
              <a:rPr lang="en-US" dirty="0"/>
              <a:t>            T = new Tree      </a:t>
            </a:r>
            <a:br>
              <a:rPr lang="en-US" dirty="0"/>
            </a:br>
            <a:r>
              <a:rPr lang="en-US" dirty="0"/>
              <a:t>                   (M,i,j,null,null,null,0.0)</a:t>
            </a:r>
          </a:p>
          <a:p>
            <a:pPr marL="0" indent="0">
              <a:buNone/>
            </a:pPr>
            <a:r>
              <a:rPr lang="en-US" dirty="0"/>
              <a:t>            P[</a:t>
            </a:r>
            <a:r>
              <a:rPr lang="en-US" dirty="0" err="1"/>
              <a:t>M,i,j</a:t>
            </a:r>
            <a:r>
              <a:rPr lang="en-US" dirty="0"/>
              <a:t>]=T;</a:t>
            </a:r>
          </a:p>
          <a:p>
            <a:pPr marL="0" indent="0">
              <a:buNone/>
            </a:pPr>
            <a:r>
              <a:rPr lang="en-US" dirty="0"/>
              <a:t>            for (k=I to j-1) {</a:t>
            </a:r>
          </a:p>
          <a:p>
            <a:pPr marL="0" indent="0">
              <a:buNone/>
            </a:pPr>
            <a:r>
              <a:rPr lang="en-US" dirty="0"/>
              <a:t>                   </a:t>
            </a:r>
          </a:p>
        </p:txBody>
      </p:sp>
      <p:sp>
        <p:nvSpPr>
          <p:cNvPr id="4" name="Content Placeholder 3">
            <a:extLst>
              <a:ext uri="{FF2B5EF4-FFF2-40B4-BE49-F238E27FC236}">
                <a16:creationId xmlns:a16="http://schemas.microsoft.com/office/drawing/2014/main" id="{F3EAEDE0-CF0F-4934-94F2-849A29143D14}"/>
              </a:ext>
            </a:extLst>
          </p:cNvPr>
          <p:cNvSpPr>
            <a:spLocks noGrp="1"/>
          </p:cNvSpPr>
          <p:nvPr>
            <p:ph sz="half" idx="2"/>
          </p:nvPr>
        </p:nvSpPr>
        <p:spPr/>
        <p:txBody>
          <a:bodyPr>
            <a:normAutofit lnSpcReduction="1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for each rule (“M </a:t>
            </a:r>
            <a:r>
              <a:rPr kumimoji="0" lang="en-US"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Y Z [prob]”)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newProb</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dirty="0">
                <a:solidFill>
                  <a:prstClr val="black"/>
                </a:solidFill>
                <a:latin typeface="Calibri" panose="020F0502020204030204"/>
              </a:rPr>
              <a:t>   </a:t>
            </a:r>
            <a:br>
              <a:rPr lang="en-US" dirty="0">
                <a:solidFill>
                  <a:prstClr val="black"/>
                </a:solidFill>
                <a:latin typeface="Calibri" panose="020F0502020204030204"/>
              </a:rPr>
            </a:br>
            <a:r>
              <a:rPr lang="en-US" dirty="0">
                <a:solidFill>
                  <a:prstClr val="black"/>
                </a:solidFill>
                <a:latin typeface="Calibri" panose="020F0502020204030204"/>
              </a:rPr>
              <a:t>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P(</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Y,i,k</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).prob * P[Z,k+1,j].prob </a:t>
            </a:r>
            <a:b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 prob;</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if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newProb</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&gt;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T.prob</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br>
              <a:rPr lang="en-US" dirty="0">
                <a:solidFill>
                  <a:prstClr val="black"/>
                </a:solidFill>
                <a:latin typeface="Calibri" panose="020F0502020204030204"/>
              </a:rPr>
            </a:b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T.left</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 P[Y,</a:t>
            </a:r>
            <a:r>
              <a:rPr lang="en-US" dirty="0" err="1">
                <a:solidFill>
                  <a:prstClr val="black"/>
                </a:solidFill>
                <a:latin typeface="Calibri" panose="020F0502020204030204"/>
              </a:rPr>
              <a:t>i,k</a:t>
            </a:r>
            <a:r>
              <a:rPr lang="en-US" dirty="0">
                <a:solidFill>
                  <a:prstClr val="black"/>
                </a:solidFill>
                <a:latin typeface="Calibri" panose="020F0502020204030204"/>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T.rig</a:t>
            </a:r>
            <a:r>
              <a:rPr lang="en-US" dirty="0" err="1">
                <a:solidFill>
                  <a:prstClr val="black"/>
                </a:solidFill>
                <a:latin typeface="Calibri" panose="020F0502020204030204"/>
              </a:rPr>
              <a:t>ht</a:t>
            </a:r>
            <a:r>
              <a:rPr lang="en-US" dirty="0">
                <a:solidFill>
                  <a:prstClr val="black"/>
                </a:solidFill>
                <a:latin typeface="Calibri" panose="020F0502020204030204"/>
              </a:rPr>
              <a:t> = P[Z,k+1,j];</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T.prob</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b="0" i="0" u="none" strike="noStrike" kern="1200" cap="none" spc="0" normalizeH="0" baseline="0" noProof="0" dirty="0" err="1">
                <a:ln>
                  <a:noFill/>
                </a:ln>
                <a:solidFill>
                  <a:prstClr val="black"/>
                </a:solidFill>
                <a:effectLst/>
                <a:uLnTx/>
                <a:uFillTx/>
                <a:latin typeface="Calibri" panose="020F0502020204030204"/>
                <a:ea typeface="+mn-ea"/>
                <a:cs typeface="+mn-cs"/>
              </a:rPr>
              <a:t>newProb</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prstClr val="black"/>
                </a:solidFill>
                <a:latin typeface="Calibri" panose="020F0502020204030204"/>
              </a:rPr>
              <a:t>              }   }   }  }  }</a:t>
            </a:r>
            <a:endParaRPr kumimoji="0" lang="en-US"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72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CB1BCE-44B4-4456-8466-EB5A7F675E9C}"/>
              </a:ext>
            </a:extLst>
          </p:cNvPr>
          <p:cNvSpPr>
            <a:spLocks noGrp="1"/>
          </p:cNvSpPr>
          <p:nvPr>
            <p:ph type="title"/>
          </p:nvPr>
        </p:nvSpPr>
        <p:spPr/>
        <p:txBody>
          <a:bodyPr/>
          <a:lstStyle/>
          <a:p>
            <a:pPr algn="ctr"/>
            <a:r>
              <a:rPr lang="en-US" dirty="0"/>
              <a:t>Printing out the tree</a:t>
            </a:r>
          </a:p>
        </p:txBody>
      </p:sp>
      <p:sp>
        <p:nvSpPr>
          <p:cNvPr id="6" name="Content Placeholder 5">
            <a:extLst>
              <a:ext uri="{FF2B5EF4-FFF2-40B4-BE49-F238E27FC236}">
                <a16:creationId xmlns:a16="http://schemas.microsoft.com/office/drawing/2014/main" id="{8BFC4DED-5275-4489-9469-DEFA3096F5B7}"/>
              </a:ext>
            </a:extLst>
          </p:cNvPr>
          <p:cNvSpPr>
            <a:spLocks noGrp="1"/>
          </p:cNvSpPr>
          <p:nvPr>
            <p:ph idx="1"/>
          </p:nvPr>
        </p:nvSpPr>
        <p:spPr/>
        <p:txBody>
          <a:bodyPr>
            <a:normAutofit/>
          </a:bodyPr>
          <a:lstStyle/>
          <a:p>
            <a:pPr marL="0" indent="0">
              <a:buNone/>
            </a:pPr>
            <a:r>
              <a:rPr lang="en-US" dirty="0" err="1"/>
              <a:t>printTree</a:t>
            </a:r>
            <a:r>
              <a:rPr lang="en-US" dirty="0"/>
              <a:t>(P) {   printTree1(P[S,1,N],0);   }</a:t>
            </a:r>
          </a:p>
          <a:p>
            <a:pPr marL="0" indent="0">
              <a:buNone/>
            </a:pPr>
            <a:r>
              <a:rPr lang="en-US" dirty="0"/>
              <a:t>printTree1(T,INDENT) {</a:t>
            </a:r>
          </a:p>
          <a:p>
            <a:pPr marL="0" indent="0">
              <a:buNone/>
            </a:pPr>
            <a:r>
              <a:rPr lang="en-US" dirty="0"/>
              <a:t>     if (T != null) {</a:t>
            </a:r>
          </a:p>
          <a:p>
            <a:pPr marL="0" indent="0">
              <a:buNone/>
            </a:pPr>
            <a:r>
              <a:rPr lang="en-US" dirty="0"/>
              <a:t>            print  INDENT spaces;</a:t>
            </a:r>
          </a:p>
          <a:p>
            <a:pPr marL="0" indent="0">
              <a:buNone/>
            </a:pPr>
            <a:r>
              <a:rPr lang="en-US" dirty="0"/>
              <a:t>            print  </a:t>
            </a:r>
            <a:r>
              <a:rPr lang="en-US" dirty="0" err="1"/>
              <a:t>T.phrase</a:t>
            </a:r>
            <a:r>
              <a:rPr lang="en-US" dirty="0"/>
              <a:t>;  if (</a:t>
            </a:r>
            <a:r>
              <a:rPr lang="en-US" dirty="0" err="1"/>
              <a:t>T.word</a:t>
            </a:r>
            <a:r>
              <a:rPr lang="en-US" dirty="0"/>
              <a:t> != null) print </a:t>
            </a:r>
            <a:r>
              <a:rPr lang="en-US" dirty="0" err="1"/>
              <a:t>T.word</a:t>
            </a:r>
            <a:r>
              <a:rPr lang="en-US" dirty="0"/>
              <a:t>;</a:t>
            </a:r>
          </a:p>
          <a:p>
            <a:pPr marL="0" indent="0">
              <a:buNone/>
            </a:pPr>
            <a:r>
              <a:rPr lang="en-US" dirty="0"/>
              <a:t>            </a:t>
            </a:r>
            <a:r>
              <a:rPr lang="en-US" dirty="0" err="1"/>
              <a:t>printTree</a:t>
            </a:r>
            <a:r>
              <a:rPr lang="en-US" dirty="0"/>
              <a:t>(</a:t>
            </a:r>
            <a:r>
              <a:rPr lang="en-US" dirty="0" err="1"/>
              <a:t>tree.left</a:t>
            </a:r>
            <a:r>
              <a:rPr lang="en-US" dirty="0"/>
              <a:t>, INDENT+3);            </a:t>
            </a:r>
            <a:br>
              <a:rPr lang="en-US" dirty="0"/>
            </a:br>
            <a:br>
              <a:rPr lang="en-US" dirty="0"/>
            </a:br>
            <a:r>
              <a:rPr lang="en-US" dirty="0"/>
              <a:t>            </a:t>
            </a:r>
            <a:r>
              <a:rPr lang="en-US" dirty="0" err="1"/>
              <a:t>printTree</a:t>
            </a:r>
            <a:r>
              <a:rPr lang="en-US" dirty="0"/>
              <a:t>(tree.right,INDENT+3);</a:t>
            </a:r>
          </a:p>
          <a:p>
            <a:pPr marL="0" indent="0">
              <a:buNone/>
            </a:pPr>
            <a:r>
              <a:rPr lang="en-US" dirty="0"/>
              <a:t>       } }</a:t>
            </a:r>
          </a:p>
          <a:p>
            <a:pPr marL="0" indent="0">
              <a:buNone/>
            </a:pPr>
            <a:endParaRPr lang="en-US" dirty="0"/>
          </a:p>
        </p:txBody>
      </p:sp>
    </p:spTree>
    <p:extLst>
      <p:ext uri="{BB962C8B-B14F-4D97-AF65-F5344CB8AC3E}">
        <p14:creationId xmlns:p14="http://schemas.microsoft.com/office/powerpoint/2010/main" val="3161423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1D287-C228-4AF5-84BC-318FF0D3088C}"/>
              </a:ext>
            </a:extLst>
          </p:cNvPr>
          <p:cNvSpPr>
            <a:spLocks noGrp="1"/>
          </p:cNvSpPr>
          <p:nvPr>
            <p:ph type="title"/>
          </p:nvPr>
        </p:nvSpPr>
        <p:spPr/>
        <p:txBody>
          <a:bodyPr/>
          <a:lstStyle/>
          <a:p>
            <a:pPr algn="ctr"/>
            <a:r>
              <a:rPr lang="en-US" dirty="0"/>
              <a:t>Example</a:t>
            </a:r>
          </a:p>
        </p:txBody>
      </p:sp>
      <p:sp>
        <p:nvSpPr>
          <p:cNvPr id="3" name="Content Placeholder 2">
            <a:extLst>
              <a:ext uri="{FF2B5EF4-FFF2-40B4-BE49-F238E27FC236}">
                <a16:creationId xmlns:a16="http://schemas.microsoft.com/office/drawing/2014/main" id="{772ECB91-743D-451C-B51D-F55CDA5AA74E}"/>
              </a:ext>
            </a:extLst>
          </p:cNvPr>
          <p:cNvSpPr>
            <a:spLocks noGrp="1"/>
          </p:cNvSpPr>
          <p:nvPr>
            <p:ph idx="1"/>
          </p:nvPr>
        </p:nvSpPr>
        <p:spPr/>
        <p:txBody>
          <a:bodyPr/>
          <a:lstStyle/>
          <a:p>
            <a:pPr marL="0" indent="0">
              <a:buNone/>
            </a:pPr>
            <a:r>
              <a:rPr lang="en-US" dirty="0"/>
              <a:t>See </a:t>
            </a:r>
            <a:r>
              <a:rPr lang="en-US" dirty="0">
                <a:hlinkClick r:id="rId2"/>
              </a:rPr>
              <a:t>online notes</a:t>
            </a:r>
            <a:r>
              <a:rPr lang="en-US" dirty="0"/>
              <a:t>.</a:t>
            </a:r>
          </a:p>
        </p:txBody>
      </p:sp>
    </p:spTree>
    <p:extLst>
      <p:ext uri="{BB962C8B-B14F-4D97-AF65-F5344CB8AC3E}">
        <p14:creationId xmlns:p14="http://schemas.microsoft.com/office/powerpoint/2010/main" val="3408754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4FB4-52C8-4904-B11E-E1854773C9C9}"/>
              </a:ext>
            </a:extLst>
          </p:cNvPr>
          <p:cNvSpPr>
            <a:spLocks noGrp="1"/>
          </p:cNvSpPr>
          <p:nvPr>
            <p:ph type="title"/>
          </p:nvPr>
        </p:nvSpPr>
        <p:spPr/>
        <p:txBody>
          <a:bodyPr/>
          <a:lstStyle/>
          <a:p>
            <a:pPr algn="ctr"/>
            <a:r>
              <a:rPr lang="en-US" dirty="0"/>
              <a:t>Dependency grammar</a:t>
            </a:r>
          </a:p>
        </p:txBody>
      </p:sp>
      <p:sp>
        <p:nvSpPr>
          <p:cNvPr id="3" name="Content Placeholder 2">
            <a:extLst>
              <a:ext uri="{FF2B5EF4-FFF2-40B4-BE49-F238E27FC236}">
                <a16:creationId xmlns:a16="http://schemas.microsoft.com/office/drawing/2014/main" id="{6B2BEA93-4A0E-4403-BFFE-47D9DD8B34F7}"/>
              </a:ext>
            </a:extLst>
          </p:cNvPr>
          <p:cNvSpPr>
            <a:spLocks noGrp="1"/>
          </p:cNvSpPr>
          <p:nvPr>
            <p:ph idx="1"/>
          </p:nvPr>
        </p:nvSpPr>
        <p:spPr/>
        <p:txBody>
          <a:bodyPr/>
          <a:lstStyle/>
          <a:p>
            <a:pPr marL="0" indent="0">
              <a:buNone/>
            </a:pPr>
            <a:r>
              <a:rPr lang="en-US" dirty="0"/>
              <a:t>Phrase structure grammars identify phrases (aka constituents) in the sentence.</a:t>
            </a:r>
          </a:p>
          <a:p>
            <a:pPr marL="0" indent="0">
              <a:buNone/>
            </a:pPr>
            <a:r>
              <a:rPr lang="en-US" dirty="0"/>
              <a:t>Dependency grammars characterize relations between words.</a:t>
            </a:r>
          </a:p>
          <a:p>
            <a:pPr marL="0" indent="0">
              <a:buNone/>
            </a:pPr>
            <a:r>
              <a:rPr lang="en-US" dirty="0"/>
              <a:t>A syntax tree is a tree whose nodes are words, pointing from a </a:t>
            </a:r>
            <a:r>
              <a:rPr lang="en-US" i="1" dirty="0"/>
              <a:t>dependent</a:t>
            </a:r>
            <a:r>
              <a:rPr lang="en-US" dirty="0"/>
              <a:t> to a </a:t>
            </a:r>
            <a:r>
              <a:rPr lang="en-US" i="1" dirty="0"/>
              <a:t>head</a:t>
            </a:r>
            <a:r>
              <a:rPr lang="en-US" dirty="0"/>
              <a:t>. Usually (not always) labelled with the relation between them.</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39251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30CD-1539-4315-9BCB-DE4C81E56973}"/>
              </a:ext>
            </a:extLst>
          </p:cNvPr>
          <p:cNvSpPr>
            <a:spLocks noGrp="1"/>
          </p:cNvSpPr>
          <p:nvPr>
            <p:ph type="title"/>
          </p:nvPr>
        </p:nvSpPr>
        <p:spPr/>
        <p:txBody>
          <a:bodyPr/>
          <a:lstStyle/>
          <a:p>
            <a:pPr algn="ctr"/>
            <a:r>
              <a:rPr lang="en-US" dirty="0"/>
              <a:t>Sentence with dependency parse</a:t>
            </a:r>
          </a:p>
        </p:txBody>
      </p:sp>
      <p:sp>
        <p:nvSpPr>
          <p:cNvPr id="3" name="Content Placeholder 2">
            <a:extLst>
              <a:ext uri="{FF2B5EF4-FFF2-40B4-BE49-F238E27FC236}">
                <a16:creationId xmlns:a16="http://schemas.microsoft.com/office/drawing/2014/main" id="{762DAA94-F69A-4729-B0F1-F4521336851A}"/>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pPr marL="0" indent="0">
              <a:buNone/>
            </a:pPr>
            <a:r>
              <a:rPr lang="en-US" sz="3000" dirty="0"/>
              <a:t>Many notational variants (in particular, the arrows often point the opposite way.)</a:t>
            </a:r>
            <a:endParaRPr lang="en-US" dirty="0"/>
          </a:p>
          <a:p>
            <a:pPr marL="0" indent="0">
              <a:buNone/>
            </a:pPr>
            <a:r>
              <a:rPr lang="en-US" sz="2400" dirty="0"/>
              <a:t>From “Dependency Parsing” Tutorial at COLING-ACL 2006, Joakim </a:t>
            </a:r>
            <a:r>
              <a:rPr lang="en-US" sz="2400" dirty="0" err="1"/>
              <a:t>Nivre</a:t>
            </a:r>
            <a:r>
              <a:rPr lang="en-US" sz="2400" dirty="0"/>
              <a:t> and Sandra K</a:t>
            </a:r>
            <a:r>
              <a:rPr lang="en-US" sz="2400" dirty="0">
                <a:latin typeface="Calibri" panose="020F0502020204030204" pitchFamily="34" charset="0"/>
                <a:cs typeface="Calibri" panose="020F0502020204030204" pitchFamily="34" charset="0"/>
              </a:rPr>
              <a:t>übler</a:t>
            </a:r>
            <a:endParaRPr lang="en-US" sz="2400" dirty="0"/>
          </a:p>
        </p:txBody>
      </p:sp>
      <p:pic>
        <p:nvPicPr>
          <p:cNvPr id="7" name="Picture 6" descr="Diagram&#10;&#10;Description automatically generated">
            <a:extLst>
              <a:ext uri="{FF2B5EF4-FFF2-40B4-BE49-F238E27FC236}">
                <a16:creationId xmlns:a16="http://schemas.microsoft.com/office/drawing/2014/main" id="{884F1EC5-D7EB-4C35-B9BD-7B21D9E3C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739" y="1825625"/>
            <a:ext cx="8598521" cy="2486129"/>
          </a:xfrm>
          <a:prstGeom prst="rect">
            <a:avLst/>
          </a:prstGeom>
        </p:spPr>
      </p:pic>
    </p:spTree>
    <p:extLst>
      <p:ext uri="{BB962C8B-B14F-4D97-AF65-F5344CB8AC3E}">
        <p14:creationId xmlns:p14="http://schemas.microsoft.com/office/powerpoint/2010/main" val="3574374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DF3D-3358-46A7-B737-2A7F27902214}"/>
              </a:ext>
            </a:extLst>
          </p:cNvPr>
          <p:cNvSpPr>
            <a:spLocks noGrp="1"/>
          </p:cNvSpPr>
          <p:nvPr>
            <p:ph type="title"/>
          </p:nvPr>
        </p:nvSpPr>
        <p:spPr/>
        <p:txBody>
          <a:bodyPr/>
          <a:lstStyle/>
          <a:p>
            <a:pPr algn="ctr"/>
            <a:r>
              <a:rPr lang="en-US" dirty="0"/>
              <a:t>Constraints on the arrows</a:t>
            </a:r>
          </a:p>
        </p:txBody>
      </p:sp>
      <p:sp>
        <p:nvSpPr>
          <p:cNvPr id="3" name="Content Placeholder 2">
            <a:extLst>
              <a:ext uri="{FF2B5EF4-FFF2-40B4-BE49-F238E27FC236}">
                <a16:creationId xmlns:a16="http://schemas.microsoft.com/office/drawing/2014/main" id="{6C71F4BA-AC07-4F94-B513-C94D4173BC3B}"/>
              </a:ext>
            </a:extLst>
          </p:cNvPr>
          <p:cNvSpPr>
            <a:spLocks noGrp="1"/>
          </p:cNvSpPr>
          <p:nvPr>
            <p:ph idx="1"/>
          </p:nvPr>
        </p:nvSpPr>
        <p:spPr/>
        <p:txBody>
          <a:bodyPr>
            <a:normAutofit/>
          </a:bodyPr>
          <a:lstStyle/>
          <a:p>
            <a:pPr marL="0" indent="0">
              <a:buNone/>
            </a:pPr>
            <a:r>
              <a:rPr lang="en-US" dirty="0"/>
              <a:t>Definitely: The arrows form a tree.</a:t>
            </a:r>
          </a:p>
          <a:p>
            <a:pPr marL="0" indent="0">
              <a:buNone/>
            </a:pPr>
            <a:r>
              <a:rPr lang="en-US" dirty="0"/>
              <a:t>More doubtfully: The arrows don’t cross (projective). There are exceptions in English (mostly awkward sounding), and more exceptions in language with looser word order.</a:t>
            </a:r>
          </a:p>
          <a:p>
            <a:pPr marL="0" indent="0">
              <a:buNone/>
            </a:pPr>
            <a:endParaRPr lang="en-US" dirty="0"/>
          </a:p>
        </p:txBody>
      </p:sp>
    </p:spTree>
    <p:extLst>
      <p:ext uri="{BB962C8B-B14F-4D97-AF65-F5344CB8AC3E}">
        <p14:creationId xmlns:p14="http://schemas.microsoft.com/office/powerpoint/2010/main" val="25142238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DF3D-3358-46A7-B737-2A7F27902214}"/>
              </a:ext>
            </a:extLst>
          </p:cNvPr>
          <p:cNvSpPr>
            <a:spLocks noGrp="1"/>
          </p:cNvSpPr>
          <p:nvPr>
            <p:ph type="title"/>
          </p:nvPr>
        </p:nvSpPr>
        <p:spPr/>
        <p:txBody>
          <a:bodyPr/>
          <a:lstStyle/>
          <a:p>
            <a:pPr algn="ctr"/>
            <a:r>
              <a:rPr lang="en-US" dirty="0"/>
              <a:t>Example of a non-projective tree</a:t>
            </a:r>
          </a:p>
        </p:txBody>
      </p:sp>
      <p:sp>
        <p:nvSpPr>
          <p:cNvPr id="3" name="Content Placeholder 2">
            <a:extLst>
              <a:ext uri="{FF2B5EF4-FFF2-40B4-BE49-F238E27FC236}">
                <a16:creationId xmlns:a16="http://schemas.microsoft.com/office/drawing/2014/main" id="{6C71F4BA-AC07-4F94-B513-C94D4173BC3B}"/>
              </a:ext>
            </a:extLst>
          </p:cNvPr>
          <p:cNvSpPr>
            <a:spLocks noGrp="1"/>
          </p:cNvSpPr>
          <p:nvPr>
            <p:ph idx="1"/>
          </p:nvPr>
        </p:nvSpPr>
        <p:spPr/>
        <p:txBody>
          <a:bodyPr>
            <a:normAutofit/>
          </a:bodyPr>
          <a:lstStyle/>
          <a:p>
            <a:pPr marL="0" indent="0">
              <a:buNone/>
            </a:pPr>
            <a:r>
              <a:rPr lang="en-US" dirty="0"/>
              <a:t>Note in this example (which I copied off a page on the web):</a:t>
            </a:r>
            <a:br>
              <a:rPr lang="en-US" dirty="0"/>
            </a:br>
            <a:r>
              <a:rPr lang="en-US" dirty="0"/>
              <a:t>The arrows go down the tree. (from head to dependent). </a:t>
            </a:r>
            <a:br>
              <a:rPr lang="en-US" dirty="0"/>
            </a:br>
            <a:r>
              <a:rPr lang="en-US" dirty="0"/>
              <a:t>There is an extra “root” node with one child. </a:t>
            </a:r>
            <a:br>
              <a:rPr lang="en-US" dirty="0"/>
            </a:br>
            <a:r>
              <a:rPr lang="en-US" dirty="0"/>
              <a:t>The arrows are unlabeled. </a:t>
            </a:r>
            <a:br>
              <a:rPr lang="en-US" dirty="0"/>
            </a:br>
            <a:r>
              <a:rPr lang="en-US" dirty="0"/>
              <a:t>All these are fairly common. </a:t>
            </a:r>
          </a:p>
          <a:p>
            <a:pPr marL="0" indent="0">
              <a:buNone/>
            </a:pPr>
            <a:endParaRPr lang="en-US" dirty="0"/>
          </a:p>
          <a:p>
            <a:pPr marL="0" indent="0">
              <a:buNone/>
            </a:pPr>
            <a:endParaRPr lang="en-US" dirty="0"/>
          </a:p>
          <a:p>
            <a:pPr marL="0" indent="0">
              <a:buNone/>
            </a:pPr>
            <a:endParaRPr lang="en-US" dirty="0"/>
          </a:p>
        </p:txBody>
      </p:sp>
      <p:pic>
        <p:nvPicPr>
          <p:cNvPr id="5" name="Picture 4" descr="Diagram&#10;&#10;Description automatically generated">
            <a:extLst>
              <a:ext uri="{FF2B5EF4-FFF2-40B4-BE49-F238E27FC236}">
                <a16:creationId xmlns:a16="http://schemas.microsoft.com/office/drawing/2014/main" id="{75AAAA13-A51D-4734-9A4A-DB1F418E428E}"/>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t="23029" r="1380"/>
          <a:stretch/>
        </p:blipFill>
        <p:spPr>
          <a:xfrm>
            <a:off x="180330" y="4483282"/>
            <a:ext cx="11679105" cy="1325562"/>
          </a:xfrm>
          <a:prstGeom prst="rect">
            <a:avLst/>
          </a:prstGeom>
        </p:spPr>
      </p:pic>
    </p:spTree>
    <p:extLst>
      <p:ext uri="{BB962C8B-B14F-4D97-AF65-F5344CB8AC3E}">
        <p14:creationId xmlns:p14="http://schemas.microsoft.com/office/powerpoint/2010/main" val="2028644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0A28-0FC8-4CDE-BD5B-A79E08B133EC}"/>
              </a:ext>
            </a:extLst>
          </p:cNvPr>
          <p:cNvSpPr>
            <a:spLocks noGrp="1"/>
          </p:cNvSpPr>
          <p:nvPr>
            <p:ph type="title"/>
          </p:nvPr>
        </p:nvSpPr>
        <p:spPr/>
        <p:txBody>
          <a:bodyPr/>
          <a:lstStyle/>
          <a:p>
            <a:pPr algn="ctr"/>
            <a:r>
              <a:rPr lang="en-US" dirty="0"/>
              <a:t>Kinds of relations</a:t>
            </a:r>
          </a:p>
        </p:txBody>
      </p:sp>
      <p:sp>
        <p:nvSpPr>
          <p:cNvPr id="3" name="Content Placeholder 2">
            <a:extLst>
              <a:ext uri="{FF2B5EF4-FFF2-40B4-BE49-F238E27FC236}">
                <a16:creationId xmlns:a16="http://schemas.microsoft.com/office/drawing/2014/main" id="{C454B2D3-EDE2-4107-91DA-F542FA21D700}"/>
              </a:ext>
            </a:extLst>
          </p:cNvPr>
          <p:cNvSpPr>
            <a:spLocks noGrp="1"/>
          </p:cNvSpPr>
          <p:nvPr>
            <p:ph idx="1"/>
          </p:nvPr>
        </p:nvSpPr>
        <p:spPr/>
        <p:txBody>
          <a:bodyPr/>
          <a:lstStyle/>
          <a:p>
            <a:pPr marL="0" indent="0">
              <a:buNone/>
            </a:pPr>
            <a:r>
              <a:rPr lang="en-US" dirty="0"/>
              <a:t>Clear-cut cases</a:t>
            </a:r>
          </a:p>
          <a:p>
            <a:r>
              <a:rPr lang="en-US" dirty="0"/>
              <a:t>subject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r>
              <a:rPr lang="en-US" dirty="0"/>
              <a:t> verb. John </a:t>
            </a:r>
            <a:r>
              <a:rPr lang="en-US" dirty="0">
                <a:latin typeface="Cambria Math" panose="02040503050406030204" pitchFamily="18" charset="0"/>
                <a:ea typeface="Cambria Math" panose="02040503050406030204" pitchFamily="18" charset="0"/>
              </a:rPr>
              <a:t>→</a:t>
            </a:r>
            <a:r>
              <a:rPr lang="en-US" dirty="0"/>
              <a:t> [subj] bought</a:t>
            </a:r>
          </a:p>
          <a:p>
            <a:r>
              <a:rPr lang="en-US" dirty="0"/>
              <a:t>object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lang="en-US" dirty="0"/>
              <a:t>verb    bought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r>
              <a:rPr lang="en-US" dirty="0"/>
              <a:t> [obj] bread</a:t>
            </a:r>
          </a:p>
          <a:p>
            <a:r>
              <a:rPr lang="en-US" dirty="0"/>
              <a:t> adjective</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lang="en-US" dirty="0"/>
              <a:t> noun.   white</a:t>
            </a:r>
            <a:r>
              <a:rPr lang="en-US" dirty="0">
                <a:latin typeface="Cambria Math" panose="02040503050406030204" pitchFamily="18" charset="0"/>
                <a:ea typeface="Cambria Math" panose="02040503050406030204" pitchFamily="18" charset="0"/>
              </a:rPr>
              <a:t> → [</a:t>
            </a:r>
            <a:r>
              <a:rPr lang="en-US" dirty="0" err="1"/>
              <a:t>nmod</a:t>
            </a:r>
            <a:r>
              <a:rPr lang="en-US" dirty="0"/>
              <a:t>] bread</a:t>
            </a:r>
          </a:p>
          <a:p>
            <a:pPr marL="0" indent="0">
              <a:buNone/>
            </a:pPr>
            <a:r>
              <a:rPr lang="en-US" dirty="0"/>
              <a:t>More dubious cases</a:t>
            </a:r>
          </a:p>
          <a:p>
            <a:pPr marL="0" indent="0">
              <a:buNone/>
            </a:pPr>
            <a:r>
              <a:rPr lang="en-US" dirty="0"/>
              <a:t>Subordinate clauses “I think that John bought roses”:</a:t>
            </a:r>
            <a:br>
              <a:rPr lang="en-US" dirty="0"/>
            </a:br>
            <a:r>
              <a:rPr lang="en-US" dirty="0"/>
              <a:t>       bought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r>
              <a:rPr lang="en-US" dirty="0"/>
              <a:t> that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lang="en-US" dirty="0"/>
              <a:t>think (?)</a:t>
            </a:r>
          </a:p>
          <a:p>
            <a:pPr marL="0" indent="0">
              <a:buNone/>
            </a:pPr>
            <a:r>
              <a:rPr lang="en-US" dirty="0"/>
              <a:t>Conjunction: bread and milk.    bread</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a:t>
            </a:r>
            <a:r>
              <a:rPr lang="en-US" dirty="0"/>
              <a:t> and </a:t>
            </a:r>
            <a:r>
              <a:rPr lang="en-US" dirty="0">
                <a:latin typeface="Cambria Math" panose="02040503050406030204" pitchFamily="18" charset="0"/>
                <a:ea typeface="Cambria Math" panose="02040503050406030204" pitchFamily="18" charset="0"/>
              </a:rPr>
              <a:t>← </a:t>
            </a:r>
            <a:r>
              <a:rPr lang="en-US" dirty="0"/>
              <a:t>milk?   </a:t>
            </a:r>
            <a:br>
              <a:rPr lang="en-US" dirty="0"/>
            </a:br>
            <a:r>
              <a:rPr lang="en-US" dirty="0"/>
              <a:t>                       bread</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lang="en-US" dirty="0"/>
              <a:t> and </a:t>
            </a:r>
            <a:r>
              <a:rPr lang="en-US" dirty="0">
                <a:latin typeface="Cambria Math" panose="02040503050406030204" pitchFamily="18" charset="0"/>
                <a:ea typeface="Cambria Math" panose="02040503050406030204" pitchFamily="18" charset="0"/>
              </a:rPr>
              <a:t>← </a:t>
            </a:r>
            <a:r>
              <a:rPr lang="en-US" dirty="0"/>
              <a:t>milk?</a:t>
            </a:r>
          </a:p>
        </p:txBody>
      </p:sp>
    </p:spTree>
    <p:extLst>
      <p:ext uri="{BB962C8B-B14F-4D97-AF65-F5344CB8AC3E}">
        <p14:creationId xmlns:p14="http://schemas.microsoft.com/office/powerpoint/2010/main" val="11625072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C58B5-FB24-4D06-81EC-AFFA156DBE2A}"/>
              </a:ext>
            </a:extLst>
          </p:cNvPr>
          <p:cNvSpPr>
            <a:spLocks noGrp="1"/>
          </p:cNvSpPr>
          <p:nvPr>
            <p:ph type="title"/>
          </p:nvPr>
        </p:nvSpPr>
        <p:spPr/>
        <p:txBody>
          <a:bodyPr/>
          <a:lstStyle/>
          <a:p>
            <a:pPr algn="ctr"/>
            <a:r>
              <a:rPr lang="en-US" dirty="0"/>
              <a:t>Representation of a dependency grammar</a:t>
            </a:r>
          </a:p>
        </p:txBody>
      </p:sp>
      <p:sp>
        <p:nvSpPr>
          <p:cNvPr id="3" name="Content Placeholder 2">
            <a:extLst>
              <a:ext uri="{FF2B5EF4-FFF2-40B4-BE49-F238E27FC236}">
                <a16:creationId xmlns:a16="http://schemas.microsoft.com/office/drawing/2014/main" id="{ACD4863F-9DC9-4481-9AA1-FD5984190E01}"/>
              </a:ext>
            </a:extLst>
          </p:cNvPr>
          <p:cNvSpPr>
            <a:spLocks noGrp="1"/>
          </p:cNvSpPr>
          <p:nvPr>
            <p:ph idx="1"/>
          </p:nvPr>
        </p:nvSpPr>
        <p:spPr>
          <a:xfrm>
            <a:off x="838200" y="1771838"/>
            <a:ext cx="10515600" cy="4351338"/>
          </a:xfrm>
        </p:spPr>
        <p:txBody>
          <a:bodyPr/>
          <a:lstStyle/>
          <a:p>
            <a:pPr marL="0" indent="0">
              <a:buNone/>
            </a:pPr>
            <a:r>
              <a:rPr lang="en-US" dirty="0"/>
              <a:t>As far as I can tell, there is nothing close to a standard approach to characterizing the grammar. </a:t>
            </a:r>
          </a:p>
          <a:p>
            <a:pPr marL="0" indent="0">
              <a:buNone/>
            </a:pPr>
            <a:r>
              <a:rPr lang="en-US" dirty="0"/>
              <a:t>One way is to use a headed grammar: a CFG in which you identify one constituent as being the head. You generate the phrase structure tree as before.  Then for each word you travel up head links as far as you can go and put the word there. Then you eliminate nodes not labelled by words.</a:t>
            </a:r>
          </a:p>
        </p:txBody>
      </p:sp>
    </p:spTree>
    <p:extLst>
      <p:ext uri="{BB962C8B-B14F-4D97-AF65-F5344CB8AC3E}">
        <p14:creationId xmlns:p14="http://schemas.microsoft.com/office/powerpoint/2010/main" val="41795270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FBDFF-1E86-4F5E-BE0B-BA76D535FBB7}"/>
              </a:ext>
            </a:extLst>
          </p:cNvPr>
          <p:cNvSpPr>
            <a:spLocks noGrp="1"/>
          </p:cNvSpPr>
          <p:nvPr>
            <p:ph type="title"/>
          </p:nvPr>
        </p:nvSpPr>
        <p:spPr/>
        <p:txBody>
          <a:bodyPr/>
          <a:lstStyle/>
          <a:p>
            <a:pPr algn="ctr"/>
            <a:r>
              <a:rPr lang="en-US" dirty="0"/>
              <a:t>Headed Grammar</a:t>
            </a:r>
          </a:p>
        </p:txBody>
      </p:sp>
      <p:sp>
        <p:nvSpPr>
          <p:cNvPr id="3" name="Content Placeholder 2">
            <a:extLst>
              <a:ext uri="{FF2B5EF4-FFF2-40B4-BE49-F238E27FC236}">
                <a16:creationId xmlns:a16="http://schemas.microsoft.com/office/drawing/2014/main" id="{21AABBD4-ED73-44D8-BB20-30D4765621B7}"/>
              </a:ext>
            </a:extLst>
          </p:cNvPr>
          <p:cNvSpPr>
            <a:spLocks noGrp="1"/>
          </p:cNvSpPr>
          <p:nvPr>
            <p:ph sz="half" idx="1"/>
          </p:nvPr>
        </p:nvSpPr>
        <p:spPr/>
        <p:txBody>
          <a:bodyPr/>
          <a:lstStyle/>
          <a:p>
            <a:pPr marL="0" indent="0">
              <a:buNone/>
            </a:pPr>
            <a:r>
              <a:rPr lang="en-US" dirty="0"/>
              <a:t>S   </a:t>
            </a:r>
            <a:r>
              <a:rPr lang="en-US" dirty="0">
                <a:latin typeface="Cambria Math" panose="02040503050406030204" pitchFamily="18" charset="0"/>
                <a:ea typeface="Cambria Math" panose="02040503050406030204" pitchFamily="18" charset="0"/>
              </a:rPr>
              <a:t>→</a:t>
            </a:r>
            <a:r>
              <a:rPr lang="en-US" dirty="0"/>
              <a:t> NP VP# -- # indicates the head</a:t>
            </a:r>
          </a:p>
          <a:p>
            <a:pPr marL="0" indent="0">
              <a:buNone/>
            </a:pPr>
            <a:r>
              <a:rPr lang="en-US" dirty="0"/>
              <a:t>NP </a:t>
            </a:r>
            <a:r>
              <a:rPr lang="en-US" dirty="0">
                <a:latin typeface="Cambria Math" panose="02040503050406030204" pitchFamily="18" charset="0"/>
                <a:ea typeface="Cambria Math" panose="02040503050406030204" pitchFamily="18" charset="0"/>
              </a:rPr>
              <a:t>→</a:t>
            </a:r>
            <a:r>
              <a:rPr lang="en-US" dirty="0"/>
              <a:t>   {Det} Adj* Noun# PP</a:t>
            </a:r>
          </a:p>
          <a:p>
            <a:pPr marL="0" indent="0">
              <a:buNone/>
            </a:pPr>
            <a:r>
              <a:rPr lang="en-US" dirty="0"/>
              <a:t>PP </a:t>
            </a:r>
            <a:r>
              <a:rPr lang="en-US" dirty="0">
                <a:latin typeface="Cambria Math" panose="02040503050406030204" pitchFamily="18" charset="0"/>
                <a:ea typeface="Cambria Math" panose="02040503050406030204" pitchFamily="18" charset="0"/>
              </a:rPr>
              <a:t>→</a:t>
            </a:r>
            <a:r>
              <a:rPr lang="en-US" dirty="0"/>
              <a:t>  Prep# NP</a:t>
            </a:r>
          </a:p>
          <a:p>
            <a:pPr marL="0" indent="0">
              <a:buNone/>
            </a:pPr>
            <a:r>
              <a:rPr lang="en-US" dirty="0"/>
              <a:t>VP </a:t>
            </a:r>
            <a:r>
              <a:rPr lang="en-US" dirty="0">
                <a:latin typeface="Cambria Math" panose="02040503050406030204" pitchFamily="18" charset="0"/>
                <a:ea typeface="Cambria Math" panose="02040503050406030204" pitchFamily="18" charset="0"/>
              </a:rPr>
              <a:t>→</a:t>
            </a:r>
            <a:r>
              <a:rPr lang="en-US" dirty="0"/>
              <a:t>  {Modal} Verb# {NP} PP*</a:t>
            </a:r>
          </a:p>
          <a:p>
            <a:pPr marL="0" indent="0">
              <a:buNone/>
            </a:pPr>
            <a:endParaRPr lang="en-US" dirty="0"/>
          </a:p>
        </p:txBody>
      </p:sp>
      <p:pic>
        <p:nvPicPr>
          <p:cNvPr id="6" name="Content Placeholder 5" descr="A picture containing diagram&#10;&#10;Description automatically generated">
            <a:extLst>
              <a:ext uri="{FF2B5EF4-FFF2-40B4-BE49-F238E27FC236}">
                <a16:creationId xmlns:a16="http://schemas.microsoft.com/office/drawing/2014/main" id="{330FBF0A-04D4-4179-B051-7385BDA24A96}"/>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239190" y="2058437"/>
            <a:ext cx="5047619" cy="3885714"/>
          </a:xfrm>
        </p:spPr>
      </p:pic>
    </p:spTree>
    <p:extLst>
      <p:ext uri="{BB962C8B-B14F-4D97-AF65-F5344CB8AC3E}">
        <p14:creationId xmlns:p14="http://schemas.microsoft.com/office/powerpoint/2010/main" val="506129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54D5-B8BD-4642-BE20-05364E5468C7}"/>
              </a:ext>
            </a:extLst>
          </p:cNvPr>
          <p:cNvSpPr>
            <a:spLocks noGrp="1"/>
          </p:cNvSpPr>
          <p:nvPr>
            <p:ph type="title"/>
          </p:nvPr>
        </p:nvSpPr>
        <p:spPr/>
        <p:txBody>
          <a:bodyPr/>
          <a:lstStyle/>
          <a:p>
            <a:pPr algn="ctr"/>
            <a:r>
              <a:rPr lang="en-US" dirty="0"/>
              <a:t>Character coding systems</a:t>
            </a:r>
          </a:p>
        </p:txBody>
      </p:sp>
      <p:sp>
        <p:nvSpPr>
          <p:cNvPr id="3" name="Content Placeholder 2">
            <a:extLst>
              <a:ext uri="{FF2B5EF4-FFF2-40B4-BE49-F238E27FC236}">
                <a16:creationId xmlns:a16="http://schemas.microsoft.com/office/drawing/2014/main" id="{E559F703-D0D8-4A48-BBBF-5A9E5F65EDB0}"/>
              </a:ext>
            </a:extLst>
          </p:cNvPr>
          <p:cNvSpPr>
            <a:spLocks noGrp="1"/>
          </p:cNvSpPr>
          <p:nvPr>
            <p:ph idx="1"/>
          </p:nvPr>
        </p:nvSpPr>
        <p:spPr/>
        <p:txBody>
          <a:bodyPr/>
          <a:lstStyle/>
          <a:p>
            <a:pPr marL="0" indent="0">
              <a:buNone/>
            </a:pPr>
            <a:r>
              <a:rPr lang="en-US" dirty="0"/>
              <a:t>Nightmarish. I don’t even want to get started.</a:t>
            </a:r>
          </a:p>
          <a:p>
            <a:pPr marL="0" indent="0">
              <a:buNone/>
            </a:pPr>
            <a:endParaRPr lang="en-US" dirty="0"/>
          </a:p>
          <a:p>
            <a:pPr marL="0" indent="0">
              <a:buNone/>
            </a:pPr>
            <a:r>
              <a:rPr lang="en-US" dirty="0"/>
              <a:t>Shows up for the end user when you try cutting and pasting text with strange accents, ligatures, etc. </a:t>
            </a:r>
          </a:p>
        </p:txBody>
      </p:sp>
    </p:spTree>
    <p:extLst>
      <p:ext uri="{BB962C8B-B14F-4D97-AF65-F5344CB8AC3E}">
        <p14:creationId xmlns:p14="http://schemas.microsoft.com/office/powerpoint/2010/main" val="36446943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90D37-451A-4493-B318-65BEF98EAC74}"/>
              </a:ext>
            </a:extLst>
          </p:cNvPr>
          <p:cNvSpPr>
            <a:spLocks noGrp="1"/>
          </p:cNvSpPr>
          <p:nvPr>
            <p:ph type="title"/>
          </p:nvPr>
        </p:nvSpPr>
        <p:spPr/>
        <p:txBody>
          <a:bodyPr/>
          <a:lstStyle/>
          <a:p>
            <a:pPr algn="ctr"/>
            <a:r>
              <a:rPr lang="en-US" dirty="0"/>
              <a:t>Headed grammar</a:t>
            </a:r>
          </a:p>
        </p:txBody>
      </p:sp>
      <p:pic>
        <p:nvPicPr>
          <p:cNvPr id="6" name="Content Placeholder 5" descr="A picture containing diagram&#10;&#10;Description automatically generated">
            <a:extLst>
              <a:ext uri="{FF2B5EF4-FFF2-40B4-BE49-F238E27FC236}">
                <a16:creationId xmlns:a16="http://schemas.microsoft.com/office/drawing/2014/main" id="{62E3984B-D3D7-4D3F-AFAA-A37A14243EBB}"/>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905190" y="2058437"/>
            <a:ext cx="5047619" cy="3885714"/>
          </a:xfrm>
        </p:spPr>
      </p:pic>
      <p:pic>
        <p:nvPicPr>
          <p:cNvPr id="8" name="Content Placeholder 7" descr="Diagram&#10;&#10;Description automatically generated">
            <a:extLst>
              <a:ext uri="{FF2B5EF4-FFF2-40B4-BE49-F238E27FC236}">
                <a16:creationId xmlns:a16="http://schemas.microsoft.com/office/drawing/2014/main" id="{0FDB6DE8-1EF0-46E2-A846-E03D40F2ABC7}"/>
              </a:ext>
            </a:extLst>
          </p:cNvPr>
          <p:cNvPicPr>
            <a:picLocks noGrp="1" noChangeAspect="1"/>
          </p:cNvPicPr>
          <p:nvPr>
            <p:ph sz="half" idx="2"/>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239190" y="2058437"/>
            <a:ext cx="5047619" cy="3885714"/>
          </a:xfrm>
        </p:spPr>
      </p:pic>
    </p:spTree>
    <p:extLst>
      <p:ext uri="{BB962C8B-B14F-4D97-AF65-F5344CB8AC3E}">
        <p14:creationId xmlns:p14="http://schemas.microsoft.com/office/powerpoint/2010/main" val="12615399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C47C-E823-4E69-8A30-4FE806DB3CA4}"/>
              </a:ext>
            </a:extLst>
          </p:cNvPr>
          <p:cNvSpPr>
            <a:spLocks noGrp="1"/>
          </p:cNvSpPr>
          <p:nvPr>
            <p:ph type="title"/>
          </p:nvPr>
        </p:nvSpPr>
        <p:spPr/>
        <p:txBody>
          <a:bodyPr/>
          <a:lstStyle/>
          <a:p>
            <a:endParaRPr lang="en-US"/>
          </a:p>
        </p:txBody>
      </p:sp>
      <p:pic>
        <p:nvPicPr>
          <p:cNvPr id="8" name="Content Placeholder 7" descr="Diagram&#10;&#10;Description automatically generated">
            <a:extLst>
              <a:ext uri="{FF2B5EF4-FFF2-40B4-BE49-F238E27FC236}">
                <a16:creationId xmlns:a16="http://schemas.microsoft.com/office/drawing/2014/main" id="{77E476FD-0DA0-4C53-A632-C19BCCFEF85A}"/>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905190" y="2058437"/>
            <a:ext cx="5047619" cy="3885714"/>
          </a:xfrm>
        </p:spPr>
      </p:pic>
      <p:pic>
        <p:nvPicPr>
          <p:cNvPr id="10" name="Content Placeholder 9" descr="A picture containing diagram&#10;&#10;Description automatically generated">
            <a:extLst>
              <a:ext uri="{FF2B5EF4-FFF2-40B4-BE49-F238E27FC236}">
                <a16:creationId xmlns:a16="http://schemas.microsoft.com/office/drawing/2014/main" id="{DD1CFB9D-6D1E-4752-9F43-E2CF115E9BFA}"/>
              </a:ext>
            </a:extLst>
          </p:cNvPr>
          <p:cNvPicPr>
            <a:picLocks noGrp="1" noChangeAspect="1"/>
          </p:cNvPicPr>
          <p:nvPr>
            <p:ph sz="half" idx="2"/>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764759" y="4727848"/>
            <a:ext cx="4243900" cy="1073170"/>
          </a:xfrm>
        </p:spPr>
      </p:pic>
    </p:spTree>
    <p:extLst>
      <p:ext uri="{BB962C8B-B14F-4D97-AF65-F5344CB8AC3E}">
        <p14:creationId xmlns:p14="http://schemas.microsoft.com/office/powerpoint/2010/main" val="3153214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E9DF2-01AD-4D67-BD91-B808A8A7617E}"/>
              </a:ext>
            </a:extLst>
          </p:cNvPr>
          <p:cNvSpPr>
            <a:spLocks noGrp="1"/>
          </p:cNvSpPr>
          <p:nvPr>
            <p:ph type="title"/>
          </p:nvPr>
        </p:nvSpPr>
        <p:spPr/>
        <p:txBody>
          <a:bodyPr/>
          <a:lstStyle/>
          <a:p>
            <a:pPr algn="ctr"/>
            <a:r>
              <a:rPr lang="en-US" dirty="0"/>
              <a:t>Tokenization</a:t>
            </a:r>
          </a:p>
        </p:txBody>
      </p:sp>
      <p:sp>
        <p:nvSpPr>
          <p:cNvPr id="3" name="Content Placeholder 2">
            <a:extLst>
              <a:ext uri="{FF2B5EF4-FFF2-40B4-BE49-F238E27FC236}">
                <a16:creationId xmlns:a16="http://schemas.microsoft.com/office/drawing/2014/main" id="{A4E08C19-087C-47B6-9F66-EC712B345283}"/>
              </a:ext>
            </a:extLst>
          </p:cNvPr>
          <p:cNvSpPr>
            <a:spLocks noGrp="1"/>
          </p:cNvSpPr>
          <p:nvPr>
            <p:ph idx="1"/>
          </p:nvPr>
        </p:nvSpPr>
        <p:spPr>
          <a:xfrm>
            <a:off x="838200" y="1436914"/>
            <a:ext cx="10515600" cy="5055961"/>
          </a:xfrm>
        </p:spPr>
        <p:txBody>
          <a:bodyPr>
            <a:normAutofit/>
          </a:bodyPr>
          <a:lstStyle/>
          <a:p>
            <a:pPr marL="0" indent="0">
              <a:buNone/>
            </a:pPr>
            <a:r>
              <a:rPr lang="en-US" dirty="0"/>
              <a:t>Breaking a stream of characters into tokens.</a:t>
            </a:r>
          </a:p>
          <a:p>
            <a:pPr marL="0" indent="0">
              <a:buNone/>
            </a:pPr>
            <a:r>
              <a:rPr lang="en-US" dirty="0"/>
              <a:t>Rule that works 98% of the time: Break at white space and punctuation.</a:t>
            </a:r>
          </a:p>
          <a:p>
            <a:pPr marL="0" indent="0">
              <a:buNone/>
            </a:pPr>
            <a:r>
              <a:rPr lang="en-US" dirty="0"/>
              <a:t>Other 2% is misery, particularly since the rise of computerese.</a:t>
            </a:r>
          </a:p>
          <a:p>
            <a:pPr marL="0" indent="0">
              <a:buNone/>
            </a:pPr>
            <a:r>
              <a:rPr lang="en-US" dirty="0"/>
              <a:t>Linguists mostly consider the whole issue not worth thinking about.</a:t>
            </a:r>
          </a:p>
          <a:p>
            <a:pPr marL="0" indent="0">
              <a:buNone/>
            </a:pPr>
            <a:r>
              <a:rPr lang="en-US" b="1" dirty="0"/>
              <a:t>Apostrophes. </a:t>
            </a:r>
            <a:r>
              <a:rPr lang="en-US" dirty="0"/>
              <a:t>“Mr. O’Neil thinks the boys’ stories about Chile’s capital aren’t  amusing.</a:t>
            </a:r>
          </a:p>
          <a:p>
            <a:pPr marL="0" indent="0">
              <a:buNone/>
            </a:pPr>
            <a:r>
              <a:rPr lang="en-US" dirty="0"/>
              <a:t>O’Neill </a:t>
            </a:r>
            <a:r>
              <a:rPr lang="en-US" dirty="0">
                <a:latin typeface="Cambria Math" panose="02040503050406030204" pitchFamily="18" charset="0"/>
                <a:ea typeface="Cambria Math" panose="02040503050406030204" pitchFamily="18" charset="0"/>
              </a:rPr>
              <a:t>→ </a:t>
            </a:r>
            <a:r>
              <a:rPr lang="en-US" dirty="0"/>
              <a:t>o ; </a:t>
            </a:r>
            <a:r>
              <a:rPr lang="en-US" dirty="0" err="1"/>
              <a:t>neill</a:t>
            </a:r>
            <a:r>
              <a:rPr lang="en-US" dirty="0"/>
              <a:t> / </a:t>
            </a:r>
            <a:r>
              <a:rPr lang="en-US" dirty="0" err="1"/>
              <a:t>oneill</a:t>
            </a:r>
            <a:r>
              <a:rPr lang="en-US" dirty="0"/>
              <a:t> / </a:t>
            </a:r>
            <a:r>
              <a:rPr lang="en-US" dirty="0" err="1"/>
              <a:t>o’neill</a:t>
            </a:r>
            <a:r>
              <a:rPr lang="en-US" dirty="0"/>
              <a:t> / o’ ; </a:t>
            </a:r>
            <a:r>
              <a:rPr lang="en-US" dirty="0" err="1"/>
              <a:t>neill</a:t>
            </a:r>
            <a:endParaRPr lang="en-US" dirty="0"/>
          </a:p>
          <a:p>
            <a:pPr marL="0" indent="0">
              <a:buNone/>
            </a:pPr>
            <a:r>
              <a:rPr lang="en-US" dirty="0"/>
              <a:t>aren’t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r>
              <a:rPr lang="en-US" dirty="0"/>
              <a:t> </a:t>
            </a:r>
            <a:r>
              <a:rPr lang="en-US" dirty="0" err="1"/>
              <a:t>aren</a:t>
            </a:r>
            <a:r>
              <a:rPr lang="en-US" dirty="0"/>
              <a:t> ; t / </a:t>
            </a:r>
            <a:r>
              <a:rPr lang="en-US" dirty="0" err="1"/>
              <a:t>aren</a:t>
            </a:r>
            <a:r>
              <a:rPr lang="en-US" dirty="0"/>
              <a:t>’ ; t / aren’t / aren’t / are ; </a:t>
            </a:r>
            <a:r>
              <a:rPr lang="en-US" dirty="0" err="1"/>
              <a:t>n’t</a:t>
            </a:r>
            <a:endParaRPr lang="en-US" dirty="0"/>
          </a:p>
          <a:p>
            <a:pPr marL="0" indent="0">
              <a:buNone/>
            </a:pPr>
            <a:endParaRPr lang="en-US" dirty="0"/>
          </a:p>
        </p:txBody>
      </p:sp>
    </p:spTree>
    <p:extLst>
      <p:ext uri="{BB962C8B-B14F-4D97-AF65-F5344CB8AC3E}">
        <p14:creationId xmlns:p14="http://schemas.microsoft.com/office/powerpoint/2010/main" val="215162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B425-C578-4D6F-A6D2-0262B4429775}"/>
              </a:ext>
            </a:extLst>
          </p:cNvPr>
          <p:cNvSpPr>
            <a:spLocks noGrp="1"/>
          </p:cNvSpPr>
          <p:nvPr>
            <p:ph type="title"/>
          </p:nvPr>
        </p:nvSpPr>
        <p:spPr/>
        <p:txBody>
          <a:bodyPr/>
          <a:lstStyle/>
          <a:p>
            <a:pPr algn="ctr"/>
            <a:r>
              <a:rPr lang="en-US" dirty="0"/>
              <a:t>Tokenization</a:t>
            </a:r>
          </a:p>
        </p:txBody>
      </p:sp>
      <p:sp>
        <p:nvSpPr>
          <p:cNvPr id="3" name="Content Placeholder 2">
            <a:extLst>
              <a:ext uri="{FF2B5EF4-FFF2-40B4-BE49-F238E27FC236}">
                <a16:creationId xmlns:a16="http://schemas.microsoft.com/office/drawing/2014/main" id="{84B717C5-680E-4106-B8B4-997A165133E5}"/>
              </a:ext>
            </a:extLst>
          </p:cNvPr>
          <p:cNvSpPr>
            <a:spLocks noGrp="1"/>
          </p:cNvSpPr>
          <p:nvPr>
            <p:ph idx="1"/>
          </p:nvPr>
        </p:nvSpPr>
        <p:spPr/>
        <p:txBody>
          <a:bodyPr/>
          <a:lstStyle/>
          <a:p>
            <a:pPr marL="0" indent="0">
              <a:buNone/>
            </a:pPr>
            <a:r>
              <a:rPr lang="en-US" b="1" dirty="0"/>
              <a:t>Compounds and Hyphens</a:t>
            </a:r>
          </a:p>
          <a:p>
            <a:pPr marL="0" indent="0">
              <a:buNone/>
            </a:pPr>
            <a:r>
              <a:rPr lang="en-US" dirty="0"/>
              <a:t>Compound names: Los Angeles. San Francisco</a:t>
            </a:r>
          </a:p>
          <a:p>
            <a:pPr marL="0" indent="0">
              <a:buNone/>
            </a:pPr>
            <a:r>
              <a:rPr lang="en-US" dirty="0"/>
              <a:t>Yann Le </a:t>
            </a:r>
            <a:r>
              <a:rPr lang="en-US" dirty="0" err="1"/>
              <a:t>Cun</a:t>
            </a:r>
            <a:r>
              <a:rPr lang="en-US" dirty="0"/>
              <a:t> got so tired of being cited as </a:t>
            </a:r>
            <a:r>
              <a:rPr lang="en-US" dirty="0" err="1"/>
              <a:t>Cun</a:t>
            </a:r>
            <a:r>
              <a:rPr lang="en-US" dirty="0"/>
              <a:t>, Y.L. that he now spells his name Yann </a:t>
            </a:r>
            <a:r>
              <a:rPr lang="en-US" dirty="0" err="1"/>
              <a:t>LeCun</a:t>
            </a:r>
            <a:r>
              <a:rPr lang="en-US" dirty="0"/>
              <a:t>.</a:t>
            </a:r>
          </a:p>
          <a:p>
            <a:pPr marL="0" indent="0">
              <a:buNone/>
            </a:pPr>
            <a:r>
              <a:rPr lang="en-US" dirty="0"/>
              <a:t>Compound nouns: dry cleaning / dry-cleaning / </a:t>
            </a:r>
            <a:r>
              <a:rPr lang="en-US" dirty="0" err="1"/>
              <a:t>drycleaning</a:t>
            </a:r>
            <a:endParaRPr lang="en-US" dirty="0"/>
          </a:p>
          <a:p>
            <a:pPr marL="0" indent="0">
              <a:buNone/>
            </a:pPr>
            <a:r>
              <a:rPr lang="en-US" dirty="0"/>
              <a:t>Names with numbers: B-52 bomber. Windows 10.</a:t>
            </a:r>
          </a:p>
          <a:p>
            <a:pPr marL="0" indent="0">
              <a:buNone/>
            </a:pPr>
            <a:r>
              <a:rPr lang="en-US" dirty="0"/>
              <a:t>Hyphens used instead of dashes. </a:t>
            </a:r>
          </a:p>
          <a:p>
            <a:pPr marL="0" indent="0">
              <a:buNone/>
            </a:pPr>
            <a:r>
              <a:rPr lang="en-US" b="1" dirty="0"/>
              <a:t>Abbreviations:</a:t>
            </a:r>
            <a:r>
              <a:rPr lang="en-US" dirty="0"/>
              <a:t>  U.S.A. = USA</a:t>
            </a:r>
          </a:p>
          <a:p>
            <a:pPr marL="0" indent="0">
              <a:buNone/>
            </a:pPr>
            <a:endParaRPr lang="en-US" dirty="0"/>
          </a:p>
        </p:txBody>
      </p:sp>
    </p:spTree>
    <p:extLst>
      <p:ext uri="{BB962C8B-B14F-4D97-AF65-F5344CB8AC3E}">
        <p14:creationId xmlns:p14="http://schemas.microsoft.com/office/powerpoint/2010/main" val="169581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EEA4-945E-47D8-ACB9-ABEF67358EAF}"/>
              </a:ext>
            </a:extLst>
          </p:cNvPr>
          <p:cNvSpPr>
            <a:spLocks noGrp="1"/>
          </p:cNvSpPr>
          <p:nvPr>
            <p:ph type="title"/>
          </p:nvPr>
        </p:nvSpPr>
        <p:spPr>
          <a:xfrm>
            <a:off x="838200" y="365126"/>
            <a:ext cx="10515600" cy="866516"/>
          </a:xfrm>
        </p:spPr>
        <p:txBody>
          <a:bodyPr/>
          <a:lstStyle/>
          <a:p>
            <a:pPr algn="ctr"/>
            <a:r>
              <a:rPr lang="en-US" dirty="0"/>
              <a:t>Tokenization</a:t>
            </a:r>
          </a:p>
        </p:txBody>
      </p:sp>
      <p:sp>
        <p:nvSpPr>
          <p:cNvPr id="3" name="Content Placeholder 2">
            <a:extLst>
              <a:ext uri="{FF2B5EF4-FFF2-40B4-BE49-F238E27FC236}">
                <a16:creationId xmlns:a16="http://schemas.microsoft.com/office/drawing/2014/main" id="{3C44D394-34BD-4C32-9DB9-C6835A248427}"/>
              </a:ext>
            </a:extLst>
          </p:cNvPr>
          <p:cNvSpPr>
            <a:spLocks noGrp="1"/>
          </p:cNvSpPr>
          <p:nvPr>
            <p:ph idx="1"/>
          </p:nvPr>
        </p:nvSpPr>
        <p:spPr>
          <a:xfrm>
            <a:off x="838200" y="1399592"/>
            <a:ext cx="10515600" cy="4777371"/>
          </a:xfrm>
        </p:spPr>
        <p:txBody>
          <a:bodyPr>
            <a:normAutofit lnSpcReduction="10000"/>
          </a:bodyPr>
          <a:lstStyle/>
          <a:p>
            <a:pPr marL="0" indent="0">
              <a:buNone/>
            </a:pPr>
            <a:r>
              <a:rPr lang="en-US" b="1" dirty="0"/>
              <a:t>Special forms: </a:t>
            </a:r>
          </a:p>
          <a:p>
            <a:pPr marL="0" indent="0">
              <a:buNone/>
            </a:pPr>
            <a:r>
              <a:rPr lang="en-US" dirty="0"/>
              <a:t>Numbers: 17.25   173,652   Money: $17.25.  Times: 6:30. Phone numbers. Email addresses. URLs. Non-standard symbols (Emojis, musical notes, mathematical and scientific notations.)</a:t>
            </a:r>
          </a:p>
          <a:p>
            <a:pPr marL="0" indent="0">
              <a:buNone/>
            </a:pPr>
            <a:r>
              <a:rPr lang="en-US" b="1" dirty="0"/>
              <a:t>Case normalization:  </a:t>
            </a:r>
            <a:r>
              <a:rPr lang="en-US" dirty="0"/>
              <a:t>US vs. us</a:t>
            </a:r>
          </a:p>
          <a:p>
            <a:pPr marL="0" indent="0">
              <a:buNone/>
            </a:pPr>
            <a:r>
              <a:rPr lang="en-US" b="1" dirty="0"/>
              <a:t>Random punctuation as part of names </a:t>
            </a:r>
            <a:r>
              <a:rPr lang="en-US" dirty="0"/>
              <a:t>(very popular in computer stuff).  C++.  C#.  Yahoo! </a:t>
            </a:r>
          </a:p>
          <a:p>
            <a:pPr marL="0" indent="0">
              <a:buNone/>
            </a:pPr>
            <a:r>
              <a:rPr lang="en-US" dirty="0"/>
              <a:t>Should the tokenizer preserve punctuation? Case? Font? Layout? </a:t>
            </a:r>
          </a:p>
          <a:p>
            <a:pPr marL="0" indent="0">
              <a:buNone/>
            </a:pPr>
            <a:r>
              <a:rPr lang="en-US" dirty="0"/>
              <a:t>(Similarly, should voice recognition preserve phrasing, intonation? If so, how?)</a:t>
            </a:r>
          </a:p>
          <a:p>
            <a:pPr marL="0" indent="0">
              <a:buNone/>
            </a:pPr>
            <a:r>
              <a:rPr lang="en-US" dirty="0"/>
              <a:t>Alternatively you can give the later stages access to the original input.</a:t>
            </a:r>
          </a:p>
          <a:p>
            <a:pPr marL="0" indent="0">
              <a:buNone/>
            </a:pPr>
            <a:endParaRPr lang="en-US" dirty="0"/>
          </a:p>
        </p:txBody>
      </p:sp>
    </p:spTree>
    <p:extLst>
      <p:ext uri="{BB962C8B-B14F-4D97-AF65-F5344CB8AC3E}">
        <p14:creationId xmlns:p14="http://schemas.microsoft.com/office/powerpoint/2010/main" val="77072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001A4-DF96-4643-BB73-B0551D0D8D8D}"/>
              </a:ext>
            </a:extLst>
          </p:cNvPr>
          <p:cNvSpPr>
            <a:spLocks noGrp="1"/>
          </p:cNvSpPr>
          <p:nvPr>
            <p:ph type="title"/>
          </p:nvPr>
        </p:nvSpPr>
        <p:spPr/>
        <p:txBody>
          <a:bodyPr>
            <a:normAutofit fontScale="90000"/>
          </a:bodyPr>
          <a:lstStyle/>
          <a:p>
            <a:r>
              <a:rPr lang="en-US" dirty="0"/>
              <a:t>Example to show that even the most sophisticated programs still struggle with tokenization.</a:t>
            </a:r>
          </a:p>
        </p:txBody>
      </p:sp>
      <p:sp>
        <p:nvSpPr>
          <p:cNvPr id="3" name="Content Placeholder 2">
            <a:extLst>
              <a:ext uri="{FF2B5EF4-FFF2-40B4-BE49-F238E27FC236}">
                <a16:creationId xmlns:a16="http://schemas.microsoft.com/office/drawing/2014/main" id="{9AC08F08-364C-41E1-AFA3-CAE551434488}"/>
              </a:ext>
            </a:extLst>
          </p:cNvPr>
          <p:cNvSpPr>
            <a:spLocks noGrp="1"/>
          </p:cNvSpPr>
          <p:nvPr>
            <p:ph sz="half" idx="1"/>
          </p:nvPr>
        </p:nvSpPr>
        <p:spPr/>
        <p:txBody>
          <a:bodyPr>
            <a:normAutofit/>
          </a:bodyPr>
          <a:lstStyle/>
          <a:p>
            <a:pPr marL="0" indent="0">
              <a:buNone/>
            </a:pPr>
            <a:r>
              <a:rPr lang="en-US" dirty="0"/>
              <a:t>Screenshot from a query of mine, last week:</a:t>
            </a:r>
          </a:p>
          <a:p>
            <a:pPr marL="0" indent="0">
              <a:buNone/>
            </a:pPr>
            <a:r>
              <a:rPr lang="en-US" dirty="0"/>
              <a:t>I’ll have another example later in the semester.</a:t>
            </a:r>
          </a:p>
        </p:txBody>
      </p:sp>
      <p:pic>
        <p:nvPicPr>
          <p:cNvPr id="8" name="Content Placeholder 7" descr="Graphical user interface, text, application&#10;&#10;Description automatically generated">
            <a:extLst>
              <a:ext uri="{FF2B5EF4-FFF2-40B4-BE49-F238E27FC236}">
                <a16:creationId xmlns:a16="http://schemas.microsoft.com/office/drawing/2014/main" id="{67ECB426-2172-442A-B1C9-96F47254C767}"/>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172202" y="1639912"/>
            <a:ext cx="4837920" cy="5083916"/>
          </a:xfrm>
        </p:spPr>
      </p:pic>
    </p:spTree>
    <p:extLst>
      <p:ext uri="{BB962C8B-B14F-4D97-AF65-F5344CB8AC3E}">
        <p14:creationId xmlns:p14="http://schemas.microsoft.com/office/powerpoint/2010/main" val="3684045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1693</TotalTime>
  <Words>3418</Words>
  <Application>Microsoft Office PowerPoint</Application>
  <PresentationFormat>Widescreen</PresentationFormat>
  <Paragraphs>313</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Cambria Math</vt:lpstr>
      <vt:lpstr>Office Theme</vt:lpstr>
      <vt:lpstr>Natural Language Processing</vt:lpstr>
      <vt:lpstr>Natural Language Processing</vt:lpstr>
      <vt:lpstr>Knowledge based approach</vt:lpstr>
      <vt:lpstr>Knowledge based NLP flowchart</vt:lpstr>
      <vt:lpstr>Character coding systems</vt:lpstr>
      <vt:lpstr>Tokenization</vt:lpstr>
      <vt:lpstr>Tokenization</vt:lpstr>
      <vt:lpstr>Tokenization</vt:lpstr>
      <vt:lpstr>Example to show that even the most sophisticated programs still struggle with tokenization.</vt:lpstr>
      <vt:lpstr>Morphology (English)</vt:lpstr>
      <vt:lpstr>Affixes</vt:lpstr>
      <vt:lpstr>Morphological analysis: Lemmatizers vs. stemmers</vt:lpstr>
      <vt:lpstr>Highly inflected languages</vt:lpstr>
      <vt:lpstr>Agglutinative languages</vt:lpstr>
      <vt:lpstr>Syntax</vt:lpstr>
      <vt:lpstr>Parts of speech</vt:lpstr>
      <vt:lpstr>Phrase categories</vt:lpstr>
      <vt:lpstr>Phrase structure tree</vt:lpstr>
      <vt:lpstr>Example</vt:lpstr>
      <vt:lpstr>Phrase structure grammar</vt:lpstr>
      <vt:lpstr>Forms of rules</vt:lpstr>
      <vt:lpstr>Other common notations in CFG rules</vt:lpstr>
      <vt:lpstr>Simple grammar</vt:lpstr>
      <vt:lpstr>Equivalence</vt:lpstr>
      <vt:lpstr>What features to include in the CFG?</vt:lpstr>
      <vt:lpstr>Putting it in the CFG</vt:lpstr>
      <vt:lpstr>Grammatical constraints outside the CFG</vt:lpstr>
      <vt:lpstr>Calling it a semantic constraint</vt:lpstr>
      <vt:lpstr>Broadly speaking</vt:lpstr>
      <vt:lpstr>Parsing</vt:lpstr>
      <vt:lpstr>Syntactic ambiguity “I saw the man with the telescope”</vt:lpstr>
      <vt:lpstr>Syntactic ambiguity “I can fish”</vt:lpstr>
      <vt:lpstr>Grammars are mostly generative</vt:lpstr>
      <vt:lpstr>Probabilistic context free grammar (PCFG)</vt:lpstr>
      <vt:lpstr>PCFG</vt:lpstr>
      <vt:lpstr>PCFG</vt:lpstr>
      <vt:lpstr>Bottom-up CYK Parser</vt:lpstr>
      <vt:lpstr>Bottom-up CYK Parser</vt:lpstr>
      <vt:lpstr>function CYK-Parse: initialization</vt:lpstr>
      <vt:lpstr>function CYK-Parse: initialization</vt:lpstr>
      <vt:lpstr>Printing out the tree</vt:lpstr>
      <vt:lpstr>Example</vt:lpstr>
      <vt:lpstr>Dependency grammar</vt:lpstr>
      <vt:lpstr>Sentence with dependency parse</vt:lpstr>
      <vt:lpstr>Constraints on the arrows</vt:lpstr>
      <vt:lpstr>Example of a non-projective tree</vt:lpstr>
      <vt:lpstr>Kinds of relations</vt:lpstr>
      <vt:lpstr>Representation of a dependency grammar</vt:lpstr>
      <vt:lpstr>Headed Grammar</vt:lpstr>
      <vt:lpstr>Headed grammar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Ernest Davis</dc:creator>
  <cp:lastModifiedBy>Ernest Davis</cp:lastModifiedBy>
  <cp:revision>68</cp:revision>
  <dcterms:created xsi:type="dcterms:W3CDTF">2020-11-15T19:58:24Z</dcterms:created>
  <dcterms:modified xsi:type="dcterms:W3CDTF">2020-11-24T14:35:41Z</dcterms:modified>
</cp:coreProperties>
</file>