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71" r:id="rId6"/>
    <p:sldId id="284" r:id="rId7"/>
    <p:sldId id="285" r:id="rId8"/>
    <p:sldId id="286" r:id="rId9"/>
    <p:sldId id="267" r:id="rId10"/>
    <p:sldId id="268" r:id="rId11"/>
    <p:sldId id="270" r:id="rId12"/>
    <p:sldId id="269" r:id="rId13"/>
    <p:sldId id="272" r:id="rId14"/>
    <p:sldId id="273" r:id="rId15"/>
    <p:sldId id="274" r:id="rId16"/>
    <p:sldId id="275" r:id="rId17"/>
    <p:sldId id="276" r:id="rId18"/>
    <p:sldId id="277" r:id="rId19"/>
    <p:sldId id="278" r:id="rId20"/>
    <p:sldId id="279" r:id="rId21"/>
    <p:sldId id="281" r:id="rId22"/>
    <p:sldId id="280"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95" autoAdjust="0"/>
    <p:restoredTop sz="94660"/>
  </p:normalViewPr>
  <p:slideViewPr>
    <p:cSldViewPr snapToGrid="0">
      <p:cViewPr varScale="1">
        <p:scale>
          <a:sx n="60" d="100"/>
          <a:sy n="60" d="100"/>
        </p:scale>
        <p:origin x="3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F2C3-72FA-4989-A258-F3F90C2214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FDA55A-D748-43C0-9C0A-1ACF362090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B6658B-4235-4343-AA55-A8B4F6629120}"/>
              </a:ext>
            </a:extLst>
          </p:cNvPr>
          <p:cNvSpPr>
            <a:spLocks noGrp="1"/>
          </p:cNvSpPr>
          <p:nvPr>
            <p:ph type="dt" sz="half" idx="10"/>
          </p:nvPr>
        </p:nvSpPr>
        <p:spPr/>
        <p:txBody>
          <a:bodyPr/>
          <a:lstStyle/>
          <a:p>
            <a:fld id="{8D5DF5C6-0360-4B77-857F-844B49A250D1}" type="datetimeFigureOut">
              <a:rPr lang="en-US" smtClean="0"/>
              <a:t>12/3/2020</a:t>
            </a:fld>
            <a:endParaRPr lang="en-US"/>
          </a:p>
        </p:txBody>
      </p:sp>
      <p:sp>
        <p:nvSpPr>
          <p:cNvPr id="5" name="Footer Placeholder 4">
            <a:extLst>
              <a:ext uri="{FF2B5EF4-FFF2-40B4-BE49-F238E27FC236}">
                <a16:creationId xmlns:a16="http://schemas.microsoft.com/office/drawing/2014/main" id="{57FAEE17-2A6D-4995-A6B9-D140AE3A0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E5BAA-19B3-453B-9275-3F36170312A8}"/>
              </a:ext>
            </a:extLst>
          </p:cNvPr>
          <p:cNvSpPr>
            <a:spLocks noGrp="1"/>
          </p:cNvSpPr>
          <p:nvPr>
            <p:ph type="sldNum" sz="quarter" idx="12"/>
          </p:nvPr>
        </p:nvSpPr>
        <p:spPr/>
        <p:txBody>
          <a:bodyPr/>
          <a:lstStyle/>
          <a:p>
            <a:fld id="{743B3005-9412-4DDD-A6D9-F939AF1CAE10}" type="slidenum">
              <a:rPr lang="en-US" smtClean="0"/>
              <a:t>‹#›</a:t>
            </a:fld>
            <a:endParaRPr lang="en-US"/>
          </a:p>
        </p:txBody>
      </p:sp>
    </p:spTree>
    <p:extLst>
      <p:ext uri="{BB962C8B-B14F-4D97-AF65-F5344CB8AC3E}">
        <p14:creationId xmlns:p14="http://schemas.microsoft.com/office/powerpoint/2010/main" val="115453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E8B8-9691-4816-8B94-445978A5E9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F1FC91-92D9-41A9-A019-A68AAEA38A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E4D9E-FCC7-4788-8A0F-A636E9F65612}"/>
              </a:ext>
            </a:extLst>
          </p:cNvPr>
          <p:cNvSpPr>
            <a:spLocks noGrp="1"/>
          </p:cNvSpPr>
          <p:nvPr>
            <p:ph type="dt" sz="half" idx="10"/>
          </p:nvPr>
        </p:nvSpPr>
        <p:spPr/>
        <p:txBody>
          <a:bodyPr/>
          <a:lstStyle/>
          <a:p>
            <a:fld id="{8D5DF5C6-0360-4B77-857F-844B49A250D1}" type="datetimeFigureOut">
              <a:rPr lang="en-US" smtClean="0"/>
              <a:t>12/3/2020</a:t>
            </a:fld>
            <a:endParaRPr lang="en-US"/>
          </a:p>
        </p:txBody>
      </p:sp>
      <p:sp>
        <p:nvSpPr>
          <p:cNvPr id="5" name="Footer Placeholder 4">
            <a:extLst>
              <a:ext uri="{FF2B5EF4-FFF2-40B4-BE49-F238E27FC236}">
                <a16:creationId xmlns:a16="http://schemas.microsoft.com/office/drawing/2014/main" id="{6123EF2D-AC8A-4488-9061-CECEFF3C8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F2ACB-DC8C-43CD-BF94-8A5E1D46BE49}"/>
              </a:ext>
            </a:extLst>
          </p:cNvPr>
          <p:cNvSpPr>
            <a:spLocks noGrp="1"/>
          </p:cNvSpPr>
          <p:nvPr>
            <p:ph type="sldNum" sz="quarter" idx="12"/>
          </p:nvPr>
        </p:nvSpPr>
        <p:spPr/>
        <p:txBody>
          <a:bodyPr/>
          <a:lstStyle/>
          <a:p>
            <a:fld id="{743B3005-9412-4DDD-A6D9-F939AF1CAE10}" type="slidenum">
              <a:rPr lang="en-US" smtClean="0"/>
              <a:t>‹#›</a:t>
            </a:fld>
            <a:endParaRPr lang="en-US"/>
          </a:p>
        </p:txBody>
      </p:sp>
    </p:spTree>
    <p:extLst>
      <p:ext uri="{BB962C8B-B14F-4D97-AF65-F5344CB8AC3E}">
        <p14:creationId xmlns:p14="http://schemas.microsoft.com/office/powerpoint/2010/main" val="353746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B5A8D-C83D-459E-924D-AB865F6C5E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C463D9-BBBE-409D-A4FE-AAAB1B01ED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765E5-4F94-4E5A-93D5-B1552AB9EF3D}"/>
              </a:ext>
            </a:extLst>
          </p:cNvPr>
          <p:cNvSpPr>
            <a:spLocks noGrp="1"/>
          </p:cNvSpPr>
          <p:nvPr>
            <p:ph type="dt" sz="half" idx="10"/>
          </p:nvPr>
        </p:nvSpPr>
        <p:spPr/>
        <p:txBody>
          <a:bodyPr/>
          <a:lstStyle/>
          <a:p>
            <a:fld id="{8D5DF5C6-0360-4B77-857F-844B49A250D1}" type="datetimeFigureOut">
              <a:rPr lang="en-US" smtClean="0"/>
              <a:t>12/3/2020</a:t>
            </a:fld>
            <a:endParaRPr lang="en-US"/>
          </a:p>
        </p:txBody>
      </p:sp>
      <p:sp>
        <p:nvSpPr>
          <p:cNvPr id="5" name="Footer Placeholder 4">
            <a:extLst>
              <a:ext uri="{FF2B5EF4-FFF2-40B4-BE49-F238E27FC236}">
                <a16:creationId xmlns:a16="http://schemas.microsoft.com/office/drawing/2014/main" id="{CEF639AD-7248-4A46-99AB-5EC2ECB57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E4B7A5-70BD-45D4-A0B2-4D1A6254787D}"/>
              </a:ext>
            </a:extLst>
          </p:cNvPr>
          <p:cNvSpPr>
            <a:spLocks noGrp="1"/>
          </p:cNvSpPr>
          <p:nvPr>
            <p:ph type="sldNum" sz="quarter" idx="12"/>
          </p:nvPr>
        </p:nvSpPr>
        <p:spPr/>
        <p:txBody>
          <a:bodyPr/>
          <a:lstStyle/>
          <a:p>
            <a:fld id="{743B3005-9412-4DDD-A6D9-F939AF1CAE10}" type="slidenum">
              <a:rPr lang="en-US" smtClean="0"/>
              <a:t>‹#›</a:t>
            </a:fld>
            <a:endParaRPr lang="en-US"/>
          </a:p>
        </p:txBody>
      </p:sp>
    </p:spTree>
    <p:extLst>
      <p:ext uri="{BB962C8B-B14F-4D97-AF65-F5344CB8AC3E}">
        <p14:creationId xmlns:p14="http://schemas.microsoft.com/office/powerpoint/2010/main" val="408266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C476-4149-496D-BE48-00E8FC425D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D47C35-08CF-447E-B9EB-DA05B57AF0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79CB1-2930-42A4-99EE-09E18CE76473}"/>
              </a:ext>
            </a:extLst>
          </p:cNvPr>
          <p:cNvSpPr>
            <a:spLocks noGrp="1"/>
          </p:cNvSpPr>
          <p:nvPr>
            <p:ph type="dt" sz="half" idx="10"/>
          </p:nvPr>
        </p:nvSpPr>
        <p:spPr/>
        <p:txBody>
          <a:bodyPr/>
          <a:lstStyle/>
          <a:p>
            <a:fld id="{8D5DF5C6-0360-4B77-857F-844B49A250D1}" type="datetimeFigureOut">
              <a:rPr lang="en-US" smtClean="0"/>
              <a:t>12/3/2020</a:t>
            </a:fld>
            <a:endParaRPr lang="en-US"/>
          </a:p>
        </p:txBody>
      </p:sp>
      <p:sp>
        <p:nvSpPr>
          <p:cNvPr id="5" name="Footer Placeholder 4">
            <a:extLst>
              <a:ext uri="{FF2B5EF4-FFF2-40B4-BE49-F238E27FC236}">
                <a16:creationId xmlns:a16="http://schemas.microsoft.com/office/drawing/2014/main" id="{811B5802-6169-4CA2-9DA2-108944968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32AF5-ADA8-4CDB-AF5C-0A3F5F53B04C}"/>
              </a:ext>
            </a:extLst>
          </p:cNvPr>
          <p:cNvSpPr>
            <a:spLocks noGrp="1"/>
          </p:cNvSpPr>
          <p:nvPr>
            <p:ph type="sldNum" sz="quarter" idx="12"/>
          </p:nvPr>
        </p:nvSpPr>
        <p:spPr/>
        <p:txBody>
          <a:bodyPr/>
          <a:lstStyle/>
          <a:p>
            <a:fld id="{743B3005-9412-4DDD-A6D9-F939AF1CAE10}" type="slidenum">
              <a:rPr lang="en-US" smtClean="0"/>
              <a:t>‹#›</a:t>
            </a:fld>
            <a:endParaRPr lang="en-US"/>
          </a:p>
        </p:txBody>
      </p:sp>
    </p:spTree>
    <p:extLst>
      <p:ext uri="{BB962C8B-B14F-4D97-AF65-F5344CB8AC3E}">
        <p14:creationId xmlns:p14="http://schemas.microsoft.com/office/powerpoint/2010/main" val="2596297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B31D-E6D2-49BE-8BC9-EE70659F70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7C6C68-9DDA-437D-85FA-0A6F329B8B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F51FA9-7FAB-428C-8AEB-BB5ABFF75C0B}"/>
              </a:ext>
            </a:extLst>
          </p:cNvPr>
          <p:cNvSpPr>
            <a:spLocks noGrp="1"/>
          </p:cNvSpPr>
          <p:nvPr>
            <p:ph type="dt" sz="half" idx="10"/>
          </p:nvPr>
        </p:nvSpPr>
        <p:spPr/>
        <p:txBody>
          <a:bodyPr/>
          <a:lstStyle/>
          <a:p>
            <a:fld id="{8D5DF5C6-0360-4B77-857F-844B49A250D1}" type="datetimeFigureOut">
              <a:rPr lang="en-US" smtClean="0"/>
              <a:t>12/3/2020</a:t>
            </a:fld>
            <a:endParaRPr lang="en-US"/>
          </a:p>
        </p:txBody>
      </p:sp>
      <p:sp>
        <p:nvSpPr>
          <p:cNvPr id="5" name="Footer Placeholder 4">
            <a:extLst>
              <a:ext uri="{FF2B5EF4-FFF2-40B4-BE49-F238E27FC236}">
                <a16:creationId xmlns:a16="http://schemas.microsoft.com/office/drawing/2014/main" id="{FF53FC26-37D0-4986-9932-FDEF44602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12F621-E41A-4A1E-9AD3-E68C1EF1B906}"/>
              </a:ext>
            </a:extLst>
          </p:cNvPr>
          <p:cNvSpPr>
            <a:spLocks noGrp="1"/>
          </p:cNvSpPr>
          <p:nvPr>
            <p:ph type="sldNum" sz="quarter" idx="12"/>
          </p:nvPr>
        </p:nvSpPr>
        <p:spPr/>
        <p:txBody>
          <a:bodyPr/>
          <a:lstStyle/>
          <a:p>
            <a:fld id="{743B3005-9412-4DDD-A6D9-F939AF1CAE10}" type="slidenum">
              <a:rPr lang="en-US" smtClean="0"/>
              <a:t>‹#›</a:t>
            </a:fld>
            <a:endParaRPr lang="en-US"/>
          </a:p>
        </p:txBody>
      </p:sp>
    </p:spTree>
    <p:extLst>
      <p:ext uri="{BB962C8B-B14F-4D97-AF65-F5344CB8AC3E}">
        <p14:creationId xmlns:p14="http://schemas.microsoft.com/office/powerpoint/2010/main" val="1926015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E3178-3D35-404A-8A6D-656E21A9C1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8B35F9-95BF-49E7-9E57-BBED432984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6AFE7C-2B57-4938-8F27-1DD431C517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425A71-2308-47E7-8E18-14A435C0CB3F}"/>
              </a:ext>
            </a:extLst>
          </p:cNvPr>
          <p:cNvSpPr>
            <a:spLocks noGrp="1"/>
          </p:cNvSpPr>
          <p:nvPr>
            <p:ph type="dt" sz="half" idx="10"/>
          </p:nvPr>
        </p:nvSpPr>
        <p:spPr/>
        <p:txBody>
          <a:bodyPr/>
          <a:lstStyle/>
          <a:p>
            <a:fld id="{8D5DF5C6-0360-4B77-857F-844B49A250D1}" type="datetimeFigureOut">
              <a:rPr lang="en-US" smtClean="0"/>
              <a:t>12/3/2020</a:t>
            </a:fld>
            <a:endParaRPr lang="en-US"/>
          </a:p>
        </p:txBody>
      </p:sp>
      <p:sp>
        <p:nvSpPr>
          <p:cNvPr id="6" name="Footer Placeholder 5">
            <a:extLst>
              <a:ext uri="{FF2B5EF4-FFF2-40B4-BE49-F238E27FC236}">
                <a16:creationId xmlns:a16="http://schemas.microsoft.com/office/drawing/2014/main" id="{400B6F56-E2EE-4866-98AB-89760539E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9A183-1F1C-4BEE-ABC1-B09842F7268F}"/>
              </a:ext>
            </a:extLst>
          </p:cNvPr>
          <p:cNvSpPr>
            <a:spLocks noGrp="1"/>
          </p:cNvSpPr>
          <p:nvPr>
            <p:ph type="sldNum" sz="quarter" idx="12"/>
          </p:nvPr>
        </p:nvSpPr>
        <p:spPr/>
        <p:txBody>
          <a:bodyPr/>
          <a:lstStyle/>
          <a:p>
            <a:fld id="{743B3005-9412-4DDD-A6D9-F939AF1CAE10}" type="slidenum">
              <a:rPr lang="en-US" smtClean="0"/>
              <a:t>‹#›</a:t>
            </a:fld>
            <a:endParaRPr lang="en-US"/>
          </a:p>
        </p:txBody>
      </p:sp>
    </p:spTree>
    <p:extLst>
      <p:ext uri="{BB962C8B-B14F-4D97-AF65-F5344CB8AC3E}">
        <p14:creationId xmlns:p14="http://schemas.microsoft.com/office/powerpoint/2010/main" val="3441943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76F3-B081-433D-862C-8BB2EC2D25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89FA61-4825-4C46-A8D0-1AE0839898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59DB4C-A102-4773-B78E-F05DA52D9F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8E4AEF-6B6C-4F74-AA6E-29EAE5ECE4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8D53B7-916E-4309-8AB9-C02F12041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0B3255-DFAB-4F2A-A7F1-6DF92F8DF0FE}"/>
              </a:ext>
            </a:extLst>
          </p:cNvPr>
          <p:cNvSpPr>
            <a:spLocks noGrp="1"/>
          </p:cNvSpPr>
          <p:nvPr>
            <p:ph type="dt" sz="half" idx="10"/>
          </p:nvPr>
        </p:nvSpPr>
        <p:spPr/>
        <p:txBody>
          <a:bodyPr/>
          <a:lstStyle/>
          <a:p>
            <a:fld id="{8D5DF5C6-0360-4B77-857F-844B49A250D1}" type="datetimeFigureOut">
              <a:rPr lang="en-US" smtClean="0"/>
              <a:t>12/3/2020</a:t>
            </a:fld>
            <a:endParaRPr lang="en-US"/>
          </a:p>
        </p:txBody>
      </p:sp>
      <p:sp>
        <p:nvSpPr>
          <p:cNvPr id="8" name="Footer Placeholder 7">
            <a:extLst>
              <a:ext uri="{FF2B5EF4-FFF2-40B4-BE49-F238E27FC236}">
                <a16:creationId xmlns:a16="http://schemas.microsoft.com/office/drawing/2014/main" id="{E296ACC7-D297-4BF5-AA51-7C6C6B30B4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85E8EA-D5EC-4459-9DD2-69EAF902C732}"/>
              </a:ext>
            </a:extLst>
          </p:cNvPr>
          <p:cNvSpPr>
            <a:spLocks noGrp="1"/>
          </p:cNvSpPr>
          <p:nvPr>
            <p:ph type="sldNum" sz="quarter" idx="12"/>
          </p:nvPr>
        </p:nvSpPr>
        <p:spPr/>
        <p:txBody>
          <a:bodyPr/>
          <a:lstStyle/>
          <a:p>
            <a:fld id="{743B3005-9412-4DDD-A6D9-F939AF1CAE10}" type="slidenum">
              <a:rPr lang="en-US" smtClean="0"/>
              <a:t>‹#›</a:t>
            </a:fld>
            <a:endParaRPr lang="en-US"/>
          </a:p>
        </p:txBody>
      </p:sp>
    </p:spTree>
    <p:extLst>
      <p:ext uri="{BB962C8B-B14F-4D97-AF65-F5344CB8AC3E}">
        <p14:creationId xmlns:p14="http://schemas.microsoft.com/office/powerpoint/2010/main" val="209576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39B24-4A15-40D5-9C75-FCBE9973F6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BB45EA-55A0-4197-82AC-4B39BFFB09F1}"/>
              </a:ext>
            </a:extLst>
          </p:cNvPr>
          <p:cNvSpPr>
            <a:spLocks noGrp="1"/>
          </p:cNvSpPr>
          <p:nvPr>
            <p:ph type="dt" sz="half" idx="10"/>
          </p:nvPr>
        </p:nvSpPr>
        <p:spPr/>
        <p:txBody>
          <a:bodyPr/>
          <a:lstStyle/>
          <a:p>
            <a:fld id="{8D5DF5C6-0360-4B77-857F-844B49A250D1}" type="datetimeFigureOut">
              <a:rPr lang="en-US" smtClean="0"/>
              <a:t>12/3/2020</a:t>
            </a:fld>
            <a:endParaRPr lang="en-US"/>
          </a:p>
        </p:txBody>
      </p:sp>
      <p:sp>
        <p:nvSpPr>
          <p:cNvPr id="4" name="Footer Placeholder 3">
            <a:extLst>
              <a:ext uri="{FF2B5EF4-FFF2-40B4-BE49-F238E27FC236}">
                <a16:creationId xmlns:a16="http://schemas.microsoft.com/office/drawing/2014/main" id="{A20C8140-5D63-4632-8BEA-DC2E3408FC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C491AC-ED12-48E0-851B-CC5ADCEA124D}"/>
              </a:ext>
            </a:extLst>
          </p:cNvPr>
          <p:cNvSpPr>
            <a:spLocks noGrp="1"/>
          </p:cNvSpPr>
          <p:nvPr>
            <p:ph type="sldNum" sz="quarter" idx="12"/>
          </p:nvPr>
        </p:nvSpPr>
        <p:spPr/>
        <p:txBody>
          <a:bodyPr/>
          <a:lstStyle/>
          <a:p>
            <a:fld id="{743B3005-9412-4DDD-A6D9-F939AF1CAE10}" type="slidenum">
              <a:rPr lang="en-US" smtClean="0"/>
              <a:t>‹#›</a:t>
            </a:fld>
            <a:endParaRPr lang="en-US"/>
          </a:p>
        </p:txBody>
      </p:sp>
    </p:spTree>
    <p:extLst>
      <p:ext uri="{BB962C8B-B14F-4D97-AF65-F5344CB8AC3E}">
        <p14:creationId xmlns:p14="http://schemas.microsoft.com/office/powerpoint/2010/main" val="3921448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29C139-A2CC-4C66-8B32-DE5FEC47D2CC}"/>
              </a:ext>
            </a:extLst>
          </p:cNvPr>
          <p:cNvSpPr>
            <a:spLocks noGrp="1"/>
          </p:cNvSpPr>
          <p:nvPr>
            <p:ph type="dt" sz="half" idx="10"/>
          </p:nvPr>
        </p:nvSpPr>
        <p:spPr/>
        <p:txBody>
          <a:bodyPr/>
          <a:lstStyle/>
          <a:p>
            <a:fld id="{8D5DF5C6-0360-4B77-857F-844B49A250D1}" type="datetimeFigureOut">
              <a:rPr lang="en-US" smtClean="0"/>
              <a:t>12/3/2020</a:t>
            </a:fld>
            <a:endParaRPr lang="en-US"/>
          </a:p>
        </p:txBody>
      </p:sp>
      <p:sp>
        <p:nvSpPr>
          <p:cNvPr id="3" name="Footer Placeholder 2">
            <a:extLst>
              <a:ext uri="{FF2B5EF4-FFF2-40B4-BE49-F238E27FC236}">
                <a16:creationId xmlns:a16="http://schemas.microsoft.com/office/drawing/2014/main" id="{1B81077E-AE98-49FF-96AF-A5CF2A8079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66FF9D-28AF-4E19-88F5-818A570004C9}"/>
              </a:ext>
            </a:extLst>
          </p:cNvPr>
          <p:cNvSpPr>
            <a:spLocks noGrp="1"/>
          </p:cNvSpPr>
          <p:nvPr>
            <p:ph type="sldNum" sz="quarter" idx="12"/>
          </p:nvPr>
        </p:nvSpPr>
        <p:spPr/>
        <p:txBody>
          <a:bodyPr/>
          <a:lstStyle/>
          <a:p>
            <a:fld id="{743B3005-9412-4DDD-A6D9-F939AF1CAE10}" type="slidenum">
              <a:rPr lang="en-US" smtClean="0"/>
              <a:t>‹#›</a:t>
            </a:fld>
            <a:endParaRPr lang="en-US"/>
          </a:p>
        </p:txBody>
      </p:sp>
    </p:spTree>
    <p:extLst>
      <p:ext uri="{BB962C8B-B14F-4D97-AF65-F5344CB8AC3E}">
        <p14:creationId xmlns:p14="http://schemas.microsoft.com/office/powerpoint/2010/main" val="283463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8AE1-D7B5-43F2-8EB7-944C5A007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8CE2A4-0934-489C-A5F0-16319340AD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C48EFA-C2EF-478C-AE22-31FAD7B5D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CF832E-3D7C-41D9-89FA-BF732DF703C0}"/>
              </a:ext>
            </a:extLst>
          </p:cNvPr>
          <p:cNvSpPr>
            <a:spLocks noGrp="1"/>
          </p:cNvSpPr>
          <p:nvPr>
            <p:ph type="dt" sz="half" idx="10"/>
          </p:nvPr>
        </p:nvSpPr>
        <p:spPr/>
        <p:txBody>
          <a:bodyPr/>
          <a:lstStyle/>
          <a:p>
            <a:fld id="{8D5DF5C6-0360-4B77-857F-844B49A250D1}" type="datetimeFigureOut">
              <a:rPr lang="en-US" smtClean="0"/>
              <a:t>12/3/2020</a:t>
            </a:fld>
            <a:endParaRPr lang="en-US"/>
          </a:p>
        </p:txBody>
      </p:sp>
      <p:sp>
        <p:nvSpPr>
          <p:cNvPr id="6" name="Footer Placeholder 5">
            <a:extLst>
              <a:ext uri="{FF2B5EF4-FFF2-40B4-BE49-F238E27FC236}">
                <a16:creationId xmlns:a16="http://schemas.microsoft.com/office/drawing/2014/main" id="{B03EC6E7-9CD7-4168-9709-308D8594E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AD596-91FB-4068-9904-EB2E9BCAFF01}"/>
              </a:ext>
            </a:extLst>
          </p:cNvPr>
          <p:cNvSpPr>
            <a:spLocks noGrp="1"/>
          </p:cNvSpPr>
          <p:nvPr>
            <p:ph type="sldNum" sz="quarter" idx="12"/>
          </p:nvPr>
        </p:nvSpPr>
        <p:spPr/>
        <p:txBody>
          <a:bodyPr/>
          <a:lstStyle/>
          <a:p>
            <a:fld id="{743B3005-9412-4DDD-A6D9-F939AF1CAE10}" type="slidenum">
              <a:rPr lang="en-US" smtClean="0"/>
              <a:t>‹#›</a:t>
            </a:fld>
            <a:endParaRPr lang="en-US"/>
          </a:p>
        </p:txBody>
      </p:sp>
    </p:spTree>
    <p:extLst>
      <p:ext uri="{BB962C8B-B14F-4D97-AF65-F5344CB8AC3E}">
        <p14:creationId xmlns:p14="http://schemas.microsoft.com/office/powerpoint/2010/main" val="4142960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747B0-6379-4880-AB6A-1689C8A62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D2A195-A761-4871-98CF-225794D4B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FA7388-BAB7-4D36-9445-99BBB9142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6AF363-6FC0-46A3-87B6-BC034B7EA36B}"/>
              </a:ext>
            </a:extLst>
          </p:cNvPr>
          <p:cNvSpPr>
            <a:spLocks noGrp="1"/>
          </p:cNvSpPr>
          <p:nvPr>
            <p:ph type="dt" sz="half" idx="10"/>
          </p:nvPr>
        </p:nvSpPr>
        <p:spPr/>
        <p:txBody>
          <a:bodyPr/>
          <a:lstStyle/>
          <a:p>
            <a:fld id="{8D5DF5C6-0360-4B77-857F-844B49A250D1}" type="datetimeFigureOut">
              <a:rPr lang="en-US" smtClean="0"/>
              <a:t>12/3/2020</a:t>
            </a:fld>
            <a:endParaRPr lang="en-US"/>
          </a:p>
        </p:txBody>
      </p:sp>
      <p:sp>
        <p:nvSpPr>
          <p:cNvPr id="6" name="Footer Placeholder 5">
            <a:extLst>
              <a:ext uri="{FF2B5EF4-FFF2-40B4-BE49-F238E27FC236}">
                <a16:creationId xmlns:a16="http://schemas.microsoft.com/office/drawing/2014/main" id="{F82F6E55-41C2-4AA1-9224-4722DBDF86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56BBE-3109-445A-B19A-30D8CFFB2D8A}"/>
              </a:ext>
            </a:extLst>
          </p:cNvPr>
          <p:cNvSpPr>
            <a:spLocks noGrp="1"/>
          </p:cNvSpPr>
          <p:nvPr>
            <p:ph type="sldNum" sz="quarter" idx="12"/>
          </p:nvPr>
        </p:nvSpPr>
        <p:spPr/>
        <p:txBody>
          <a:bodyPr/>
          <a:lstStyle/>
          <a:p>
            <a:fld id="{743B3005-9412-4DDD-A6D9-F939AF1CAE10}" type="slidenum">
              <a:rPr lang="en-US" smtClean="0"/>
              <a:t>‹#›</a:t>
            </a:fld>
            <a:endParaRPr lang="en-US"/>
          </a:p>
        </p:txBody>
      </p:sp>
    </p:spTree>
    <p:extLst>
      <p:ext uri="{BB962C8B-B14F-4D97-AF65-F5344CB8AC3E}">
        <p14:creationId xmlns:p14="http://schemas.microsoft.com/office/powerpoint/2010/main" val="1533232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049839-F21C-44F6-943E-102B877358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E60AF2-B1D6-4582-80F4-FB530D966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6D389-1C01-4E10-994F-8BE0E7B9A3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DF5C6-0360-4B77-857F-844B49A250D1}" type="datetimeFigureOut">
              <a:rPr lang="en-US" smtClean="0"/>
              <a:t>12/3/2020</a:t>
            </a:fld>
            <a:endParaRPr lang="en-US"/>
          </a:p>
        </p:txBody>
      </p:sp>
      <p:sp>
        <p:nvSpPr>
          <p:cNvPr id="5" name="Footer Placeholder 4">
            <a:extLst>
              <a:ext uri="{FF2B5EF4-FFF2-40B4-BE49-F238E27FC236}">
                <a16:creationId xmlns:a16="http://schemas.microsoft.com/office/drawing/2014/main" id="{0D4B6D3F-35B3-419F-A064-5C5377B8E1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55BB6A-0600-431C-9C99-E9265EE7A7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3B3005-9412-4DDD-A6D9-F939AF1CAE10}" type="slidenum">
              <a:rPr lang="en-US" smtClean="0"/>
              <a:t>‹#›</a:t>
            </a:fld>
            <a:endParaRPr lang="en-US"/>
          </a:p>
        </p:txBody>
      </p:sp>
    </p:spTree>
    <p:extLst>
      <p:ext uri="{BB962C8B-B14F-4D97-AF65-F5344CB8AC3E}">
        <p14:creationId xmlns:p14="http://schemas.microsoft.com/office/powerpoint/2010/main" val="380403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34B1F-DDB6-42A7-9B0F-896B2D92D475}"/>
              </a:ext>
            </a:extLst>
          </p:cNvPr>
          <p:cNvSpPr>
            <a:spLocks noGrp="1"/>
          </p:cNvSpPr>
          <p:nvPr>
            <p:ph type="ctrTitle"/>
          </p:nvPr>
        </p:nvSpPr>
        <p:spPr/>
        <p:txBody>
          <a:bodyPr/>
          <a:lstStyle/>
          <a:p>
            <a:r>
              <a:rPr lang="en-US" dirty="0"/>
              <a:t>Vector methods</a:t>
            </a:r>
            <a:br>
              <a:rPr lang="en-US" dirty="0"/>
            </a:br>
            <a:r>
              <a:rPr lang="en-US" dirty="0"/>
              <a:t>in Statistical NLP</a:t>
            </a:r>
          </a:p>
        </p:txBody>
      </p:sp>
      <p:sp>
        <p:nvSpPr>
          <p:cNvPr id="3" name="Subtitle 2">
            <a:extLst>
              <a:ext uri="{FF2B5EF4-FFF2-40B4-BE49-F238E27FC236}">
                <a16:creationId xmlns:a16="http://schemas.microsoft.com/office/drawing/2014/main" id="{526713B6-88AD-46B9-B95A-56F4E148DE5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368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6DD6-926D-4A21-9A2C-EF0D7A565677}"/>
              </a:ext>
            </a:extLst>
          </p:cNvPr>
          <p:cNvSpPr>
            <a:spLocks noGrp="1"/>
          </p:cNvSpPr>
          <p:nvPr>
            <p:ph type="title"/>
          </p:nvPr>
        </p:nvSpPr>
        <p:spPr/>
        <p:txBody>
          <a:bodyPr/>
          <a:lstStyle/>
          <a:p>
            <a:pPr algn="ctr"/>
            <a:r>
              <a:rPr lang="en-US" dirty="0"/>
              <a:t>Web search engines</a:t>
            </a:r>
            <a:br>
              <a:rPr lang="en-US" dirty="0"/>
            </a:br>
            <a:r>
              <a:rPr lang="en-US" dirty="0"/>
              <a:t>Query-independent features</a:t>
            </a:r>
          </a:p>
        </p:txBody>
      </p:sp>
      <p:sp>
        <p:nvSpPr>
          <p:cNvPr id="3" name="Content Placeholder 2">
            <a:extLst>
              <a:ext uri="{FF2B5EF4-FFF2-40B4-BE49-F238E27FC236}">
                <a16:creationId xmlns:a16="http://schemas.microsoft.com/office/drawing/2014/main" id="{83571102-18B0-4EA6-B5A9-9D610F81B314}"/>
              </a:ext>
            </a:extLst>
          </p:cNvPr>
          <p:cNvSpPr>
            <a:spLocks noGrp="1"/>
          </p:cNvSpPr>
          <p:nvPr>
            <p:ph idx="1"/>
          </p:nvPr>
        </p:nvSpPr>
        <p:spPr/>
        <p:txBody>
          <a:bodyPr/>
          <a:lstStyle/>
          <a:p>
            <a:pPr marL="0" indent="0">
              <a:buNone/>
            </a:pPr>
            <a:r>
              <a:rPr lang="en-US" dirty="0"/>
              <a:t>Initial idea: A page is important if a lot of other pages have linked to it.</a:t>
            </a:r>
          </a:p>
          <a:p>
            <a:pPr marL="0" indent="0">
              <a:buNone/>
            </a:pPr>
            <a:r>
              <a:rPr lang="en-US" dirty="0"/>
              <a:t>Cleverer version: A page is important if a lot of important pages have linked to it.</a:t>
            </a:r>
          </a:p>
          <a:p>
            <a:pPr marL="0" indent="0">
              <a:buNone/>
            </a:pPr>
            <a:r>
              <a:rPr lang="en-US" dirty="0"/>
              <a:t>Sounds circular, but it’s just a system of linear equations.</a:t>
            </a:r>
          </a:p>
          <a:p>
            <a:pPr marL="0" indent="0">
              <a:buNone/>
            </a:pPr>
            <a:r>
              <a:rPr lang="en-US" dirty="0"/>
              <a:t>PageRank: (Larry Page and Sergey Brin, 1998) . Original idea of Google.</a:t>
            </a:r>
          </a:p>
          <a:p>
            <a:pPr marL="0" indent="0">
              <a:buNone/>
            </a:pPr>
            <a:r>
              <a:rPr lang="en-US" dirty="0"/>
              <a:t>Other criteria such as reputation of source.</a:t>
            </a:r>
          </a:p>
          <a:p>
            <a:pPr marL="0" indent="0">
              <a:buNone/>
            </a:pPr>
            <a:endParaRPr lang="en-US" dirty="0"/>
          </a:p>
        </p:txBody>
      </p:sp>
    </p:spTree>
    <p:extLst>
      <p:ext uri="{BB962C8B-B14F-4D97-AF65-F5344CB8AC3E}">
        <p14:creationId xmlns:p14="http://schemas.microsoft.com/office/powerpoint/2010/main" val="1747785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BBC8-7DE2-4BC9-84C4-AC8E10C26AD4}"/>
              </a:ext>
            </a:extLst>
          </p:cNvPr>
          <p:cNvSpPr>
            <a:spLocks noGrp="1"/>
          </p:cNvSpPr>
          <p:nvPr>
            <p:ph type="title"/>
          </p:nvPr>
        </p:nvSpPr>
        <p:spPr/>
        <p:txBody>
          <a:bodyPr/>
          <a:lstStyle/>
          <a:p>
            <a:pPr algn="ctr"/>
            <a:r>
              <a:rPr lang="en-US" dirty="0"/>
              <a:t>Web search engines</a:t>
            </a:r>
            <a:br>
              <a:rPr lang="en-US" dirty="0"/>
            </a:br>
            <a:r>
              <a:rPr lang="en-US" dirty="0"/>
              <a:t>User-specific features</a:t>
            </a:r>
          </a:p>
        </p:txBody>
      </p:sp>
      <p:sp>
        <p:nvSpPr>
          <p:cNvPr id="3" name="Content Placeholder 2">
            <a:extLst>
              <a:ext uri="{FF2B5EF4-FFF2-40B4-BE49-F238E27FC236}">
                <a16:creationId xmlns:a16="http://schemas.microsoft.com/office/drawing/2014/main" id="{3E53C280-FF2C-45ED-B79A-DC8D402E176C}"/>
              </a:ext>
            </a:extLst>
          </p:cNvPr>
          <p:cNvSpPr>
            <a:spLocks noGrp="1"/>
          </p:cNvSpPr>
          <p:nvPr>
            <p:ph idx="1"/>
          </p:nvPr>
        </p:nvSpPr>
        <p:spPr/>
        <p:txBody>
          <a:bodyPr/>
          <a:lstStyle/>
          <a:p>
            <a:r>
              <a:rPr lang="en-US" dirty="0"/>
              <a:t>Previous searches</a:t>
            </a:r>
          </a:p>
          <a:p>
            <a:r>
              <a:rPr lang="en-US" dirty="0"/>
              <a:t>Previous clicks</a:t>
            </a:r>
          </a:p>
          <a:p>
            <a:r>
              <a:rPr lang="en-US" dirty="0"/>
              <a:t>Other information (</a:t>
            </a:r>
            <a:r>
              <a:rPr lang="en-US" dirty="0" err="1"/>
              <a:t>gmail</a:t>
            </a:r>
            <a:r>
              <a:rPr lang="en-US" dirty="0"/>
              <a:t>, YouTube, etc.)</a:t>
            </a:r>
          </a:p>
          <a:p>
            <a:r>
              <a:rPr lang="en-US" dirty="0"/>
              <a:t>Collaborative filtering: The pages that interest you are likely to be those that interested people similar to you, where “people similar to you” means “people who in the past have made queries similar to yours”. Or similar in some other way.</a:t>
            </a:r>
          </a:p>
          <a:p>
            <a:r>
              <a:rPr lang="en-US" dirty="0"/>
              <a:t>Your current location, when relevant.</a:t>
            </a:r>
          </a:p>
        </p:txBody>
      </p:sp>
    </p:spTree>
    <p:extLst>
      <p:ext uri="{BB962C8B-B14F-4D97-AF65-F5344CB8AC3E}">
        <p14:creationId xmlns:p14="http://schemas.microsoft.com/office/powerpoint/2010/main" val="1582824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AD8FC-10D8-4B7F-871D-81A05DC80F7E}"/>
              </a:ext>
            </a:extLst>
          </p:cNvPr>
          <p:cNvSpPr>
            <a:spLocks noGrp="1"/>
          </p:cNvSpPr>
          <p:nvPr>
            <p:ph type="title"/>
          </p:nvPr>
        </p:nvSpPr>
        <p:spPr/>
        <p:txBody>
          <a:bodyPr/>
          <a:lstStyle/>
          <a:p>
            <a:pPr algn="ctr"/>
            <a:r>
              <a:rPr lang="en-US" dirty="0"/>
              <a:t>Word vectors: Co-</a:t>
            </a:r>
            <a:r>
              <a:rPr lang="en-US" dirty="0" err="1"/>
              <a:t>occurence</a:t>
            </a:r>
            <a:r>
              <a:rPr lang="en-US" dirty="0"/>
              <a:t> statistics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213C4E-CF51-4F08-B1B0-00281B73880E}"/>
                  </a:ext>
                </a:extLst>
              </p:cNvPr>
              <p:cNvSpPr>
                <a:spLocks noGrp="1"/>
              </p:cNvSpPr>
              <p:nvPr>
                <p:ph idx="1"/>
              </p:nvPr>
            </p:nvSpPr>
            <p:spPr>
              <a:xfrm>
                <a:off x="838200" y="1363579"/>
                <a:ext cx="10515600" cy="4813384"/>
              </a:xfrm>
            </p:spPr>
            <p:txBody>
              <a:bodyPr>
                <a:normAutofit lnSpcReduction="10000"/>
              </a:bodyPr>
              <a:lstStyle/>
              <a:p>
                <a:pPr marL="0" indent="0">
                  <a:buNone/>
                </a:pPr>
                <a:r>
                  <a:rPr lang="en-US" dirty="0"/>
                  <a:t>aka “word embeddings”</a:t>
                </a:r>
              </a:p>
              <a:p>
                <a:pPr marL="0" indent="0">
                  <a:buNone/>
                </a:pPr>
                <a:r>
                  <a:rPr lang="en-US" dirty="0"/>
                  <a:t>“You shall know a word by the company it keeps.” --- John Rupert Firth</a:t>
                </a:r>
              </a:p>
              <a:p>
                <a:pPr marL="0" indent="0">
                  <a:buNone/>
                </a:pPr>
                <a:r>
                  <a:rPr lang="en-US" dirty="0"/>
                  <a:t>That is: If two words U and V have similar meanings, then the words that appear close to U in a text corpus will be largely the same as those that appear close to V.</a:t>
                </a:r>
              </a:p>
              <a:p>
                <a:pPr marL="0" indent="0">
                  <a:buNone/>
                </a:pPr>
                <a:r>
                  <a:rPr lang="en-US" dirty="0"/>
                  <a:t>Basic idea:</a:t>
                </a:r>
              </a:p>
              <a:p>
                <a:pPr marL="0" indent="0">
                  <a:buNone/>
                </a:pPr>
                <a:r>
                  <a:rPr lang="en-US" dirty="0"/>
                  <a:t>As with document vectors, let q be the number of words in the language. Number them from 0 to q</a:t>
                </a:r>
                <a:r>
                  <a:rPr lang="en-US" dirty="0">
                    <a:latin typeface="Cambria Math" panose="02040503050406030204" pitchFamily="18" charset="0"/>
                    <a:ea typeface="Cambria Math" panose="02040503050406030204" pitchFamily="18" charset="0"/>
                  </a:rPr>
                  <a:t>−1.</a:t>
                </a:r>
                <a:endParaRPr lang="en-US" dirty="0"/>
              </a:p>
              <a:p>
                <a:pPr marL="0" indent="0">
                  <a:buNone/>
                </a:pPr>
                <a:r>
                  <a:rPr lang="en-US" dirty="0"/>
                  <a:t>For each word w, let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𝑤</m:t>
                        </m:r>
                      </m:e>
                    </m:acc>
                  </m:oMath>
                </a14:m>
                <a:r>
                  <a:rPr lang="en-US" dirty="0"/>
                  <a:t> be a q-dimensional vector, where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𝑤</m:t>
                        </m:r>
                      </m:e>
                    </m:acc>
                  </m:oMath>
                </a14:m>
                <a:r>
                  <a:rPr lang="en-US" dirty="0"/>
                  <a:t>[</a:t>
                </a:r>
                <a:r>
                  <a:rPr lang="en-US" dirty="0" err="1"/>
                  <a:t>i</a:t>
                </a:r>
                <a:r>
                  <a:rPr lang="en-US" dirty="0"/>
                  <a:t>] is the frequency with which word </a:t>
                </a:r>
                <a:r>
                  <a:rPr lang="en-US" dirty="0" err="1"/>
                  <a:t>i</a:t>
                </a:r>
                <a:r>
                  <a:rPr lang="en-US" dirty="0"/>
                  <a:t> appears “close” to word w.</a:t>
                </a:r>
              </a:p>
              <a:p>
                <a:pPr marL="0" indent="0">
                  <a:buNone/>
                </a:pPr>
                <a:r>
                  <a:rPr lang="en-US" dirty="0"/>
                  <a:t>Then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𝑤</m:t>
                        </m:r>
                      </m:e>
                    </m:acc>
                  </m:oMath>
                </a14:m>
                <a:r>
                  <a:rPr lang="en-US" dirty="0"/>
                  <a:t> characterizes the meaning of w. Or so it is claimed.</a:t>
                </a:r>
              </a:p>
            </p:txBody>
          </p:sp>
        </mc:Choice>
        <mc:Fallback xmlns="">
          <p:sp>
            <p:nvSpPr>
              <p:cNvPr id="3" name="Content Placeholder 2">
                <a:extLst>
                  <a:ext uri="{FF2B5EF4-FFF2-40B4-BE49-F238E27FC236}">
                    <a16:creationId xmlns:a16="http://schemas.microsoft.com/office/drawing/2014/main" id="{7A213C4E-CF51-4F08-B1B0-00281B73880E}"/>
                  </a:ext>
                </a:extLst>
              </p:cNvPr>
              <p:cNvSpPr>
                <a:spLocks noGrp="1" noRot="1" noChangeAspect="1" noMove="1" noResize="1" noEditPoints="1" noAdjustHandles="1" noChangeArrowheads="1" noChangeShapeType="1" noTextEdit="1"/>
              </p:cNvSpPr>
              <p:nvPr>
                <p:ph idx="1"/>
              </p:nvPr>
            </p:nvSpPr>
            <p:spPr>
              <a:xfrm>
                <a:off x="838200" y="1363579"/>
                <a:ext cx="10515600" cy="4813384"/>
              </a:xfrm>
              <a:blipFill>
                <a:blip r:embed="rId2"/>
                <a:stretch>
                  <a:fillRect l="-1217" t="-2915" r="-1043"/>
                </a:stretch>
              </a:blipFill>
            </p:spPr>
            <p:txBody>
              <a:bodyPr/>
              <a:lstStyle/>
              <a:p>
                <a:r>
                  <a:rPr lang="en-US">
                    <a:noFill/>
                  </a:rPr>
                  <a:t> </a:t>
                </a:r>
              </a:p>
            </p:txBody>
          </p:sp>
        </mc:Fallback>
      </mc:AlternateContent>
    </p:spTree>
    <p:extLst>
      <p:ext uri="{BB962C8B-B14F-4D97-AF65-F5344CB8AC3E}">
        <p14:creationId xmlns:p14="http://schemas.microsoft.com/office/powerpoint/2010/main" val="39422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03FC-1B7A-4B4C-B36E-93FE7648C2D1}"/>
              </a:ext>
            </a:extLst>
          </p:cNvPr>
          <p:cNvSpPr>
            <a:spLocks noGrp="1"/>
          </p:cNvSpPr>
          <p:nvPr>
            <p:ph type="title"/>
          </p:nvPr>
        </p:nvSpPr>
        <p:spPr/>
        <p:txBody>
          <a:bodyPr/>
          <a:lstStyle/>
          <a:p>
            <a:pPr algn="ctr"/>
            <a:r>
              <a:rPr lang="en-US" dirty="0"/>
              <a:t>More sophisticated version incorporating positional information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0EE1AE-4227-4356-AC3D-2200EFFE0B7F}"/>
                  </a:ext>
                </a:extLst>
              </p:cNvPr>
              <p:cNvSpPr>
                <a:spLocks noGrp="1"/>
              </p:cNvSpPr>
              <p:nvPr>
                <p:ph idx="1"/>
              </p:nvPr>
            </p:nvSpPr>
            <p:spPr/>
            <p:txBody>
              <a:bodyPr/>
              <a:lstStyle/>
              <a:p>
                <a:pPr marL="0" indent="0">
                  <a:buNone/>
                </a:pPr>
                <a:r>
                  <a:rPr lang="en-US" dirty="0"/>
                  <a:t>Use a 6q-dimensional vector.</a:t>
                </a:r>
              </a:p>
              <a:p>
                <a:pPr marL="0" indent="0">
                  <a:buNone/>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𝑤</m:t>
                        </m:r>
                      </m:e>
                    </m:acc>
                  </m:oMath>
                </a14:m>
                <a:r>
                  <a:rPr lang="en-US" dirty="0"/>
                  <a:t>[6i] = how often word </a:t>
                </a:r>
                <a:r>
                  <a:rPr lang="en-US" dirty="0" err="1"/>
                  <a:t>i</a:t>
                </a:r>
                <a:r>
                  <a:rPr lang="en-US" dirty="0"/>
                  <a:t> appears 3 words before word w.</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𝑤</m:t>
                        </m:r>
                      </m:e>
                    </m:acc>
                  </m:oMath>
                </a14:m>
                <a:r>
                  <a:rPr lang="en-US" dirty="0"/>
                  <a:t>[6i+1] = how often word </a:t>
                </a:r>
                <a:r>
                  <a:rPr lang="en-US" dirty="0" err="1"/>
                  <a:t>i</a:t>
                </a:r>
                <a:r>
                  <a:rPr lang="en-US" dirty="0"/>
                  <a:t> appears 2 words before word w.</a:t>
                </a:r>
              </a:p>
              <a:p>
                <a:pPr marL="0" indent="0">
                  <a:buNone/>
                </a:pPr>
                <a:r>
                  <a:rPr lang="en-US" dirty="0"/>
                  <a:t>…</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𝑤</m:t>
                        </m:r>
                      </m:e>
                    </m:acc>
                  </m:oMath>
                </a14:m>
                <a:r>
                  <a:rPr lang="en-US" dirty="0"/>
                  <a:t>[6i+5] = how often word </a:t>
                </a:r>
                <a:r>
                  <a:rPr lang="en-US" dirty="0" err="1"/>
                  <a:t>i</a:t>
                </a:r>
                <a:r>
                  <a:rPr lang="en-US" dirty="0"/>
                  <a:t> appears 3 words after word w.</a:t>
                </a:r>
              </a:p>
              <a:p>
                <a:pPr marL="0" indent="0">
                  <a:buNone/>
                </a:pPr>
                <a:r>
                  <a:rPr lang="en-US" dirty="0"/>
                  <a:t>Another variant: Replace rare words, for which there is not enough information, by *Unknown*.</a:t>
                </a: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E0EE1AE-4227-4356-AC3D-2200EFFE0B7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71950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B153-9762-454B-98C1-77560BB4E23D}"/>
              </a:ext>
            </a:extLst>
          </p:cNvPr>
          <p:cNvSpPr>
            <a:spLocks noGrp="1"/>
          </p:cNvSpPr>
          <p:nvPr>
            <p:ph type="title"/>
          </p:nvPr>
        </p:nvSpPr>
        <p:spPr/>
        <p:txBody>
          <a:bodyPr/>
          <a:lstStyle/>
          <a:p>
            <a:pPr algn="ctr"/>
            <a:r>
              <a:rPr lang="en-US" dirty="0"/>
              <a:t>Dimensionality reduction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E8AB6A-CC1E-42C0-B954-E39B347B26DC}"/>
                  </a:ext>
                </a:extLst>
              </p:cNvPr>
              <p:cNvSpPr>
                <a:spLocks noGrp="1"/>
              </p:cNvSpPr>
              <p:nvPr>
                <p:ph idx="1"/>
              </p:nvPr>
            </p:nvSpPr>
            <p:spPr/>
            <p:txBody>
              <a:bodyPr>
                <a:normAutofit/>
              </a:bodyPr>
              <a:lstStyle/>
              <a:p>
                <a:pPr marL="0" indent="0">
                  <a:buNone/>
                </a:pPr>
                <a:r>
                  <a:rPr lang="en-US" dirty="0"/>
                  <a:t>As defined, word vectors would not be sparse. </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𝑤</m:t>
                        </m:r>
                      </m:e>
                    </m:acc>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ea typeface="Cambria Math" panose="02040503050406030204" pitchFamily="18" charset="0"/>
                      </a:rPr>
                      <m:t>≠0</m:t>
                    </m:r>
                  </m:oMath>
                </a14:m>
                <a:r>
                  <a:rPr lang="en-US" dirty="0"/>
                  <a:t> if word </a:t>
                </a:r>
                <a:r>
                  <a:rPr lang="en-US" dirty="0" err="1"/>
                  <a:t>i</a:t>
                </a:r>
                <a:r>
                  <a:rPr lang="en-US" dirty="0"/>
                  <a:t> ever appears close to word w.</a:t>
                </a:r>
              </a:p>
              <a:p>
                <a:pPr marL="0" indent="0">
                  <a:buNone/>
                </a:pPr>
                <a:br>
                  <a:rPr lang="en-US" dirty="0"/>
                </a:br>
                <a:r>
                  <a:rPr lang="en-US" dirty="0"/>
                  <a:t>Reduce dimensions using principal component analysis to vectors with a few hundred dimensions.</a:t>
                </a:r>
              </a:p>
              <a:p>
                <a:pPr marL="0" indent="0">
                  <a:buNone/>
                </a:pPr>
                <a:r>
                  <a:rPr lang="en-US" dirty="0"/>
                  <a:t>Principal component analysis (PCA): Standard statistical technique for reducing a set of high-dimensional vector to a low-dimension vectors in a way that preserves as much information as possible.</a:t>
                </a:r>
              </a:p>
              <a:p>
                <a:pPr marL="0" indent="0">
                  <a:buNone/>
                </a:pPr>
                <a:r>
                  <a:rPr lang="en-US" dirty="0"/>
                  <a:t>Same as singular value decomposition (SVD).</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7E8AB6A-CC1E-42C0-B954-E39B347B26DC}"/>
                  </a:ext>
                </a:extLst>
              </p:cNvPr>
              <p:cNvSpPr>
                <a:spLocks noGrp="1" noRot="1" noChangeAspect="1" noMove="1" noResize="1" noEditPoints="1" noAdjustHandles="1" noChangeArrowheads="1" noChangeShapeType="1" noTextEdit="1"/>
              </p:cNvSpPr>
              <p:nvPr>
                <p:ph idx="1"/>
              </p:nvPr>
            </p:nvSpPr>
            <p:spPr>
              <a:blipFill>
                <a:blip r:embed="rId2"/>
                <a:stretch>
                  <a:fillRect l="-1217" t="-2241" r="-1565"/>
                </a:stretch>
              </a:blipFill>
            </p:spPr>
            <p:txBody>
              <a:bodyPr/>
              <a:lstStyle/>
              <a:p>
                <a:r>
                  <a:rPr lang="en-US">
                    <a:noFill/>
                  </a:rPr>
                  <a:t> </a:t>
                </a:r>
              </a:p>
            </p:txBody>
          </p:sp>
        </mc:Fallback>
      </mc:AlternateContent>
    </p:spTree>
    <p:extLst>
      <p:ext uri="{BB962C8B-B14F-4D97-AF65-F5344CB8AC3E}">
        <p14:creationId xmlns:p14="http://schemas.microsoft.com/office/powerpoint/2010/main" val="3139525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F8851-0F04-457A-B747-251B02FB2C78}"/>
              </a:ext>
            </a:extLst>
          </p:cNvPr>
          <p:cNvSpPr>
            <a:spLocks noGrp="1"/>
          </p:cNvSpPr>
          <p:nvPr>
            <p:ph type="title"/>
          </p:nvPr>
        </p:nvSpPr>
        <p:spPr/>
        <p:txBody>
          <a:bodyPr/>
          <a:lstStyle/>
          <a:p>
            <a:pPr algn="ctr"/>
            <a:r>
              <a:rPr lang="en-US" dirty="0"/>
              <a:t>Latent semantic analysis</a:t>
            </a:r>
          </a:p>
        </p:txBody>
      </p:sp>
      <p:sp>
        <p:nvSpPr>
          <p:cNvPr id="3" name="Content Placeholder 2">
            <a:extLst>
              <a:ext uri="{FF2B5EF4-FFF2-40B4-BE49-F238E27FC236}">
                <a16:creationId xmlns:a16="http://schemas.microsoft.com/office/drawing/2014/main" id="{612F0127-A74E-4470-92DC-2A600C4F6150}"/>
              </a:ext>
            </a:extLst>
          </p:cNvPr>
          <p:cNvSpPr>
            <a:spLocks noGrp="1"/>
          </p:cNvSpPr>
          <p:nvPr>
            <p:ph idx="1"/>
          </p:nvPr>
        </p:nvSpPr>
        <p:spPr/>
        <p:txBody>
          <a:bodyPr/>
          <a:lstStyle/>
          <a:p>
            <a:pPr marL="0" indent="0">
              <a:buNone/>
            </a:pPr>
            <a:r>
              <a:rPr lang="en-US" dirty="0"/>
              <a:t>Given: A matrix of number of occurrences of word in documents.</a:t>
            </a:r>
          </a:p>
          <a:p>
            <a:pPr marL="0" indent="0">
              <a:buNone/>
            </a:pPr>
            <a:r>
              <a:rPr lang="en-US" dirty="0"/>
              <a:t>M[</a:t>
            </a:r>
            <a:r>
              <a:rPr lang="en-US" dirty="0" err="1"/>
              <a:t>t,d</a:t>
            </a:r>
            <a:r>
              <a:rPr lang="en-US" dirty="0"/>
              <a:t>] = number (or weight) of occurrences of word w in document d</a:t>
            </a:r>
          </a:p>
          <a:p>
            <a:pPr marL="0" indent="0">
              <a:buNone/>
            </a:pPr>
            <a:r>
              <a:rPr lang="en-US" dirty="0"/>
              <a:t>Fix: dimension q (100s)</a:t>
            </a:r>
          </a:p>
          <a:p>
            <a:pPr marL="0" indent="0">
              <a:buNone/>
            </a:pPr>
            <a:r>
              <a:rPr lang="en-US" dirty="0"/>
              <a:t>Compute simultaneously:</a:t>
            </a:r>
          </a:p>
          <a:p>
            <a:pPr marL="0" indent="0">
              <a:buNone/>
            </a:pPr>
            <a:r>
              <a:rPr lang="en-US" dirty="0"/>
              <a:t>    q-dimensional document vectors for each document</a:t>
            </a:r>
          </a:p>
          <a:p>
            <a:pPr marL="0" indent="0">
              <a:buNone/>
            </a:pPr>
            <a:r>
              <a:rPr lang="en-US" dirty="0"/>
              <a:t>    q-dimensional term vectors for each term.</a:t>
            </a:r>
          </a:p>
          <a:p>
            <a:pPr marL="0" indent="0">
              <a:buNone/>
            </a:pPr>
            <a:r>
              <a:rPr lang="en-US" dirty="0"/>
              <a:t> </a:t>
            </a:r>
          </a:p>
        </p:txBody>
      </p:sp>
    </p:spTree>
    <p:extLst>
      <p:ext uri="{BB962C8B-B14F-4D97-AF65-F5344CB8AC3E}">
        <p14:creationId xmlns:p14="http://schemas.microsoft.com/office/powerpoint/2010/main" val="1626190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DA98-12F8-4DDA-976E-3377665BD780}"/>
              </a:ext>
            </a:extLst>
          </p:cNvPr>
          <p:cNvSpPr>
            <a:spLocks noGrp="1"/>
          </p:cNvSpPr>
          <p:nvPr>
            <p:ph type="title"/>
          </p:nvPr>
        </p:nvSpPr>
        <p:spPr/>
        <p:txBody>
          <a:bodyPr/>
          <a:lstStyle/>
          <a:p>
            <a:pPr algn="ctr"/>
            <a:r>
              <a:rPr lang="en-US" dirty="0"/>
              <a:t>Latent semantic analysis</a:t>
            </a:r>
          </a:p>
        </p:txBody>
      </p:sp>
      <p:sp>
        <p:nvSpPr>
          <p:cNvPr id="3" name="Content Placeholder 2">
            <a:extLst>
              <a:ext uri="{FF2B5EF4-FFF2-40B4-BE49-F238E27FC236}">
                <a16:creationId xmlns:a16="http://schemas.microsoft.com/office/drawing/2014/main" id="{FFDE003D-EF12-411A-AFF8-2205445360A5}"/>
              </a:ext>
            </a:extLst>
          </p:cNvPr>
          <p:cNvSpPr>
            <a:spLocks noGrp="1"/>
          </p:cNvSpPr>
          <p:nvPr>
            <p:ph idx="1"/>
          </p:nvPr>
        </p:nvSpPr>
        <p:spPr/>
        <p:txBody>
          <a:bodyPr/>
          <a:lstStyle/>
          <a:p>
            <a:pPr marL="0" indent="0">
              <a:buNone/>
            </a:pPr>
            <a:r>
              <a:rPr lang="en-US" dirty="0"/>
              <a:t>By computing the word and document vectors together, you get feedback from one to another.</a:t>
            </a:r>
          </a:p>
          <a:p>
            <a:pPr marL="0" indent="0">
              <a:buNone/>
            </a:pPr>
            <a:r>
              <a:rPr lang="en-US" dirty="0"/>
              <a:t>E.g. since “doctor” and “physician” occur in similar documents, they will get word vectors that are close together.</a:t>
            </a:r>
          </a:p>
          <a:p>
            <a:pPr marL="0" indent="0">
              <a:buNone/>
            </a:pPr>
            <a:r>
              <a:rPr lang="en-US" dirty="0"/>
              <a:t>That causes documents containing “doctor” and documents containing “physician” to be placed close together.</a:t>
            </a:r>
          </a:p>
          <a:p>
            <a:pPr marL="0" indent="0">
              <a:buNone/>
            </a:pPr>
            <a:r>
              <a:rPr lang="en-US" dirty="0"/>
              <a:t>That further improves the term vectors.</a:t>
            </a:r>
          </a:p>
          <a:p>
            <a:pPr marL="0" indent="0">
              <a:buNone/>
            </a:pPr>
            <a:r>
              <a:rPr lang="en-US" dirty="0"/>
              <a:t>(Not actually an iterative process; just an outcome of the vector algebra.)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85364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74BF-5B9A-4CCF-A0CE-E053B999F23A}"/>
              </a:ext>
            </a:extLst>
          </p:cNvPr>
          <p:cNvSpPr>
            <a:spLocks noGrp="1"/>
          </p:cNvSpPr>
          <p:nvPr>
            <p:ph type="title"/>
          </p:nvPr>
        </p:nvSpPr>
        <p:spPr/>
        <p:txBody>
          <a:bodyPr/>
          <a:lstStyle/>
          <a:p>
            <a:pPr algn="ctr"/>
            <a:r>
              <a:rPr lang="en-US" dirty="0"/>
              <a:t>Obvious problem: </a:t>
            </a:r>
            <a:br>
              <a:rPr lang="en-US" dirty="0"/>
            </a:br>
            <a:r>
              <a:rPr lang="en-US" dirty="0"/>
              <a:t>polysemy (lexical ambiguity)</a:t>
            </a:r>
          </a:p>
        </p:txBody>
      </p:sp>
      <p:sp>
        <p:nvSpPr>
          <p:cNvPr id="3" name="Content Placeholder 2">
            <a:extLst>
              <a:ext uri="{FF2B5EF4-FFF2-40B4-BE49-F238E27FC236}">
                <a16:creationId xmlns:a16="http://schemas.microsoft.com/office/drawing/2014/main" id="{5650FDAD-729D-47BF-8037-9FA47AB5046D}"/>
              </a:ext>
            </a:extLst>
          </p:cNvPr>
          <p:cNvSpPr>
            <a:spLocks noGrp="1"/>
          </p:cNvSpPr>
          <p:nvPr>
            <p:ph idx="1"/>
          </p:nvPr>
        </p:nvSpPr>
        <p:spPr/>
        <p:txBody>
          <a:bodyPr/>
          <a:lstStyle/>
          <a:p>
            <a:pPr marL="0" indent="0">
              <a:buNone/>
            </a:pPr>
            <a:r>
              <a:rPr lang="en-US" dirty="0"/>
              <a:t>If a word has multiple meanings and only one vector, then that vector ends up being at sort of an “average” of the different meanings.</a:t>
            </a:r>
          </a:p>
          <a:p>
            <a:pPr marL="0" indent="0">
              <a:buNone/>
            </a:pPr>
            <a:endParaRPr lang="en-US" dirty="0"/>
          </a:p>
          <a:p>
            <a:pPr marL="0" indent="0">
              <a:buNone/>
            </a:pPr>
            <a:r>
              <a:rPr lang="en-US" dirty="0"/>
              <a:t>More sophisticated word vectors take into account the context.</a:t>
            </a:r>
          </a:p>
        </p:txBody>
      </p:sp>
    </p:spTree>
    <p:extLst>
      <p:ext uri="{BB962C8B-B14F-4D97-AF65-F5344CB8AC3E}">
        <p14:creationId xmlns:p14="http://schemas.microsoft.com/office/powerpoint/2010/main" val="1488207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8F1D-7921-42A3-9A5A-C156D5A91BF5}"/>
              </a:ext>
            </a:extLst>
          </p:cNvPr>
          <p:cNvSpPr>
            <a:spLocks noGrp="1"/>
          </p:cNvSpPr>
          <p:nvPr>
            <p:ph type="title"/>
          </p:nvPr>
        </p:nvSpPr>
        <p:spPr/>
        <p:txBody>
          <a:bodyPr/>
          <a:lstStyle/>
          <a:p>
            <a:pPr algn="ctr"/>
            <a:r>
              <a:rPr lang="en-US" dirty="0"/>
              <a:t>What can you do with word vectors?</a:t>
            </a:r>
          </a:p>
        </p:txBody>
      </p:sp>
      <p:sp>
        <p:nvSpPr>
          <p:cNvPr id="3" name="Content Placeholder 2">
            <a:extLst>
              <a:ext uri="{FF2B5EF4-FFF2-40B4-BE49-F238E27FC236}">
                <a16:creationId xmlns:a16="http://schemas.microsoft.com/office/drawing/2014/main" id="{6BC56C67-D800-4DC6-8620-FAF358952784}"/>
              </a:ext>
            </a:extLst>
          </p:cNvPr>
          <p:cNvSpPr>
            <a:spLocks noGrp="1"/>
          </p:cNvSpPr>
          <p:nvPr>
            <p:ph idx="1"/>
          </p:nvPr>
        </p:nvSpPr>
        <p:spPr/>
        <p:txBody>
          <a:bodyPr/>
          <a:lstStyle/>
          <a:p>
            <a:r>
              <a:rPr lang="en-US" dirty="0"/>
              <a:t>Compute similarity.</a:t>
            </a:r>
          </a:p>
          <a:p>
            <a:r>
              <a:rPr lang="en-US" dirty="0"/>
              <a:t>Apply vector techniques to words.</a:t>
            </a:r>
          </a:p>
          <a:p>
            <a:r>
              <a:rPr lang="en-US" dirty="0"/>
              <a:t>Replace words with vectors in any word-based algorithm.</a:t>
            </a:r>
            <a:br>
              <a:rPr lang="en-US" dirty="0"/>
            </a:br>
            <a:r>
              <a:rPr lang="en-US" dirty="0"/>
              <a:t>E.g. as input to deep learning systems</a:t>
            </a:r>
          </a:p>
        </p:txBody>
      </p:sp>
    </p:spTree>
    <p:extLst>
      <p:ext uri="{BB962C8B-B14F-4D97-AF65-F5344CB8AC3E}">
        <p14:creationId xmlns:p14="http://schemas.microsoft.com/office/powerpoint/2010/main" val="430779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4E1B-6745-489B-AB97-35282DF233CA}"/>
              </a:ext>
            </a:extLst>
          </p:cNvPr>
          <p:cNvSpPr>
            <a:spLocks noGrp="1"/>
          </p:cNvSpPr>
          <p:nvPr>
            <p:ph type="title"/>
          </p:nvPr>
        </p:nvSpPr>
        <p:spPr/>
        <p:txBody>
          <a:bodyPr/>
          <a:lstStyle/>
          <a:p>
            <a:pPr algn="ctr"/>
            <a:r>
              <a:rPr lang="en-US" dirty="0"/>
              <a:t>Analogy as vector addition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D0380E-1E97-4753-8FCE-EFE31881E2F5}"/>
                  </a:ext>
                </a:extLst>
              </p:cNvPr>
              <p:cNvSpPr>
                <a:spLocks noGrp="1"/>
              </p:cNvSpPr>
              <p:nvPr>
                <p:ph idx="1"/>
              </p:nvPr>
            </p:nvSpPr>
            <p:spPr/>
            <p:txBody>
              <a:bodyPr/>
              <a:lstStyle/>
              <a:p>
                <a:pPr marL="0" indent="0">
                  <a:buNone/>
                </a:pPr>
                <a:r>
                  <a:rPr lang="en-US" dirty="0"/>
                  <a:t>In 2016, it was observed that some word analogy problems can be solved using vector addition</a:t>
                </a:r>
              </a:p>
              <a:p>
                <a:pPr marL="0" indent="0">
                  <a:buNone/>
                </a:pPr>
                <a:r>
                  <a:rPr lang="en-US" dirty="0"/>
                  <a:t>France :: Paris : Britain :: X.</a:t>
                </a:r>
              </a:p>
              <a:p>
                <a:pPr marL="0" indent="0">
                  <a:buNone/>
                </a:pPr>
                <a:r>
                  <a:rPr lang="en-US" dirty="0"/>
                  <a:t>Compute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𝑠</m:t>
                        </m:r>
                      </m:e>
                    </m:acc>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𝑏𝑟𝑖𝑡𝑎𝑖𝑛</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𝑝𝑎𝑟𝑖𝑠</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𝑓𝑟𝑎𝑛𝑐𝑒</m:t>
                            </m:r>
                          </m:e>
                        </m:acc>
                      </m:e>
                    </m:d>
                  </m:oMath>
                </a14:m>
                <a:endParaRPr lang="en-US" b="0" dirty="0"/>
              </a:p>
              <a:p>
                <a:pPr marL="0" indent="0">
                  <a:buNone/>
                </a:pPr>
                <a:r>
                  <a:rPr lang="en-US" dirty="0"/>
                  <a:t>Find the word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whose vector is closest to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𝑠</m:t>
                        </m:r>
                      </m:e>
                    </m:acc>
                  </m:oMath>
                </a14:m>
                <a:r>
                  <a:rPr lang="en-US" dirty="0"/>
                  <a:t>.</a:t>
                </a:r>
              </a:p>
              <a:p>
                <a:pPr marL="0" indent="0">
                  <a:buNone/>
                </a:pPr>
                <a:r>
                  <a:rPr lang="en-US" dirty="0"/>
                  <a:t>Lo and behold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𝑙𝑜𝑛𝑑𝑜𝑛</m:t>
                        </m:r>
                      </m:e>
                    </m:acc>
                  </m:oMath>
                </a14:m>
                <a:r>
                  <a:rPr lang="en-US" dirty="0"/>
                  <a:t>.</a:t>
                </a:r>
              </a:p>
              <a:p>
                <a:pPr marL="0" indent="0">
                  <a:buNone/>
                </a:pPr>
                <a:r>
                  <a:rPr lang="en-US" dirty="0"/>
                  <a:t>Similarly, </a:t>
                </a:r>
                <a:r>
                  <a:rPr lang="en-US" dirty="0" err="1"/>
                  <a:t>man:woman</a:t>
                </a:r>
                <a:r>
                  <a:rPr lang="en-US" dirty="0"/>
                  <a:t> :: king::X.</a:t>
                </a:r>
              </a:p>
              <a:p>
                <a:pPr marL="0" indent="0">
                  <a:buNone/>
                </a:pPr>
                <a14:m>
                  <m:oMathPara xmlns:m="http://schemas.openxmlformats.org/officeDocument/2006/math">
                    <m:oMathParaPr>
                      <m:jc m:val="left"/>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𝑘𝑖𝑛𝑔</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𝑤𝑜𝑚𝑎𝑛</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𝑚𝑎𝑛</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𝑞𝑢𝑒𝑒𝑛</m:t>
                          </m:r>
                        </m:e>
                      </m:acc>
                    </m:oMath>
                  </m:oMathPara>
                </a14:m>
                <a:endParaRPr lang="en-US" dirty="0"/>
              </a:p>
            </p:txBody>
          </p:sp>
        </mc:Choice>
        <mc:Fallback xmlns="">
          <p:sp>
            <p:nvSpPr>
              <p:cNvPr id="3" name="Content Placeholder 2">
                <a:extLst>
                  <a:ext uri="{FF2B5EF4-FFF2-40B4-BE49-F238E27FC236}">
                    <a16:creationId xmlns:a16="http://schemas.microsoft.com/office/drawing/2014/main" id="{C7D0380E-1E97-4753-8FCE-EFE31881E2F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87806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DB57-B447-4A46-91BA-63BD837DBAD8}"/>
              </a:ext>
            </a:extLst>
          </p:cNvPr>
          <p:cNvSpPr>
            <a:spLocks noGrp="1"/>
          </p:cNvSpPr>
          <p:nvPr>
            <p:ph type="title"/>
          </p:nvPr>
        </p:nvSpPr>
        <p:spPr/>
        <p:txBody>
          <a:bodyPr/>
          <a:lstStyle/>
          <a:p>
            <a:pPr algn="ctr"/>
            <a:r>
              <a:rPr lang="en-US" dirty="0"/>
              <a:t>Document vectors</a:t>
            </a:r>
          </a:p>
        </p:txBody>
      </p:sp>
      <p:sp>
        <p:nvSpPr>
          <p:cNvPr id="3" name="Content Placeholder 2">
            <a:extLst>
              <a:ext uri="{FF2B5EF4-FFF2-40B4-BE49-F238E27FC236}">
                <a16:creationId xmlns:a16="http://schemas.microsoft.com/office/drawing/2014/main" id="{3D176543-0BBE-439F-8AE0-D65C85535AC0}"/>
              </a:ext>
            </a:extLst>
          </p:cNvPr>
          <p:cNvSpPr>
            <a:spLocks noGrp="1"/>
          </p:cNvSpPr>
          <p:nvPr>
            <p:ph idx="1"/>
          </p:nvPr>
        </p:nvSpPr>
        <p:spPr/>
        <p:txBody>
          <a:bodyPr/>
          <a:lstStyle/>
          <a:p>
            <a:pPr marL="0" indent="0">
              <a:buNone/>
            </a:pPr>
            <a:r>
              <a:rPr lang="en-US" dirty="0"/>
              <a:t>Old idea in document retrieval --- Gerard Salton, 1960s</a:t>
            </a:r>
          </a:p>
          <a:p>
            <a:pPr marL="0" indent="0">
              <a:buNone/>
            </a:pPr>
            <a:r>
              <a:rPr lang="en-US" dirty="0"/>
              <a:t>Bag of words view of documents.</a:t>
            </a:r>
          </a:p>
          <a:p>
            <a:pPr marL="0" indent="0">
              <a:buNone/>
            </a:pPr>
            <a:r>
              <a:rPr lang="en-US" dirty="0"/>
              <a:t>A document is viewed as a vector in an enormous vector space: 1 dimension for every word in the language.</a:t>
            </a:r>
          </a:p>
          <a:p>
            <a:pPr marL="0" indent="0">
              <a:buNone/>
            </a:pPr>
            <a:r>
              <a:rPr lang="en-US" dirty="0"/>
              <a:t>For document d, word w, d[w] is the “weight” of word w in document d.</a:t>
            </a:r>
          </a:p>
        </p:txBody>
      </p:sp>
    </p:spTree>
    <p:extLst>
      <p:ext uri="{BB962C8B-B14F-4D97-AF65-F5344CB8AC3E}">
        <p14:creationId xmlns:p14="http://schemas.microsoft.com/office/powerpoint/2010/main" val="2193149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7359-7720-4348-81EE-5A74A4311047}"/>
              </a:ext>
            </a:extLst>
          </p:cNvPr>
          <p:cNvSpPr>
            <a:spLocks noGrp="1"/>
          </p:cNvSpPr>
          <p:nvPr>
            <p:ph type="title"/>
          </p:nvPr>
        </p:nvSpPr>
        <p:spPr/>
        <p:txBody>
          <a:bodyPr/>
          <a:lstStyle/>
          <a:p>
            <a:pPr algn="ctr"/>
            <a:r>
              <a:rPr lang="en-US" dirty="0"/>
              <a:t>But there are problems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483806-0FBE-477C-81E9-44D767B31125}"/>
                  </a:ext>
                </a:extLst>
              </p:cNvPr>
              <p:cNvSpPr>
                <a:spLocks noGrp="1"/>
              </p:cNvSpPr>
              <p:nvPr>
                <p:ph idx="1"/>
              </p:nvPr>
            </p:nvSpPr>
            <p:spPr>
              <a:xfrm>
                <a:off x="838200" y="1690688"/>
                <a:ext cx="10515600" cy="4351338"/>
              </a:xfrm>
            </p:spPr>
            <p:txBody>
              <a:bodyPr>
                <a:normAutofit lnSpcReduction="10000"/>
              </a:bodyPr>
              <a:lstStyle/>
              <a:p>
                <a:pPr marL="0" indent="0">
                  <a:buNone/>
                </a:pPr>
                <a:r>
                  <a:rPr lang="en-US" dirty="0"/>
                  <a:t>with construing W:X :: Y:Z  as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𝑧</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e>
                    </m:d>
                    <m:r>
                      <a:rPr lang="en-US" b="0" i="1" smtClean="0">
                        <a:latin typeface="Cambria Math" panose="02040503050406030204" pitchFamily="18" charset="0"/>
                      </a:rPr>
                      <m:t>.</m:t>
                    </m:r>
                  </m:oMath>
                </a14:m>
                <a:r>
                  <a:rPr lang="en-US" dirty="0"/>
                  <a:t> </a:t>
                </a:r>
              </a:p>
              <a:p>
                <a:pPr marL="0" indent="0">
                  <a:buNone/>
                </a:pPr>
                <a:r>
                  <a:rPr lang="en-US" dirty="0"/>
                  <a:t>Some analogy problems can’t possibly be vector addition:</a:t>
                </a:r>
                <a:br>
                  <a:rPr lang="en-US" dirty="0"/>
                </a:br>
                <a:r>
                  <a:rPr lang="en-US" dirty="0"/>
                  <a:t>Opposites  </a:t>
                </a:r>
                <a:r>
                  <a:rPr lang="en-US" dirty="0" err="1"/>
                  <a:t>tall:short</a:t>
                </a:r>
                <a:r>
                  <a:rPr lang="en-US" dirty="0"/>
                  <a:t>:: </a:t>
                </a:r>
                <a:r>
                  <a:rPr lang="en-US" dirty="0" err="1"/>
                  <a:t>north:south</a:t>
                </a:r>
                <a:br>
                  <a:rPr lang="en-US" dirty="0"/>
                </a:br>
                <a:r>
                  <a:rPr lang="en-US" dirty="0" err="1"/>
                  <a:t>tall:short</a:t>
                </a:r>
                <a:r>
                  <a:rPr lang="en-US" dirty="0"/>
                  <a:t> :: </a:t>
                </a:r>
                <a:r>
                  <a:rPr lang="en-US" dirty="0" err="1"/>
                  <a:t>south:north</a:t>
                </a:r>
                <a:br>
                  <a:rPr lang="en-US" dirty="0"/>
                </a:br>
                <a:r>
                  <a:rPr lang="en-US" dirty="0"/>
                  <a:t>But if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𝑠𝑜𝑢𝑡h</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𝑛𝑜𝑟𝑡h</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𝑛𝑜𝑟𝑡h</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𝑠𝑜𝑢𝑡h</m:t>
                        </m:r>
                      </m:e>
                    </m:acc>
                  </m:oMath>
                </a14:m>
                <a:r>
                  <a:rPr lang="en-US" dirty="0"/>
                  <a:t>, then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𝑠𝑜𝑢𝑡h</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𝑛𝑜𝑟𝑡h</m:t>
                        </m:r>
                      </m:e>
                    </m:acc>
                  </m:oMath>
                </a14:m>
                <a:endParaRPr lang="en-US" dirty="0"/>
              </a:p>
              <a:p>
                <a:pPr marL="0" indent="0">
                  <a:buNone/>
                </a:pPr>
                <a:r>
                  <a:rPr lang="en-US" dirty="0" err="1"/>
                  <a:t>Assymetry</a:t>
                </a:r>
                <a:r>
                  <a:rPr lang="en-US" dirty="0"/>
                  <a:t>: </a:t>
                </a:r>
                <a:r>
                  <a:rPr lang="en-US" dirty="0" err="1"/>
                  <a:t>angry:smile</a:t>
                </a:r>
                <a:r>
                  <a:rPr lang="en-US" dirty="0"/>
                  <a:t> :: </a:t>
                </a:r>
                <a:r>
                  <a:rPr lang="en-US" dirty="0" err="1"/>
                  <a:t>exhausted:run</a:t>
                </a:r>
                <a:r>
                  <a:rPr lang="en-US" dirty="0"/>
                  <a:t> is considered good.</a:t>
                </a:r>
                <a:br>
                  <a:rPr lang="en-US" dirty="0"/>
                </a:br>
                <a:r>
                  <a:rPr lang="en-US" dirty="0" err="1"/>
                  <a:t>exhausted:run</a:t>
                </a:r>
                <a:r>
                  <a:rPr lang="en-US" dirty="0"/>
                  <a:t> :: </a:t>
                </a:r>
                <a:r>
                  <a:rPr lang="en-US" dirty="0" err="1"/>
                  <a:t>angry:smile</a:t>
                </a:r>
                <a:r>
                  <a:rPr lang="en-US" dirty="0"/>
                  <a:t> is considered bad.</a:t>
                </a:r>
              </a:p>
              <a:p>
                <a:pPr marL="0" indent="0">
                  <a:buNone/>
                </a:pPr>
                <a:r>
                  <a:rPr lang="en-US" dirty="0"/>
                  <a:t>Non-transitivity: </a:t>
                </a:r>
                <a:r>
                  <a:rPr lang="en-US" dirty="0" err="1"/>
                  <a:t>nurse:patient</a:t>
                </a:r>
                <a:r>
                  <a:rPr lang="en-US" dirty="0"/>
                  <a:t> :: </a:t>
                </a:r>
                <a:r>
                  <a:rPr lang="en-US" dirty="0" err="1"/>
                  <a:t>mother:baby</a:t>
                </a:r>
                <a:r>
                  <a:rPr lang="en-US" dirty="0"/>
                  <a:t> and </a:t>
                </a:r>
                <a:br>
                  <a:rPr lang="en-US" dirty="0"/>
                </a:br>
                <a:r>
                  <a:rPr lang="en-US" dirty="0" err="1"/>
                  <a:t>mother:baby</a:t>
                </a:r>
                <a:r>
                  <a:rPr lang="en-US" dirty="0"/>
                  <a:t> :: </a:t>
                </a:r>
                <a:r>
                  <a:rPr lang="en-US" dirty="0" err="1"/>
                  <a:t>frog:tadpole</a:t>
                </a:r>
                <a:r>
                  <a:rPr lang="en-US" dirty="0"/>
                  <a:t> are considered good but</a:t>
                </a:r>
                <a:br>
                  <a:rPr lang="en-US" dirty="0"/>
                </a:br>
                <a:r>
                  <a:rPr lang="en-US" dirty="0" err="1"/>
                  <a:t>nurse:patient</a:t>
                </a:r>
                <a:r>
                  <a:rPr lang="en-US" dirty="0"/>
                  <a:t> :: </a:t>
                </a:r>
                <a:r>
                  <a:rPr lang="en-US" dirty="0" err="1"/>
                  <a:t>frog:tadpole</a:t>
                </a:r>
                <a:r>
                  <a:rPr lang="en-US" dirty="0"/>
                  <a:t> is considered bad.</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A9483806-0FBE-477C-81E9-44D767B31125}"/>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3516516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81123-2EA1-4B73-9CFD-68704DF591B1}"/>
              </a:ext>
            </a:extLst>
          </p:cNvPr>
          <p:cNvSpPr>
            <a:spLocks noGrp="1"/>
          </p:cNvSpPr>
          <p:nvPr>
            <p:ph type="title"/>
          </p:nvPr>
        </p:nvSpPr>
        <p:spPr/>
        <p:txBody>
          <a:bodyPr/>
          <a:lstStyle/>
          <a:p>
            <a:pPr algn="ctr"/>
            <a:r>
              <a:rPr lang="en-US" dirty="0"/>
              <a:t>Unacceptable stereotypes</a:t>
            </a:r>
          </a:p>
        </p:txBody>
      </p:sp>
      <p:sp>
        <p:nvSpPr>
          <p:cNvPr id="3" name="Content Placeholder 2">
            <a:extLst>
              <a:ext uri="{FF2B5EF4-FFF2-40B4-BE49-F238E27FC236}">
                <a16:creationId xmlns:a16="http://schemas.microsoft.com/office/drawing/2014/main" id="{50AA3529-E00A-4647-BB14-01AFBF9C5F5B}"/>
              </a:ext>
            </a:extLst>
          </p:cNvPr>
          <p:cNvSpPr>
            <a:spLocks noGrp="1"/>
          </p:cNvSpPr>
          <p:nvPr>
            <p:ph idx="1"/>
          </p:nvPr>
        </p:nvSpPr>
        <p:spPr/>
        <p:txBody>
          <a:bodyPr/>
          <a:lstStyle/>
          <a:p>
            <a:pPr marL="0" indent="0">
              <a:buNone/>
            </a:pPr>
            <a:r>
              <a:rPr lang="en-US" dirty="0" err="1"/>
              <a:t>man:woman</a:t>
            </a:r>
            <a:r>
              <a:rPr lang="en-US" dirty="0"/>
              <a:t> :: </a:t>
            </a:r>
            <a:r>
              <a:rPr lang="en-US" dirty="0" err="1"/>
              <a:t>doctor:X</a:t>
            </a:r>
            <a:endParaRPr lang="en-US" dirty="0"/>
          </a:p>
          <a:p>
            <a:pPr marL="0" indent="0">
              <a:buNone/>
            </a:pPr>
            <a:r>
              <a:rPr lang="en-US" dirty="0"/>
              <a:t>gave the answer X=nurse.</a:t>
            </a:r>
          </a:p>
          <a:p>
            <a:pPr marL="0" indent="0">
              <a:buNone/>
            </a:pPr>
            <a:r>
              <a:rPr lang="en-US" dirty="0"/>
              <a:t>Other examples.</a:t>
            </a:r>
          </a:p>
          <a:p>
            <a:pPr marL="0" indent="0">
              <a:buNone/>
            </a:pPr>
            <a:endParaRPr lang="en-US" dirty="0"/>
          </a:p>
          <a:p>
            <a:pPr marL="0" indent="0">
              <a:buNone/>
            </a:pPr>
            <a:r>
              <a:rPr lang="en-US" dirty="0"/>
              <a:t>Failures of similarity measure:</a:t>
            </a:r>
            <a:br>
              <a:rPr lang="en-US" dirty="0"/>
            </a:br>
            <a:r>
              <a:rPr lang="en-US" dirty="0"/>
              <a:t>“ethical” is closer to “unethical” than to “good”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10840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7359-7720-4348-81EE-5A74A4311047}"/>
              </a:ext>
            </a:extLst>
          </p:cNvPr>
          <p:cNvSpPr>
            <a:spLocks noGrp="1"/>
          </p:cNvSpPr>
          <p:nvPr>
            <p:ph type="title"/>
          </p:nvPr>
        </p:nvSpPr>
        <p:spPr/>
        <p:txBody>
          <a:bodyPr/>
          <a:lstStyle/>
          <a:p>
            <a:pPr algn="ctr"/>
            <a:r>
              <a:rPr lang="en-US" dirty="0"/>
              <a:t>Technical issues: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483806-0FBE-477C-81E9-44D767B31125}"/>
                  </a:ext>
                </a:extLst>
              </p:cNvPr>
              <p:cNvSpPr>
                <a:spLocks noGrp="1"/>
              </p:cNvSpPr>
              <p:nvPr>
                <p:ph idx="1"/>
              </p:nvPr>
            </p:nvSpPr>
            <p:spPr>
              <a:xfrm>
                <a:off x="838200" y="1690688"/>
                <a:ext cx="10515600" cy="4351338"/>
              </a:xfrm>
            </p:spPr>
            <p:txBody>
              <a:bodyPr>
                <a:normAutofit/>
              </a:bodyPr>
              <a:lstStyle/>
              <a:p>
                <a:pPr marL="0" indent="0">
                  <a:buNone/>
                </a:pPr>
                <a:r>
                  <a:rPr lang="en-US" dirty="0"/>
                  <a:t> with computing W:X :: Y:Z  as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𝑧</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e>
                    </m:d>
                    <m:r>
                      <a:rPr lang="en-US" b="0" i="1" smtClean="0">
                        <a:latin typeface="Cambria Math" panose="02040503050406030204" pitchFamily="18" charset="0"/>
                      </a:rPr>
                      <m:t>.</m:t>
                    </m:r>
                  </m:oMath>
                </a14:m>
                <a:r>
                  <a:rPr lang="en-US" dirty="0"/>
                  <a:t> </a:t>
                </a:r>
              </a:p>
              <a:p>
                <a:r>
                  <a:rPr lang="en-US" dirty="0"/>
                  <a:t>The closest word to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e>
                    </m:d>
                  </m:oMath>
                </a14:m>
                <a:r>
                  <a:rPr lang="en-US" dirty="0"/>
                  <a:t> is often either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or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 So you have to ignore those.</a:t>
                </a:r>
              </a:p>
              <a:p>
                <a:r>
                  <a:rPr lang="en-US" dirty="0"/>
                  <a:t>A point that is close to </a:t>
                </a:r>
                <a14:m>
                  <m:oMath xmlns:m="http://schemas.openxmlformats.org/officeDocument/2006/math">
                    <m:acc>
                      <m:accPr>
                        <m:chr m:val="⃗"/>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acc>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acc>
                          <m:accPr>
                            <m:chr m:val="⃗"/>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acc>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e>
                        </m:acc>
                      </m:e>
                    </m:d>
                  </m:oMath>
                </a14:m>
                <a:r>
                  <a:rPr lang="en-US" dirty="0"/>
                  <a:t> is just one that is close to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 and far from </a:t>
                </a:r>
                <a14:m>
                  <m:oMath xmlns:m="http://schemas.openxmlformats.org/officeDocument/2006/math">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𝑤</m:t>
                        </m:r>
                      </m:e>
                    </m:acc>
                  </m:oMath>
                </a14:m>
                <a:r>
                  <a:rPr lang="en-US" dirty="0"/>
                  <a:t>. So the vector mechanism is not really necessary.</a:t>
                </a:r>
              </a:p>
              <a:p>
                <a:r>
                  <a:rPr lang="en-US" dirty="0"/>
                  <a:t>You do almost as well if you just choose a word close to both </a:t>
                </a:r>
                <a14:m>
                  <m:oMath xmlns:m="http://schemas.openxmlformats.org/officeDocument/2006/math">
                    <m:acc>
                      <m:accPr>
                        <m:chr m:val="⃗"/>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oMath>
                </a14:m>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and </a:t>
                </a:r>
                <a14:m>
                  <m:oMath xmlns:m="http://schemas.openxmlformats.org/officeDocument/2006/math">
                    <m:acc>
                      <m:accPr>
                        <m:chr m:val="⃗"/>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acc>
                  </m:oMath>
                </a14:m>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lang="en-US" dirty="0">
                    <a:solidFill>
                      <a:prstClr val="black"/>
                    </a:solidFill>
                    <a:latin typeface="Calibri" panose="020F0502020204030204"/>
                  </a:rPr>
                  <a:t>ignore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acc>
                      <m:accPr>
                        <m:chr m:val="⃗"/>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𝑤</m:t>
                        </m:r>
                      </m:e>
                    </m:acc>
                  </m:oMath>
                </a14:m>
                <a:r>
                  <a:rPr lang="en-US" dirty="0"/>
                  <a:t> altogether.</a:t>
                </a:r>
              </a:p>
              <a:p>
                <a:r>
                  <a:rPr lang="en-US" dirty="0"/>
                  <a:t>Other formulas for combining </a:t>
                </a:r>
                <a14:m>
                  <m:oMath xmlns:m="http://schemas.openxmlformats.org/officeDocument/2006/math">
                    <m:acc>
                      <m:accPr>
                        <m:chr m:val="⃗"/>
                        <m:ctrlPr>
                          <a:rPr lang="en-US" i="1">
                            <a:solidFill>
                              <a:prstClr val="black"/>
                            </a:solidFill>
                            <a:latin typeface="Cambria Math" panose="02040503050406030204" pitchFamily="18" charset="0"/>
                          </a:rPr>
                        </m:ctrlPr>
                      </m:accPr>
                      <m:e>
                        <m:r>
                          <a:rPr lang="en-US" b="0" i="1" smtClean="0">
                            <a:solidFill>
                              <a:prstClr val="black"/>
                            </a:solidFill>
                            <a:latin typeface="Cambria Math" panose="02040503050406030204" pitchFamily="18" charset="0"/>
                          </a:rPr>
                          <m:t>𝑤</m:t>
                        </m:r>
                      </m:e>
                    </m:acc>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 </m:t>
                    </m:r>
                    <m:acc>
                      <m:accPr>
                        <m:chr m:val="⃗"/>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acc>
                  </m:oMath>
                </a14:m>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and </a:t>
                </a:r>
                <a14:m>
                  <m:oMath xmlns:m="http://schemas.openxmlformats.org/officeDocument/2006/math">
                    <m:acc>
                      <m:accPr>
                        <m:chr m:val="⃗"/>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acc>
                  </m:oMath>
                </a14:m>
                <a:r>
                  <a:rPr lang="en-US" dirty="0"/>
                  <a:t>, with no elegant theoretical model, work </a:t>
                </a:r>
                <a:r>
                  <a:rPr lang="en-US"/>
                  <a:t>even better.</a:t>
                </a:r>
                <a:endParaRPr lang="en-US" dirty="0"/>
              </a:p>
            </p:txBody>
          </p:sp>
        </mc:Choice>
        <mc:Fallback xmlns="">
          <p:sp>
            <p:nvSpPr>
              <p:cNvPr id="3" name="Content Placeholder 2">
                <a:extLst>
                  <a:ext uri="{FF2B5EF4-FFF2-40B4-BE49-F238E27FC236}">
                    <a16:creationId xmlns:a16="http://schemas.microsoft.com/office/drawing/2014/main" id="{A9483806-0FBE-477C-81E9-44D767B31125}"/>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1217" t="-2241" r="-1913"/>
                </a:stretch>
              </a:blipFill>
            </p:spPr>
            <p:txBody>
              <a:bodyPr/>
              <a:lstStyle/>
              <a:p>
                <a:r>
                  <a:rPr lang="en-US">
                    <a:noFill/>
                  </a:rPr>
                  <a:t> </a:t>
                </a:r>
              </a:p>
            </p:txBody>
          </p:sp>
        </mc:Fallback>
      </mc:AlternateContent>
    </p:spTree>
    <p:extLst>
      <p:ext uri="{BB962C8B-B14F-4D97-AF65-F5344CB8AC3E}">
        <p14:creationId xmlns:p14="http://schemas.microsoft.com/office/powerpoint/2010/main" val="1231879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6263C-8374-4C7E-9D9F-F3531CCB5546}"/>
              </a:ext>
            </a:extLst>
          </p:cNvPr>
          <p:cNvSpPr>
            <a:spLocks noGrp="1"/>
          </p:cNvSpPr>
          <p:nvPr>
            <p:ph type="title"/>
          </p:nvPr>
        </p:nvSpPr>
        <p:spPr/>
        <p:txBody>
          <a:bodyPr/>
          <a:lstStyle/>
          <a:p>
            <a:pPr algn="ctr"/>
            <a:r>
              <a:rPr lang="en-US" dirty="0"/>
              <a:t>Limits of word embeddings </a:t>
            </a:r>
            <a:br>
              <a:rPr lang="en-US" dirty="0"/>
            </a:br>
            <a:r>
              <a:rPr lang="en-US" dirty="0"/>
              <a:t>as theory of meaning</a:t>
            </a:r>
          </a:p>
        </p:txBody>
      </p:sp>
      <p:sp>
        <p:nvSpPr>
          <p:cNvPr id="3" name="Content Placeholder 2">
            <a:extLst>
              <a:ext uri="{FF2B5EF4-FFF2-40B4-BE49-F238E27FC236}">
                <a16:creationId xmlns:a16="http://schemas.microsoft.com/office/drawing/2014/main" id="{33D04B99-18B9-48A2-9411-D1641CCB7430}"/>
              </a:ext>
            </a:extLst>
          </p:cNvPr>
          <p:cNvSpPr>
            <a:spLocks noGrp="1"/>
          </p:cNvSpPr>
          <p:nvPr>
            <p:ph idx="1"/>
          </p:nvPr>
        </p:nvSpPr>
        <p:spPr/>
        <p:txBody>
          <a:bodyPr>
            <a:normAutofit/>
          </a:bodyPr>
          <a:lstStyle/>
          <a:p>
            <a:r>
              <a:rPr lang="en-US" dirty="0"/>
              <a:t>Throws away connection to real world. E.g. “London” means a particular place. “rabbit” means a particular kind of creature. “above” means a particular spatial relation.</a:t>
            </a:r>
          </a:p>
          <a:p>
            <a:r>
              <a:rPr lang="en-US" dirty="0"/>
              <a:t>Throws away logical structure. E.g. “sister” means “female child of the same parents”. </a:t>
            </a:r>
          </a:p>
          <a:p>
            <a:r>
              <a:rPr lang="en-US" dirty="0"/>
              <a:t>Throws away connection to circumstances of text/utterance. E.g. the date of utterance or writing.</a:t>
            </a:r>
          </a:p>
          <a:p>
            <a:r>
              <a:rPr lang="en-US" dirty="0"/>
              <a:t>AFAIK, throws away morphology</a:t>
            </a:r>
            <a:r>
              <a:rPr lang="en-US"/>
              <a:t>. </a:t>
            </a:r>
            <a:endParaRPr lang="en-US" dirty="0"/>
          </a:p>
          <a:p>
            <a:r>
              <a:rPr lang="en-US" dirty="0"/>
              <a:t>Can they be used in a compositional semantics?</a:t>
            </a:r>
          </a:p>
          <a:p>
            <a:endParaRPr lang="en-US" dirty="0"/>
          </a:p>
        </p:txBody>
      </p:sp>
    </p:spTree>
    <p:extLst>
      <p:ext uri="{BB962C8B-B14F-4D97-AF65-F5344CB8AC3E}">
        <p14:creationId xmlns:p14="http://schemas.microsoft.com/office/powerpoint/2010/main" val="2237604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0FBB-ACC5-447A-B40B-538B866C20B7}"/>
              </a:ext>
            </a:extLst>
          </p:cNvPr>
          <p:cNvSpPr>
            <a:spLocks noGrp="1"/>
          </p:cNvSpPr>
          <p:nvPr>
            <p:ph type="title"/>
          </p:nvPr>
        </p:nvSpPr>
        <p:spPr/>
        <p:txBody>
          <a:bodyPr/>
          <a:lstStyle/>
          <a:p>
            <a:pPr algn="ctr"/>
            <a:r>
              <a:rPr lang="en-US" dirty="0"/>
              <a:t>Weight of word w in document d</a:t>
            </a:r>
          </a:p>
        </p:txBody>
      </p:sp>
      <p:sp>
        <p:nvSpPr>
          <p:cNvPr id="3" name="Content Placeholder 2">
            <a:extLst>
              <a:ext uri="{FF2B5EF4-FFF2-40B4-BE49-F238E27FC236}">
                <a16:creationId xmlns:a16="http://schemas.microsoft.com/office/drawing/2014/main" id="{D9E42732-99EC-4565-B6A3-8FFB3E31EB42}"/>
              </a:ext>
            </a:extLst>
          </p:cNvPr>
          <p:cNvSpPr>
            <a:spLocks noGrp="1"/>
          </p:cNvSpPr>
          <p:nvPr>
            <p:ph idx="1"/>
          </p:nvPr>
        </p:nvSpPr>
        <p:spPr/>
        <p:txBody>
          <a:bodyPr>
            <a:normAutofit fontScale="92500" lnSpcReduction="20000"/>
          </a:bodyPr>
          <a:lstStyle/>
          <a:p>
            <a:pPr marL="0" indent="0">
              <a:buNone/>
            </a:pPr>
            <a:r>
              <a:rPr lang="en-US" dirty="0"/>
              <a:t>0 if w is not in d.</a:t>
            </a:r>
          </a:p>
          <a:p>
            <a:pPr marL="0" indent="0">
              <a:buNone/>
            </a:pPr>
            <a:r>
              <a:rPr lang="en-US" dirty="0"/>
              <a:t>If w is in d, various measures:</a:t>
            </a:r>
          </a:p>
          <a:p>
            <a:pPr marL="0" indent="0">
              <a:buNone/>
            </a:pPr>
            <a:r>
              <a:rPr lang="en-US" dirty="0"/>
              <a:t>F(</a:t>
            </a:r>
            <a:r>
              <a:rPr lang="en-US" dirty="0" err="1"/>
              <a:t>w,d</a:t>
            </a:r>
            <a:r>
              <a:rPr lang="en-US" dirty="0"/>
              <a:t>) – the number of times w appears in d.</a:t>
            </a:r>
          </a:p>
          <a:p>
            <a:pPr marL="0" indent="0">
              <a:buNone/>
            </a:pPr>
            <a:endParaRPr lang="en-US" dirty="0"/>
          </a:p>
          <a:p>
            <a:pPr marL="0" indent="0">
              <a:buNone/>
            </a:pPr>
            <a:r>
              <a:rPr lang="en-US" dirty="0"/>
              <a:t>TF-IDF.  Let C be the number of documents in the collection. Let Q(w) be the number of documents that contain word w.</a:t>
            </a:r>
          </a:p>
          <a:p>
            <a:pPr marL="0" indent="0">
              <a:buNone/>
            </a:pPr>
            <a:r>
              <a:rPr lang="en-US" dirty="0"/>
              <a:t>Then d[w] = F(</a:t>
            </a:r>
            <a:r>
              <a:rPr lang="en-US" dirty="0" err="1"/>
              <a:t>w,d</a:t>
            </a:r>
            <a:r>
              <a:rPr lang="en-US" dirty="0"/>
              <a:t>) </a:t>
            </a:r>
            <a:r>
              <a:rPr lang="en-US" dirty="0">
                <a:latin typeface="Cambria Math" panose="02040503050406030204" pitchFamily="18" charset="0"/>
                <a:ea typeface="Cambria Math" panose="02040503050406030204" pitchFamily="18" charset="0"/>
              </a:rPr>
              <a:t>∙</a:t>
            </a:r>
            <a:r>
              <a:rPr lang="en-US" dirty="0"/>
              <a:t> log(C/Q(w))</a:t>
            </a:r>
          </a:p>
          <a:p>
            <a:pPr marL="0" indent="0">
              <a:buNone/>
            </a:pPr>
            <a:r>
              <a:rPr lang="en-US" dirty="0"/>
              <a:t>Puts more weight on rare words. If “mastodon” appears in a document, that tells you more than if “animal” does.</a:t>
            </a:r>
          </a:p>
          <a:p>
            <a:pPr marL="0" indent="0">
              <a:buNone/>
            </a:pPr>
            <a:endParaRPr lang="en-US" dirty="0"/>
          </a:p>
          <a:p>
            <a:pPr marL="0" indent="0">
              <a:buNone/>
            </a:pPr>
            <a:r>
              <a:rPr lang="en-US" dirty="0"/>
              <a:t>Other features: font, size, title, etc.</a:t>
            </a:r>
          </a:p>
          <a:p>
            <a:pPr marL="0" indent="0">
              <a:buNone/>
            </a:pPr>
            <a:endParaRPr lang="en-US" dirty="0"/>
          </a:p>
        </p:txBody>
      </p:sp>
    </p:spTree>
    <p:extLst>
      <p:ext uri="{BB962C8B-B14F-4D97-AF65-F5344CB8AC3E}">
        <p14:creationId xmlns:p14="http://schemas.microsoft.com/office/powerpoint/2010/main" val="379922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0F9E-A13E-4EF1-B304-45E732EB778A}"/>
              </a:ext>
            </a:extLst>
          </p:cNvPr>
          <p:cNvSpPr>
            <a:spLocks noGrp="1"/>
          </p:cNvSpPr>
          <p:nvPr>
            <p:ph type="title"/>
          </p:nvPr>
        </p:nvSpPr>
        <p:spPr/>
        <p:txBody>
          <a:bodyPr/>
          <a:lstStyle/>
          <a:p>
            <a:pPr algn="ctr"/>
            <a:r>
              <a:rPr lang="en-US" dirty="0"/>
              <a:t>Uses of document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E0E8B4-2FB6-4585-9001-062BDFF0D754}"/>
                  </a:ext>
                </a:extLst>
              </p:cNvPr>
              <p:cNvSpPr>
                <a:spLocks noGrp="1"/>
              </p:cNvSpPr>
              <p:nvPr>
                <p:ph idx="1"/>
              </p:nvPr>
            </p:nvSpPr>
            <p:spPr/>
            <p:txBody>
              <a:bodyPr>
                <a:normAutofit lnSpcReduction="10000"/>
              </a:bodyPr>
              <a:lstStyle/>
              <a:p>
                <a:pPr marL="0" indent="0">
                  <a:buNone/>
                </a:pPr>
                <a:r>
                  <a:rPr lang="en-US" dirty="0"/>
                  <a:t>Measure of similarity between documents. The smaller the angle between two document vectors, the more similar the content of the documents. The angle is given by</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𝑑</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𝑒</m:t>
                                  </m:r>
                                </m:e>
                              </m:acc>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𝑒</m:t>
                              </m:r>
                            </m:e>
                          </m:acc>
                        </m:num>
                        <m:den>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𝑒</m:t>
                              </m:r>
                            </m:e>
                          </m:acc>
                          <m:r>
                            <a:rPr lang="en-US" b="0" i="1" smtClean="0">
                              <a:latin typeface="Cambria Math" panose="02040503050406030204" pitchFamily="18" charset="0"/>
                            </a:rPr>
                            <m:t>|</m:t>
                          </m:r>
                        </m:den>
                      </m:f>
                    </m:oMath>
                  </m:oMathPara>
                </a14:m>
                <a:endParaRPr lang="en-US" dirty="0"/>
              </a:p>
              <a:p>
                <a:pPr marL="0" indent="0">
                  <a:buNone/>
                </a:pPr>
                <a:endParaRPr lang="en-US" dirty="0"/>
              </a:p>
              <a:p>
                <a:pPr marL="0" indent="0">
                  <a:buNone/>
                </a:pPr>
                <a:r>
                  <a:rPr lang="en-US" dirty="0"/>
                  <a:t>Document retrieval: Take the query to be a (very short) “document”, find most similar documents.</a:t>
                </a:r>
              </a:p>
              <a:p>
                <a:pPr marL="0" indent="0">
                  <a:buNone/>
                </a:pPr>
                <a:r>
                  <a:rPr lang="en-US" dirty="0"/>
                  <a:t>Clustering. E.g. with k-means</a:t>
                </a:r>
              </a:p>
              <a:p>
                <a:pPr marL="0" indent="0">
                  <a:buNone/>
                </a:pPr>
                <a:r>
                  <a:rPr lang="en-US" dirty="0"/>
                  <a:t>Factor analysis. Principal component analysis.</a:t>
                </a:r>
              </a:p>
            </p:txBody>
          </p:sp>
        </mc:Choice>
        <mc:Fallback xmlns="">
          <p:sp>
            <p:nvSpPr>
              <p:cNvPr id="3" name="Content Placeholder 2">
                <a:extLst>
                  <a:ext uri="{FF2B5EF4-FFF2-40B4-BE49-F238E27FC236}">
                    <a16:creationId xmlns:a16="http://schemas.microsoft.com/office/drawing/2014/main" id="{D1E0E8B4-2FB6-4585-9001-062BDFF0D754}"/>
                  </a:ext>
                </a:extLst>
              </p:cNvPr>
              <p:cNvSpPr>
                <a:spLocks noGrp="1" noRot="1" noChangeAspect="1" noMove="1" noResize="1" noEditPoints="1" noAdjustHandles="1" noChangeArrowheads="1" noChangeShapeType="1" noTextEdit="1"/>
              </p:cNvSpPr>
              <p:nvPr>
                <p:ph idx="1"/>
              </p:nvPr>
            </p:nvSpPr>
            <p:spPr>
              <a:blipFill>
                <a:blip r:embed="rId2"/>
                <a:stretch>
                  <a:fillRect l="-1217" t="-3081" b="-2801"/>
                </a:stretch>
              </a:blipFill>
            </p:spPr>
            <p:txBody>
              <a:bodyPr/>
              <a:lstStyle/>
              <a:p>
                <a:r>
                  <a:rPr lang="en-US">
                    <a:noFill/>
                  </a:rPr>
                  <a:t> </a:t>
                </a:r>
              </a:p>
            </p:txBody>
          </p:sp>
        </mc:Fallback>
      </mc:AlternateContent>
    </p:spTree>
    <p:extLst>
      <p:ext uri="{BB962C8B-B14F-4D97-AF65-F5344CB8AC3E}">
        <p14:creationId xmlns:p14="http://schemas.microsoft.com/office/powerpoint/2010/main" val="2210438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938D-EEEC-46EE-9634-B07808CD722B}"/>
              </a:ext>
            </a:extLst>
          </p:cNvPr>
          <p:cNvSpPr>
            <a:spLocks noGrp="1"/>
          </p:cNvSpPr>
          <p:nvPr>
            <p:ph type="title"/>
          </p:nvPr>
        </p:nvSpPr>
        <p:spPr/>
        <p:txBody>
          <a:bodyPr/>
          <a:lstStyle/>
          <a:p>
            <a:pPr algn="ctr"/>
            <a:r>
              <a:rPr lang="en-US" dirty="0"/>
              <a:t>What is a word, for this purpose?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56C151-6FB3-4547-BFBF-B1E311950A90}"/>
                  </a:ext>
                </a:extLst>
              </p:cNvPr>
              <p:cNvSpPr>
                <a:spLocks noGrp="1"/>
              </p:cNvSpPr>
              <p:nvPr>
                <p:ph idx="1"/>
              </p:nvPr>
            </p:nvSpPr>
            <p:spPr/>
            <p:txBody>
              <a:bodyPr/>
              <a:lstStyle/>
              <a:p>
                <a:pPr marL="0" indent="0">
                  <a:buNone/>
                </a:pPr>
                <a:r>
                  <a:rPr lang="en-US" dirty="0"/>
                  <a:t>Stemming?  Lemmatizing?  </a:t>
                </a:r>
              </a:p>
              <a:p>
                <a:pPr marL="0" indent="0">
                  <a:buNone/>
                </a:pPr>
                <a:r>
                  <a:rPr lang="en-US" dirty="0"/>
                  <a:t>Tokenization? Stop words?</a:t>
                </a:r>
              </a:p>
              <a:p>
                <a:pPr marL="0" indent="0">
                  <a:buNone/>
                </a:pPr>
                <a:r>
                  <a:rPr lang="en-US" dirty="0"/>
                  <a:t>Document vectors are </a:t>
                </a:r>
                <a:r>
                  <a:rPr lang="en-US" i="1" dirty="0"/>
                  <a:t>sparse</a:t>
                </a:r>
                <a:r>
                  <a:rPr lang="en-US" dirty="0"/>
                  <a:t> vectors. Document vector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𝑑</m:t>
                        </m:r>
                      </m:e>
                    </m:acc>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=0</m:t>
                    </m:r>
                  </m:oMath>
                </a14:m>
                <a:r>
                  <a:rPr lang="en-US" dirty="0"/>
                  <a:t> for all the words w that aren’t in document d which is most words.</a:t>
                </a:r>
              </a:p>
              <a:p>
                <a:pPr marL="0" indent="0">
                  <a:buNone/>
                </a:pPr>
                <a:r>
                  <a:rPr lang="en-US" dirty="0"/>
                  <a:t>Implement a sparse vector by just recording all the non-zero values and their index. There are algorithms for sparse vectors that run in time proportional to the number of non-zero terms.</a:t>
                </a:r>
              </a:p>
              <a:p>
                <a:pPr marL="0" indent="0">
                  <a:buNone/>
                </a:pPr>
                <a:r>
                  <a:rPr lang="en-US" dirty="0"/>
                  <a:t>Since the system generally holds the whole text of its document in any case, recording the document vector is not a lot of extra space.</a:t>
                </a:r>
              </a:p>
            </p:txBody>
          </p:sp>
        </mc:Choice>
        <mc:Fallback xmlns="">
          <p:sp>
            <p:nvSpPr>
              <p:cNvPr id="3" name="Content Placeholder 2">
                <a:extLst>
                  <a:ext uri="{FF2B5EF4-FFF2-40B4-BE49-F238E27FC236}">
                    <a16:creationId xmlns:a16="http://schemas.microsoft.com/office/drawing/2014/main" id="{7456C151-6FB3-4547-BFBF-B1E311950A90}"/>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spTree>
    <p:extLst>
      <p:ext uri="{BB962C8B-B14F-4D97-AF65-F5344CB8AC3E}">
        <p14:creationId xmlns:p14="http://schemas.microsoft.com/office/powerpoint/2010/main" val="1669362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E34AA5E4-A424-425E-9A4A-136B7F41F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80962"/>
            <a:ext cx="5638800" cy="6696075"/>
          </a:xfrm>
          <a:prstGeom prst="rect">
            <a:avLst/>
          </a:prstGeom>
        </p:spPr>
      </p:pic>
    </p:spTree>
    <p:extLst>
      <p:ext uri="{BB962C8B-B14F-4D97-AF65-F5344CB8AC3E}">
        <p14:creationId xmlns:p14="http://schemas.microsoft.com/office/powerpoint/2010/main" val="373443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E34AA5E4-A424-425E-9A4A-136B7F41F07A}"/>
              </a:ext>
            </a:extLst>
          </p:cNvPr>
          <p:cNvPicPr>
            <a:picLocks noChangeAspect="1"/>
          </p:cNvPicPr>
          <p:nvPr/>
        </p:nvPicPr>
        <p:blipFill rotWithShape="1">
          <a:blip r:embed="rId2">
            <a:extLst>
              <a:ext uri="{28A0092B-C50C-407E-A947-70E740481C1C}">
                <a14:useLocalDpi xmlns:a14="http://schemas.microsoft.com/office/drawing/2010/main" val="0"/>
              </a:ext>
            </a:extLst>
          </a:blip>
          <a:srcRect l="214" b="36524"/>
          <a:stretch/>
        </p:blipFill>
        <p:spPr>
          <a:xfrm>
            <a:off x="1487007" y="313574"/>
            <a:ext cx="8663635" cy="6544426"/>
          </a:xfrm>
          <a:prstGeom prst="rect">
            <a:avLst/>
          </a:prstGeom>
        </p:spPr>
      </p:pic>
    </p:spTree>
    <p:extLst>
      <p:ext uri="{BB962C8B-B14F-4D97-AF65-F5344CB8AC3E}">
        <p14:creationId xmlns:p14="http://schemas.microsoft.com/office/powerpoint/2010/main" val="3812963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E34AA5E4-A424-425E-9A4A-136B7F41F07A}"/>
              </a:ext>
            </a:extLst>
          </p:cNvPr>
          <p:cNvPicPr>
            <a:picLocks noChangeAspect="1"/>
          </p:cNvPicPr>
          <p:nvPr/>
        </p:nvPicPr>
        <p:blipFill rotWithShape="1">
          <a:blip r:embed="rId2">
            <a:extLst>
              <a:ext uri="{28A0092B-C50C-407E-A947-70E740481C1C}">
                <a14:useLocalDpi xmlns:a14="http://schemas.microsoft.com/office/drawing/2010/main" val="0"/>
              </a:ext>
            </a:extLst>
          </a:blip>
          <a:srcRect l="498" t="30415"/>
          <a:stretch/>
        </p:blipFill>
        <p:spPr>
          <a:xfrm>
            <a:off x="2392389" y="706605"/>
            <a:ext cx="7407221" cy="6151395"/>
          </a:xfrm>
          <a:prstGeom prst="rect">
            <a:avLst/>
          </a:prstGeom>
        </p:spPr>
      </p:pic>
    </p:spTree>
    <p:extLst>
      <p:ext uri="{BB962C8B-B14F-4D97-AF65-F5344CB8AC3E}">
        <p14:creationId xmlns:p14="http://schemas.microsoft.com/office/powerpoint/2010/main" val="3177934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B0DA-C298-4444-84A0-748F6E84DEE6}"/>
              </a:ext>
            </a:extLst>
          </p:cNvPr>
          <p:cNvSpPr>
            <a:spLocks noGrp="1"/>
          </p:cNvSpPr>
          <p:nvPr>
            <p:ph type="title"/>
          </p:nvPr>
        </p:nvSpPr>
        <p:spPr/>
        <p:txBody>
          <a:bodyPr>
            <a:normAutofit/>
          </a:bodyPr>
          <a:lstStyle/>
          <a:p>
            <a:pPr algn="ctr"/>
            <a:r>
              <a:rPr lang="en-US" dirty="0"/>
              <a:t>Web search engines</a:t>
            </a:r>
            <a:br>
              <a:rPr lang="en-US" dirty="0"/>
            </a:br>
            <a:r>
              <a:rPr lang="en-US" dirty="0"/>
              <a:t>Query-specific features</a:t>
            </a:r>
          </a:p>
        </p:txBody>
      </p:sp>
      <p:sp>
        <p:nvSpPr>
          <p:cNvPr id="3" name="Content Placeholder 2">
            <a:extLst>
              <a:ext uri="{FF2B5EF4-FFF2-40B4-BE49-F238E27FC236}">
                <a16:creationId xmlns:a16="http://schemas.microsoft.com/office/drawing/2014/main" id="{85FB014B-1CCB-4EF1-8C90-93FA31E34A52}"/>
              </a:ext>
            </a:extLst>
          </p:cNvPr>
          <p:cNvSpPr>
            <a:spLocks noGrp="1"/>
          </p:cNvSpPr>
          <p:nvPr>
            <p:ph idx="1"/>
          </p:nvPr>
        </p:nvSpPr>
        <p:spPr/>
        <p:txBody>
          <a:bodyPr>
            <a:normAutofit fontScale="92500" lnSpcReduction="10000"/>
          </a:bodyPr>
          <a:lstStyle/>
          <a:p>
            <a:r>
              <a:rPr lang="en-US" dirty="0"/>
              <a:t>Does the text contain words that match the query?</a:t>
            </a:r>
            <a:br>
              <a:rPr lang="en-US" dirty="0"/>
            </a:br>
            <a:r>
              <a:rPr lang="en-US" dirty="0"/>
              <a:t>Matching may involve synonyms; or stemming; or spelling correction (in either query or document); or other relation.</a:t>
            </a:r>
          </a:p>
          <a:p>
            <a:r>
              <a:rPr lang="en-US" dirty="0"/>
              <a:t>Click-through information. How often have users who posed this query clicked on this page? </a:t>
            </a:r>
            <a:br>
              <a:rPr lang="en-US" dirty="0"/>
            </a:br>
            <a:r>
              <a:rPr lang="en-US" dirty="0"/>
              <a:t>(Note: Google queries follow a </a:t>
            </a:r>
            <a:r>
              <a:rPr lang="en-US" dirty="0" err="1"/>
              <a:t>Zipf</a:t>
            </a:r>
            <a:r>
              <a:rPr lang="en-US" dirty="0"/>
              <a:t> distribution; a very large fraction f the queries are something someone else has asked.</a:t>
            </a:r>
          </a:p>
          <a:p>
            <a:r>
              <a:rPr lang="en-US" dirty="0"/>
              <a:t>Anchor on links that point to this page, or nearby text.</a:t>
            </a:r>
            <a:br>
              <a:rPr lang="en-US" dirty="0"/>
            </a:br>
            <a:r>
              <a:rPr lang="en-US" dirty="0"/>
              <a:t>E.g. Query “Japanese car company”. The home pages for Nissan, Honda etc. don’t match that text, but many pages that link them have text that matches that. </a:t>
            </a:r>
          </a:p>
          <a:p>
            <a:r>
              <a:rPr lang="en-US" dirty="0"/>
              <a:t>Language of query</a:t>
            </a:r>
          </a:p>
          <a:p>
            <a:pPr marL="0" indent="0">
              <a:buNone/>
            </a:pPr>
            <a:endParaRPr lang="en-US" dirty="0"/>
          </a:p>
        </p:txBody>
      </p:sp>
    </p:spTree>
    <p:extLst>
      <p:ext uri="{BB962C8B-B14F-4D97-AF65-F5344CB8AC3E}">
        <p14:creationId xmlns:p14="http://schemas.microsoft.com/office/powerpoint/2010/main" val="3715529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TotalTime>
  <Words>1646</Words>
  <Application>Microsoft Office PowerPoint</Application>
  <PresentationFormat>Widescreen</PresentationFormat>
  <Paragraphs>122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Vector methods in Statistical NLP</vt:lpstr>
      <vt:lpstr>Document vectors</vt:lpstr>
      <vt:lpstr>Weight of word w in document d</vt:lpstr>
      <vt:lpstr>Uses of document vectors</vt:lpstr>
      <vt:lpstr>What is a word, for this purpose?</vt:lpstr>
      <vt:lpstr>PowerPoint Presentation</vt:lpstr>
      <vt:lpstr>PowerPoint Presentation</vt:lpstr>
      <vt:lpstr>PowerPoint Presentation</vt:lpstr>
      <vt:lpstr>Web search engines Query-specific features</vt:lpstr>
      <vt:lpstr>Web search engines Query-independent features</vt:lpstr>
      <vt:lpstr>Web search engines User-specific features</vt:lpstr>
      <vt:lpstr>Word vectors: Co-occurence statistics</vt:lpstr>
      <vt:lpstr>More sophisticated version incorporating positional information</vt:lpstr>
      <vt:lpstr>Dimensionality reduction</vt:lpstr>
      <vt:lpstr>Latent semantic analysis</vt:lpstr>
      <vt:lpstr>Latent semantic analysis</vt:lpstr>
      <vt:lpstr>Obvious problem:  polysemy (lexical ambiguity)</vt:lpstr>
      <vt:lpstr>What can you do with word vectors?</vt:lpstr>
      <vt:lpstr>Analogy as vector addition</vt:lpstr>
      <vt:lpstr>But there are problems</vt:lpstr>
      <vt:lpstr>Unacceptable stereotypes</vt:lpstr>
      <vt:lpstr>Technical issues:</vt:lpstr>
      <vt:lpstr>Limits of word embeddings  as theory of meaning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 for Text</dc:title>
  <dc:creator>Ernest Davis</dc:creator>
  <cp:lastModifiedBy>Ernest Davis</cp:lastModifiedBy>
  <cp:revision>47</cp:revision>
  <dcterms:created xsi:type="dcterms:W3CDTF">2020-11-30T18:11:55Z</dcterms:created>
  <dcterms:modified xsi:type="dcterms:W3CDTF">2020-12-03T21:49:55Z</dcterms:modified>
</cp:coreProperties>
</file>