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285" r:id="rId25"/>
    <p:sldId id="286" r:id="rId26"/>
    <p:sldId id="287" r:id="rId27"/>
    <p:sldId id="288" r:id="rId28"/>
    <p:sldId id="289" r:id="rId29"/>
    <p:sldId id="290" r:id="rId30"/>
    <p:sldId id="291" r:id="rId31"/>
    <p:sldId id="292" r:id="rId32"/>
    <p:sldId id="294" r:id="rId33"/>
    <p:sldId id="297" r:id="rId34"/>
    <p:sldId id="328" r:id="rId35"/>
    <p:sldId id="327" r:id="rId36"/>
    <p:sldId id="334" r:id="rId37"/>
    <p:sldId id="293" r:id="rId38"/>
    <p:sldId id="295" r:id="rId39"/>
    <p:sldId id="298" r:id="rId40"/>
    <p:sldId id="296" r:id="rId41"/>
    <p:sldId id="329" r:id="rId42"/>
    <p:sldId id="300" r:id="rId43"/>
    <p:sldId id="301" r:id="rId44"/>
    <p:sldId id="330" r:id="rId45"/>
    <p:sldId id="331" r:id="rId46"/>
    <p:sldId id="335" r:id="rId47"/>
    <p:sldId id="332" r:id="rId48"/>
    <p:sldId id="333" r:id="rId49"/>
    <p:sldId id="30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6" autoAdjust="0"/>
    <p:restoredTop sz="94660"/>
  </p:normalViewPr>
  <p:slideViewPr>
    <p:cSldViewPr snapToGrid="0">
      <p:cViewPr varScale="1">
        <p:scale>
          <a:sx n="55" d="100"/>
          <a:sy n="55" d="100"/>
        </p:scale>
        <p:origin x="3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06A6-6BBB-4EFF-A7EE-3CF44A192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5CB5F8-E87A-44D4-BD84-3E446AFC1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EE860B-C698-49A3-8DBB-401F16797459}"/>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5" name="Footer Placeholder 4">
            <a:extLst>
              <a:ext uri="{FF2B5EF4-FFF2-40B4-BE49-F238E27FC236}">
                <a16:creationId xmlns:a16="http://schemas.microsoft.com/office/drawing/2014/main" id="{50FD2964-3613-450D-B0F0-A85CBF78D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8DB4A-CD00-4DC9-AE0F-60864C721617}"/>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61848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ED0-C5F0-4CCF-A0C7-939951010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F67AB3-C45D-4A86-9FC3-2B82C93F59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ADEB1-5B9E-424C-843C-5B4BCF2BE7B1}"/>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5" name="Footer Placeholder 4">
            <a:extLst>
              <a:ext uri="{FF2B5EF4-FFF2-40B4-BE49-F238E27FC236}">
                <a16:creationId xmlns:a16="http://schemas.microsoft.com/office/drawing/2014/main" id="{FC491E18-B418-4919-9C13-AFDF6DD0E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4B913-1EF2-4427-AEFE-FB517D50AF6B}"/>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302155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C273C-A07B-42B3-8BF2-51E3B07B47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F587C-C929-431C-95A1-5FDF3AE5EE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31529-B8D7-4EE5-9DB4-E01B24F2A172}"/>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5" name="Footer Placeholder 4">
            <a:extLst>
              <a:ext uri="{FF2B5EF4-FFF2-40B4-BE49-F238E27FC236}">
                <a16:creationId xmlns:a16="http://schemas.microsoft.com/office/drawing/2014/main" id="{5D04F76A-7033-4E20-A5A9-2EFDD2F81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7474E-4D51-401E-8BD6-981F023D824E}"/>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14800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5A9D-1E9A-4BA2-B803-AF440BF16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40A019-A887-4D83-9E7E-19DDFD70ED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7F62F-D806-4A39-98F4-40DA8F49339E}"/>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5" name="Footer Placeholder 4">
            <a:extLst>
              <a:ext uri="{FF2B5EF4-FFF2-40B4-BE49-F238E27FC236}">
                <a16:creationId xmlns:a16="http://schemas.microsoft.com/office/drawing/2014/main" id="{1DF0B61B-F0B6-4DE0-AC7C-210E607F9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C0DCB-5AAC-457C-80C1-24E5ACEA6623}"/>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38287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81A1-956F-4A4C-9FD3-BBBA3DD7F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D9A110-4FE4-4535-B63D-5D5158743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F3F6E3-59AC-44EB-A26B-74C97E771541}"/>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5" name="Footer Placeholder 4">
            <a:extLst>
              <a:ext uri="{FF2B5EF4-FFF2-40B4-BE49-F238E27FC236}">
                <a16:creationId xmlns:a16="http://schemas.microsoft.com/office/drawing/2014/main" id="{8541875F-A5E0-42E0-8FFE-E1F6500CF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4879E-FDBE-45EB-91F6-2F8B2675D71D}"/>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0521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9EFD-3684-4FB2-BF7F-F5F7ACCD8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DA2C8-C855-495D-B1E5-3184908904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2184E7-BEB2-4E53-B375-0E5EDAD715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67EB8-EC00-4BD9-830C-D2A0BA992C67}"/>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6" name="Footer Placeholder 5">
            <a:extLst>
              <a:ext uri="{FF2B5EF4-FFF2-40B4-BE49-F238E27FC236}">
                <a16:creationId xmlns:a16="http://schemas.microsoft.com/office/drawing/2014/main" id="{A3005CC2-4FB9-4AC6-BEC8-1D39F19EE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CD1C8-FCB9-4490-BD0A-7A98AC285CE8}"/>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5151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9592-08DB-4F45-A9F9-974FB2BA9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AE49BE-E4AD-479D-A3CC-5AA20FA39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A3B55B-82BE-4467-90AA-8F694F3F7C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1DB8CE-1894-469E-88D3-C05A2D512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2F64AA-C9B0-4BB9-9006-4F1F952A05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EACA6-FD4A-4355-9D93-9D04581836A3}"/>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8" name="Footer Placeholder 7">
            <a:extLst>
              <a:ext uri="{FF2B5EF4-FFF2-40B4-BE49-F238E27FC236}">
                <a16:creationId xmlns:a16="http://schemas.microsoft.com/office/drawing/2014/main" id="{3AE6ECB1-B30B-42F8-9B49-2C6B9CB914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046AD5-CB6E-4398-AC5C-BA1A6854131B}"/>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6925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BF9E-946D-4422-B780-2B78C080EB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07CE89-F1E7-413F-B479-7FCDFDCE53A2}"/>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4" name="Footer Placeholder 3">
            <a:extLst>
              <a:ext uri="{FF2B5EF4-FFF2-40B4-BE49-F238E27FC236}">
                <a16:creationId xmlns:a16="http://schemas.microsoft.com/office/drawing/2014/main" id="{347E1BB0-2CE9-4453-B85B-FEFD0857E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A1FB53-38FD-4389-BCC2-484DE2152F9A}"/>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48701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55373-4DAF-433F-A9A0-951A57AF0850}"/>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3" name="Footer Placeholder 2">
            <a:extLst>
              <a:ext uri="{FF2B5EF4-FFF2-40B4-BE49-F238E27FC236}">
                <a16:creationId xmlns:a16="http://schemas.microsoft.com/office/drawing/2014/main" id="{64D62C8D-9C79-43B3-ACDF-78F7D2A4F5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7DC826-EF12-4222-AB79-29129B9C5011}"/>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379327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C60C-03A5-4349-84E6-01D30C71D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C6462-8F62-4789-BD90-F3D2AA439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036AF-4DB0-4EB6-A309-6D3544C23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FB18E9-8968-4B22-8AD0-C63F34A2D3C1}"/>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6" name="Footer Placeholder 5">
            <a:extLst>
              <a:ext uri="{FF2B5EF4-FFF2-40B4-BE49-F238E27FC236}">
                <a16:creationId xmlns:a16="http://schemas.microsoft.com/office/drawing/2014/main" id="{EF4BEA96-9A0A-45AA-9F33-75FF8CEB6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FA8C8-49F7-4603-956A-852BE34C68C7}"/>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180600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94E5-FF01-485B-8BE2-1B2596872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9918C-453D-4491-A314-5CA452483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63CC2-C30C-4843-B76C-E2FCF5519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2F7B1E-8885-4E6E-A0ED-71F295AA82E1}"/>
              </a:ext>
            </a:extLst>
          </p:cNvPr>
          <p:cNvSpPr>
            <a:spLocks noGrp="1"/>
          </p:cNvSpPr>
          <p:nvPr>
            <p:ph type="dt" sz="half" idx="10"/>
          </p:nvPr>
        </p:nvSpPr>
        <p:spPr/>
        <p:txBody>
          <a:bodyPr/>
          <a:lstStyle/>
          <a:p>
            <a:fld id="{044B09E8-7991-4F35-9DCE-CC3061E406AD}" type="datetimeFigureOut">
              <a:rPr lang="en-US" smtClean="0"/>
              <a:t>10/8/2020</a:t>
            </a:fld>
            <a:endParaRPr lang="en-US"/>
          </a:p>
        </p:txBody>
      </p:sp>
      <p:sp>
        <p:nvSpPr>
          <p:cNvPr id="6" name="Footer Placeholder 5">
            <a:extLst>
              <a:ext uri="{FF2B5EF4-FFF2-40B4-BE49-F238E27FC236}">
                <a16:creationId xmlns:a16="http://schemas.microsoft.com/office/drawing/2014/main" id="{C6BFC669-D6C9-4FCC-AA76-A9333182D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3A0FD-DAE6-44D7-9EFD-B4093517DA3E}"/>
              </a:ext>
            </a:extLst>
          </p:cNvPr>
          <p:cNvSpPr>
            <a:spLocks noGrp="1"/>
          </p:cNvSpPr>
          <p:nvPr>
            <p:ph type="sldNum" sz="quarter" idx="12"/>
          </p:nvPr>
        </p:nvSpPr>
        <p:spPr/>
        <p:txBody>
          <a:bodyPr/>
          <a:lstStyle/>
          <a:p>
            <a:fld id="{C7B83E7B-4DA1-42D6-A3C9-80DFEC629D23}" type="slidenum">
              <a:rPr lang="en-US" smtClean="0"/>
              <a:t>‹#›</a:t>
            </a:fld>
            <a:endParaRPr lang="en-US"/>
          </a:p>
        </p:txBody>
      </p:sp>
    </p:spTree>
    <p:extLst>
      <p:ext uri="{BB962C8B-B14F-4D97-AF65-F5344CB8AC3E}">
        <p14:creationId xmlns:p14="http://schemas.microsoft.com/office/powerpoint/2010/main" val="285011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C0351-AC14-474F-A5EE-F6AF3D07C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C0AAB8-1D97-4738-97FD-041F5674D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CCC57-40FA-45B9-859E-8B97166F4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B09E8-7991-4F35-9DCE-CC3061E406AD}" type="datetimeFigureOut">
              <a:rPr lang="en-US" smtClean="0"/>
              <a:t>10/8/2020</a:t>
            </a:fld>
            <a:endParaRPr lang="en-US"/>
          </a:p>
        </p:txBody>
      </p:sp>
      <p:sp>
        <p:nvSpPr>
          <p:cNvPr id="5" name="Footer Placeholder 4">
            <a:extLst>
              <a:ext uri="{FF2B5EF4-FFF2-40B4-BE49-F238E27FC236}">
                <a16:creationId xmlns:a16="http://schemas.microsoft.com/office/drawing/2014/main" id="{4BE16168-243D-4D85-8A3F-DADA60D985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3D417-0C91-4206-B044-5A0E4AB16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83E7B-4DA1-42D6-A3C9-80DFEC629D23}" type="slidenum">
              <a:rPr lang="en-US" smtClean="0"/>
              <a:t>‹#›</a:t>
            </a:fld>
            <a:endParaRPr lang="en-US"/>
          </a:p>
        </p:txBody>
      </p:sp>
    </p:spTree>
    <p:extLst>
      <p:ext uri="{BB962C8B-B14F-4D97-AF65-F5344CB8AC3E}">
        <p14:creationId xmlns:p14="http://schemas.microsoft.com/office/powerpoint/2010/main" val="2700173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microsoft.com/office/2007/relationships/hdphoto" Target="../media/hdphoto8.wdp"/></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D35F-73DB-464D-9312-C010BDDFB88D}"/>
              </a:ext>
            </a:extLst>
          </p:cNvPr>
          <p:cNvSpPr>
            <a:spLocks noGrp="1"/>
          </p:cNvSpPr>
          <p:nvPr>
            <p:ph type="ctrTitle"/>
          </p:nvPr>
        </p:nvSpPr>
        <p:spPr>
          <a:xfrm>
            <a:off x="1524000" y="1122363"/>
            <a:ext cx="9144000" cy="1381351"/>
          </a:xfrm>
        </p:spPr>
        <p:txBody>
          <a:bodyPr>
            <a:normAutofit fontScale="90000"/>
          </a:bodyPr>
          <a:lstStyle/>
          <a:p>
            <a:r>
              <a:rPr lang="en-US" dirty="0"/>
              <a:t>Numerical Random</a:t>
            </a:r>
            <a:br>
              <a:rPr lang="en-US" dirty="0"/>
            </a:br>
            <a:r>
              <a:rPr lang="en-US" dirty="0"/>
              <a:t>Variables Continued</a:t>
            </a:r>
          </a:p>
        </p:txBody>
      </p:sp>
      <p:sp>
        <p:nvSpPr>
          <p:cNvPr id="3" name="Subtitle 2">
            <a:extLst>
              <a:ext uri="{FF2B5EF4-FFF2-40B4-BE49-F238E27FC236}">
                <a16:creationId xmlns:a16="http://schemas.microsoft.com/office/drawing/2014/main" id="{3CF4E9BF-DF47-4297-8808-4556948323D6}"/>
              </a:ext>
            </a:extLst>
          </p:cNvPr>
          <p:cNvSpPr>
            <a:spLocks noGrp="1"/>
          </p:cNvSpPr>
          <p:nvPr>
            <p:ph type="subTitle" idx="1"/>
          </p:nvPr>
        </p:nvSpPr>
        <p:spPr>
          <a:xfrm>
            <a:off x="1524000" y="4093028"/>
            <a:ext cx="9144000" cy="1164771"/>
          </a:xfrm>
        </p:spPr>
        <p:txBody>
          <a:bodyPr>
            <a:normAutofit/>
          </a:bodyPr>
          <a:lstStyle/>
          <a:p>
            <a:pPr algn="r"/>
            <a:endParaRPr lang="en-US" sz="3200" dirty="0"/>
          </a:p>
        </p:txBody>
      </p:sp>
    </p:spTree>
    <p:extLst>
      <p:ext uri="{BB962C8B-B14F-4D97-AF65-F5344CB8AC3E}">
        <p14:creationId xmlns:p14="http://schemas.microsoft.com/office/powerpoint/2010/main" val="737097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261F-376A-40C4-89F7-DF061A5B9D77}"/>
              </a:ext>
            </a:extLst>
          </p:cNvPr>
          <p:cNvSpPr>
            <a:spLocks noGrp="1"/>
          </p:cNvSpPr>
          <p:nvPr>
            <p:ph type="title"/>
          </p:nvPr>
        </p:nvSpPr>
        <p:spPr/>
        <p:txBody>
          <a:bodyPr/>
          <a:lstStyle/>
          <a:p>
            <a:pPr algn="ctr"/>
            <a:r>
              <a:rPr lang="en-US" dirty="0"/>
              <a:t>Binomial distribution with parameters </a:t>
            </a:r>
            <a:r>
              <a:rPr lang="en-US" dirty="0" err="1"/>
              <a:t>n,p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D70640-8266-4529-9D9D-59A89C4FE42B}"/>
                  </a:ext>
                </a:extLst>
              </p:cNvPr>
              <p:cNvSpPr>
                <a:spLocks noGrp="1"/>
              </p:cNvSpPr>
              <p:nvPr>
                <p:ph idx="1"/>
              </p:nvPr>
            </p:nvSpPr>
            <p:spPr/>
            <p:txBody>
              <a:bodyPr/>
              <a:lstStyle/>
              <a:p>
                <a:pPr marL="0" indent="0">
                  <a:buNone/>
                </a:pPr>
                <a:r>
                  <a:rPr lang="en-US" dirty="0"/>
                  <a:t>Flip n coins, each of which comes up heads with parameter p.</a:t>
                </a:r>
              </a:p>
              <a:p>
                <a:pPr marL="0" indent="0">
                  <a:buNone/>
                </a:pPr>
                <a:r>
                  <a:rPr lang="en-US" dirty="0"/>
                  <a:t>Count the number of heads</a:t>
                </a:r>
              </a:p>
              <a:p>
                <a:pPr marL="0" indent="0">
                  <a:buNone/>
                </a:pPr>
                <a:r>
                  <a:rPr lang="en-US" dirty="0"/>
                  <a:t>Dom(V) = {0…n}</a:t>
                </a:r>
              </a:p>
              <a:p>
                <a:pPr marL="0" indent="0">
                  <a:buNone/>
                </a:pPr>
                <a:r>
                  <a:rPr lang="en-US" dirty="0"/>
                  <a:t>V = X</a:t>
                </a:r>
                <a:r>
                  <a:rPr lang="en-US" baseline="-25000" dirty="0"/>
                  <a:t>1</a:t>
                </a:r>
                <a:r>
                  <a:rPr lang="en-US" dirty="0"/>
                  <a:t>+X</a:t>
                </a:r>
                <a:r>
                  <a:rPr lang="en-US" baseline="-25000" dirty="0"/>
                  <a:t>2</a:t>
                </a:r>
                <a:r>
                  <a:rPr lang="en-US" dirty="0"/>
                  <a:t>+…+</a:t>
                </a:r>
                <a:r>
                  <a:rPr lang="en-US" dirty="0" err="1"/>
                  <a:t>X</a:t>
                </a:r>
                <a:r>
                  <a:rPr lang="en-US" baseline="-25000" dirty="0" err="1"/>
                  <a:t>n</a:t>
                </a:r>
                <a:r>
                  <a:rPr lang="en-US" dirty="0"/>
                  <a:t>, where the X</a:t>
                </a:r>
                <a:r>
                  <a:rPr lang="en-US" baseline="-25000" dirty="0"/>
                  <a:t>i </a:t>
                </a:r>
                <a:r>
                  <a:rPr lang="en-US" dirty="0"/>
                  <a:t>are independent and each follows the Bernoulli distribution with parameter p.</a:t>
                </a:r>
              </a:p>
              <a:p>
                <a:pPr marL="0" indent="0">
                  <a:buNone/>
                </a:pPr>
                <a:r>
                  <a:rPr lang="en-US" dirty="0"/>
                  <a:t>The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i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are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i.i.d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(independent and identically distributed).</a:t>
                </a:r>
                <a:endParaRPr lang="en-US" dirty="0"/>
              </a:p>
              <a:p>
                <a:pPr marL="0" indent="0">
                  <a:buNone/>
                </a:pPr>
                <a:r>
                  <a:rPr lang="en-US" dirty="0"/>
                  <a:t>Exp(V)=Exp(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lang="en-US" dirty="0"/>
                  <a:t>)+Exp(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lang="en-US" dirty="0"/>
                  <a:t>)+…+Exp(</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lang="en-US" dirty="0"/>
                  <a:t>) = np.</a:t>
                </a:r>
              </a:p>
              <a:p>
                <a:pPr marL="0" indent="0">
                  <a:buNone/>
                </a:pPr>
                <a:r>
                  <a:rPr lang="en-US" dirty="0"/>
                  <a:t>Var(V)= Var(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lang="en-US" dirty="0"/>
                  <a:t>)+Var(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lang="en-US" dirty="0"/>
                  <a:t>)+…+Var(</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lang="en-US" dirty="0"/>
                  <a:t>) = np(1-p). Std(V)=</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rad>
                  </m:oMath>
                </a14:m>
                <a:endParaRPr lang="en-US" dirty="0"/>
              </a:p>
            </p:txBody>
          </p:sp>
        </mc:Choice>
        <mc:Fallback xmlns="">
          <p:sp>
            <p:nvSpPr>
              <p:cNvPr id="3" name="Content Placeholder 2">
                <a:extLst>
                  <a:ext uri="{FF2B5EF4-FFF2-40B4-BE49-F238E27FC236}">
                    <a16:creationId xmlns:a16="http://schemas.microsoft.com/office/drawing/2014/main" id="{65D70640-8266-4529-9D9D-59A89C4FE42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028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9A17-9EB8-4BF3-965C-630A18012EB5}"/>
              </a:ext>
            </a:extLst>
          </p:cNvPr>
          <p:cNvSpPr>
            <a:spLocks noGrp="1"/>
          </p:cNvSpPr>
          <p:nvPr>
            <p:ph type="title"/>
          </p:nvPr>
        </p:nvSpPr>
        <p:spPr/>
        <p:txBody>
          <a:bodyPr/>
          <a:lstStyle/>
          <a:p>
            <a:pPr algn="ctr"/>
            <a:r>
              <a:rPr lang="en-US" dirty="0"/>
              <a:t>Computing the 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0A69A5-8EC7-4067-9A15-9A0859F85347}"/>
                  </a:ext>
                </a:extLst>
              </p:cNvPr>
              <p:cNvSpPr>
                <a:spLocks noGrp="1"/>
              </p:cNvSpPr>
              <p:nvPr>
                <p:ph idx="1"/>
              </p:nvPr>
            </p:nvSpPr>
            <p:spPr/>
            <p:txBody>
              <a:bodyPr/>
              <a:lstStyle/>
              <a:p>
                <a:pPr marL="0" indent="0">
                  <a:buNone/>
                </a:pPr>
                <a:r>
                  <a:rPr lang="en-US" dirty="0"/>
                  <a:t>The probability of a particular sequence with k heads and n</a:t>
                </a:r>
                <a:r>
                  <a:rPr lang="en-US" dirty="0">
                    <a:latin typeface="Cambria Math" panose="02040503050406030204" pitchFamily="18" charset="0"/>
                    <a:ea typeface="Cambria Math" panose="02040503050406030204" pitchFamily="18" charset="0"/>
                  </a:rPr>
                  <a:t>−</a:t>
                </a:r>
                <a:r>
                  <a:rPr lang="en-US" dirty="0"/>
                  <a:t>k tails is </a:t>
                </a:r>
              </a:p>
              <a:p>
                <a:pPr marL="0" indent="0">
                  <a:buNone/>
                </a:pPr>
                <a:r>
                  <a:rPr lang="en-US" dirty="0"/>
                  <a:t>p</a:t>
                </a:r>
                <a:r>
                  <a:rPr lang="en-US" baseline="30000" dirty="0"/>
                  <a:t>k</a:t>
                </a:r>
                <a:r>
                  <a:rPr lang="en-US" dirty="0"/>
                  <a:t>(1</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 </a:t>
                </a:r>
                <a:r>
                  <a:rPr lang="en-US" dirty="0"/>
                  <a:t>p)</a:t>
                </a:r>
                <a:r>
                  <a:rPr lang="en-US" baseline="30000" dirty="0"/>
                  <a:t>n</a:t>
                </a:r>
                <a:r>
                  <a:rPr lang="en-US" baseline="30000" dirty="0">
                    <a:latin typeface="Cambria Math" panose="02040503050406030204" pitchFamily="18" charset="0"/>
                    <a:ea typeface="Cambria Math" panose="02040503050406030204" pitchFamily="18" charset="0"/>
                  </a:rPr>
                  <a:t> −</a:t>
                </a:r>
                <a:r>
                  <a:rPr lang="en-US" baseline="30000" dirty="0"/>
                  <a:t>k</a:t>
                </a:r>
                <a:r>
                  <a:rPr lang="en-US" dirty="0"/>
                  <a:t>.</a:t>
                </a:r>
              </a:p>
              <a:p>
                <a:pPr marL="0" indent="0">
                  <a:buNone/>
                </a:pPr>
                <a:r>
                  <a:rPr lang="en-US" dirty="0"/>
                  <a:t>For example with n=7 and k=5, the probability of HTHHHHT is </a:t>
                </a:r>
              </a:p>
              <a:p>
                <a:pPr marL="0" indent="0">
                  <a:buNone/>
                </a:pPr>
                <a:r>
                  <a:rPr lang="en-US" dirty="0"/>
                  <a:t>p</a:t>
                </a:r>
                <a:r>
                  <a:rPr lang="en-US" baseline="30000" dirty="0"/>
                  <a:t>5</a:t>
                </a:r>
                <a:r>
                  <a:rPr lang="en-US" dirty="0"/>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a:t>
                </a:r>
                <a:r>
                  <a:rPr lang="en-US" dirty="0"/>
                  <a:t>)</a:t>
                </a:r>
                <a:r>
                  <a:rPr lang="en-US" baseline="30000" dirty="0"/>
                  <a:t>2</a:t>
                </a:r>
                <a:r>
                  <a:rPr lang="en-US" dirty="0"/>
                  <a:t>.</a:t>
                </a:r>
              </a:p>
              <a:p>
                <a:pPr marL="0" indent="0">
                  <a:buNone/>
                </a:pPr>
                <a:r>
                  <a:rPr lang="en-US" dirty="0"/>
                  <a:t>The number of sequences of n elements with k heads and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k tails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m:oMathPara>
                </a14:m>
                <a:endParaRPr lang="en-US" dirty="0"/>
              </a:p>
              <a:p>
                <a:pPr marL="0" indent="0">
                  <a:buNone/>
                </a:pPr>
                <a:r>
                  <a:rPr lang="en-US" dirty="0"/>
                  <a:t>So P(V=k) =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sup>
                    </m:sSup>
                    <m:r>
                      <a:rPr lang="en-US" b="0" i="1" smtClean="0">
                        <a:latin typeface="Cambria Math" panose="02040503050406030204" pitchFamily="18" charset="0"/>
                      </a:rPr>
                      <m:t>= </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𝑛</m:t>
                        </m:r>
                        <m:r>
                          <a:rPr lang="en-US" i="1">
                            <a:solidFill>
                              <a:prstClr val="black"/>
                            </a:solidFill>
                            <a:latin typeface="Cambria Math" panose="02040503050406030204" pitchFamily="18" charset="0"/>
                          </a:rPr>
                          <m:t>!</m:t>
                        </m:r>
                      </m:num>
                      <m:den>
                        <m:r>
                          <a:rPr lang="en-US" i="1">
                            <a:solidFill>
                              <a:prstClr val="black"/>
                            </a:solidFill>
                            <a:latin typeface="Cambria Math" panose="02040503050406030204" pitchFamily="18" charset="0"/>
                          </a:rPr>
                          <m:t>𝑘</m:t>
                        </m:r>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𝑛</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𝑘</m:t>
                            </m:r>
                          </m:e>
                        </m:d>
                        <m:r>
                          <a:rPr lang="en-US" i="1">
                            <a:solidFill>
                              <a:prstClr val="black"/>
                            </a:solidFill>
                            <a:latin typeface="Cambria Math" panose="02040503050406030204" pitchFamily="18" charset="0"/>
                          </a:rPr>
                          <m:t>!</m:t>
                        </m:r>
                      </m:den>
                    </m:f>
                  </m:oMath>
                </a14:m>
                <a:r>
                  <a:rPr lang="en-US" dirty="0">
                    <a:solidFill>
                      <a:prstClr val="black"/>
                    </a:solidFill>
                  </a:rPr>
                  <a:t>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𝑝</m:t>
                        </m:r>
                      </m:e>
                      <m:sup>
                        <m:r>
                          <a:rPr lang="en-US" i="1">
                            <a:solidFill>
                              <a:prstClr val="black"/>
                            </a:solidFill>
                            <a:latin typeface="Cambria Math" panose="02040503050406030204" pitchFamily="18" charset="0"/>
                          </a:rPr>
                          <m:t>𝑘</m:t>
                        </m:r>
                      </m:sup>
                    </m:sSup>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1−</m:t>
                            </m:r>
                            <m:r>
                              <a:rPr lang="en-US" i="1">
                                <a:solidFill>
                                  <a:prstClr val="black"/>
                                </a:solidFill>
                                <a:latin typeface="Cambria Math" panose="02040503050406030204" pitchFamily="18" charset="0"/>
                              </a:rPr>
                              <m:t>𝑝</m:t>
                            </m:r>
                          </m:e>
                        </m:d>
                      </m:e>
                      <m:sup>
                        <m:r>
                          <a:rPr lang="en-US" i="1">
                            <a:solidFill>
                              <a:prstClr val="black"/>
                            </a:solidFill>
                            <a:latin typeface="Cambria Math" panose="02040503050406030204" pitchFamily="18" charset="0"/>
                          </a:rPr>
                          <m:t>𝑛</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𝑘</m:t>
                        </m:r>
                      </m:sup>
                    </m:sSup>
                  </m:oMath>
                </a14:m>
                <a:endParaRPr lang="en-US" dirty="0"/>
              </a:p>
            </p:txBody>
          </p:sp>
        </mc:Choice>
        <mc:Fallback xmlns="">
          <p:sp>
            <p:nvSpPr>
              <p:cNvPr id="3" name="Content Placeholder 2">
                <a:extLst>
                  <a:ext uri="{FF2B5EF4-FFF2-40B4-BE49-F238E27FC236}">
                    <a16:creationId xmlns:a16="http://schemas.microsoft.com/office/drawing/2014/main" id="{220A69A5-8EC7-4067-9A15-9A0859F85347}"/>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en-US">
                    <a:noFill/>
                  </a:rPr>
                  <a:t> </a:t>
                </a:r>
              </a:p>
            </p:txBody>
          </p:sp>
        </mc:Fallback>
      </mc:AlternateContent>
    </p:spTree>
    <p:extLst>
      <p:ext uri="{BB962C8B-B14F-4D97-AF65-F5344CB8AC3E}">
        <p14:creationId xmlns:p14="http://schemas.microsoft.com/office/powerpoint/2010/main" val="57522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8CCF-790A-4043-8376-616B09363658}"/>
              </a:ext>
            </a:extLst>
          </p:cNvPr>
          <p:cNvSpPr>
            <a:spLocks noGrp="1"/>
          </p:cNvSpPr>
          <p:nvPr>
            <p:ph type="title"/>
          </p:nvPr>
        </p:nvSpPr>
        <p:spPr/>
        <p:txBody>
          <a:bodyPr/>
          <a:lstStyle/>
          <a:p>
            <a:pPr algn="ctr"/>
            <a:r>
              <a:rPr lang="en-US" dirty="0"/>
              <a:t>Binomial distribution, p=2/3, n=20</a:t>
            </a:r>
          </a:p>
        </p:txBody>
      </p:sp>
      <p:pic>
        <p:nvPicPr>
          <p:cNvPr id="5" name="Content Placeholder 4" descr="Chart, histogram&#10;&#10;Description automatically generated">
            <a:extLst>
              <a:ext uri="{FF2B5EF4-FFF2-40B4-BE49-F238E27FC236}">
                <a16:creationId xmlns:a16="http://schemas.microsoft.com/office/drawing/2014/main" id="{4D1E36AD-2A3D-4E90-BC6A-EF8F995118F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472267" y="1422400"/>
            <a:ext cx="7247466" cy="5435600"/>
          </a:xfrm>
        </p:spPr>
      </p:pic>
    </p:spTree>
    <p:extLst>
      <p:ext uri="{BB962C8B-B14F-4D97-AF65-F5344CB8AC3E}">
        <p14:creationId xmlns:p14="http://schemas.microsoft.com/office/powerpoint/2010/main" val="354441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373A-E6D1-4245-8013-4D7B91C57C30}"/>
              </a:ext>
            </a:extLst>
          </p:cNvPr>
          <p:cNvSpPr>
            <a:spLocks noGrp="1"/>
          </p:cNvSpPr>
          <p:nvPr>
            <p:ph type="title"/>
          </p:nvPr>
        </p:nvSpPr>
        <p:spPr/>
        <p:txBody>
          <a:bodyPr/>
          <a:lstStyle/>
          <a:p>
            <a:pPr algn="ctr"/>
            <a:r>
              <a:rPr lang="en-US" dirty="0" err="1"/>
              <a:t>Zipf</a:t>
            </a:r>
            <a:r>
              <a:rPr lang="en-US" dirty="0"/>
              <a:t> distribution – inverse power law</a:t>
            </a:r>
          </a:p>
        </p:txBody>
      </p:sp>
      <p:sp>
        <p:nvSpPr>
          <p:cNvPr id="3" name="Content Placeholder 2">
            <a:extLst>
              <a:ext uri="{FF2B5EF4-FFF2-40B4-BE49-F238E27FC236}">
                <a16:creationId xmlns:a16="http://schemas.microsoft.com/office/drawing/2014/main" id="{03E50282-C08D-432B-9F50-50783803B129}"/>
              </a:ext>
            </a:extLst>
          </p:cNvPr>
          <p:cNvSpPr>
            <a:spLocks noGrp="1"/>
          </p:cNvSpPr>
          <p:nvPr>
            <p:ph idx="1"/>
          </p:nvPr>
        </p:nvSpPr>
        <p:spPr/>
        <p:txBody>
          <a:bodyPr/>
          <a:lstStyle/>
          <a:p>
            <a:pPr marL="0" indent="0">
              <a:buNone/>
            </a:pPr>
            <a:r>
              <a:rPr lang="en-US" dirty="0"/>
              <a:t>George </a:t>
            </a:r>
            <a:r>
              <a:rPr lang="en-US" dirty="0" err="1"/>
              <a:t>Zipf</a:t>
            </a:r>
            <a:r>
              <a:rPr lang="en-US" dirty="0"/>
              <a:t> (1902-1950)</a:t>
            </a:r>
          </a:p>
          <a:p>
            <a:pPr marL="0" indent="0">
              <a:buNone/>
            </a:pPr>
            <a:r>
              <a:rPr lang="en-US" dirty="0"/>
              <a:t>Distribution of most frequent words in British National Corpus:</a:t>
            </a:r>
          </a:p>
          <a:p>
            <a:pPr marL="0" indent="0">
              <a:buNone/>
            </a:pPr>
            <a:r>
              <a:rPr lang="en-US" dirty="0"/>
              <a:t>(100,100,000 word tokens; 938,000 different word types.)</a:t>
            </a:r>
          </a:p>
          <a:p>
            <a:pPr marL="0" indent="0">
              <a:buNone/>
            </a:pPr>
            <a:r>
              <a:rPr lang="en-US" dirty="0"/>
              <a:t> </a:t>
            </a:r>
          </a:p>
        </p:txBody>
      </p:sp>
      <p:pic>
        <p:nvPicPr>
          <p:cNvPr id="5" name="Picture 4" descr="Table&#10;&#10;Description automatically generated">
            <a:extLst>
              <a:ext uri="{FF2B5EF4-FFF2-40B4-BE49-F238E27FC236}">
                <a16:creationId xmlns:a16="http://schemas.microsoft.com/office/drawing/2014/main" id="{E9108F8A-9B29-4826-B6D9-70864D623FC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52238" y="3658518"/>
            <a:ext cx="10701562" cy="1772849"/>
          </a:xfrm>
          <a:prstGeom prst="rect">
            <a:avLst/>
          </a:prstGeom>
        </p:spPr>
      </p:pic>
    </p:spTree>
    <p:extLst>
      <p:ext uri="{BB962C8B-B14F-4D97-AF65-F5344CB8AC3E}">
        <p14:creationId xmlns:p14="http://schemas.microsoft.com/office/powerpoint/2010/main" val="114720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27B4-1014-4225-AC18-4AEE5D9733E4}"/>
              </a:ext>
            </a:extLst>
          </p:cNvPr>
          <p:cNvSpPr>
            <a:spLocks noGrp="1"/>
          </p:cNvSpPr>
          <p:nvPr>
            <p:ph type="title"/>
          </p:nvPr>
        </p:nvSpPr>
        <p:spPr>
          <a:xfrm>
            <a:off x="838200" y="365126"/>
            <a:ext cx="10515600" cy="837142"/>
          </a:xfrm>
        </p:spPr>
        <p:txBody>
          <a:bodyPr/>
          <a:lstStyle/>
          <a:p>
            <a:pPr algn="ctr"/>
            <a:r>
              <a:rPr lang="en-US" dirty="0"/>
              <a:t>(Rank+0.89) vs. number on a log-log plot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F39C20-7E0F-4D5D-ACCA-0EFA236F6E67}"/>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=1395000∗</m:t>
                      </m:r>
                      <m:sSup>
                        <m:sSupPr>
                          <m:ctrlPr>
                            <a:rPr lang="en-US" b="0" i="1" smtClean="0">
                              <a:latin typeface="Cambria Math" panose="02040503050406030204" pitchFamily="18" charset="0"/>
                            </a:rPr>
                          </m:ctrlPr>
                        </m:sSupPr>
                        <m:e>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𝑛</m:t>
                          </m:r>
                          <m:r>
                            <a:rPr lang="en-US" i="1">
                              <a:solidFill>
                                <a:prstClr val="black"/>
                              </a:solidFill>
                              <a:latin typeface="Cambria Math" panose="02040503050406030204" pitchFamily="18" charset="0"/>
                            </a:rPr>
                            <m:t>+0.8948)</m:t>
                          </m:r>
                        </m:e>
                        <m:sup>
                          <m:r>
                            <a:rPr lang="en-US" b="0" i="1" smtClean="0">
                              <a:latin typeface="Cambria Math" panose="02040503050406030204" pitchFamily="18" charset="0"/>
                            </a:rPr>
                            <m:t>−1.0854</m:t>
                          </m:r>
                        </m:sup>
                      </m:sSup>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3F39C20-7E0F-4D5D-ACCA-0EFA236F6E67}"/>
                  </a:ext>
                </a:extLst>
              </p:cNvPr>
              <p:cNvSpPr>
                <a:spLocks noGrp="1" noRot="1" noChangeAspect="1" noMove="1" noResize="1" noEditPoints="1" noAdjustHandles="1" noChangeArrowheads="1" noChangeShapeType="1" noTextEdit="1"/>
              </p:cNvSpPr>
              <p:nvPr>
                <p:ph idx="1"/>
              </p:nvPr>
            </p:nvSpPr>
            <p:spPr>
              <a:blipFill>
                <a:blip r:embed="rId2"/>
                <a:stretch>
                  <a:fillRect b="-1541"/>
                </a:stretch>
              </a:blipFill>
            </p:spPr>
            <p:txBody>
              <a:bodyPr/>
              <a:lstStyle/>
              <a:p>
                <a:r>
                  <a:rPr lang="en-US">
                    <a:noFill/>
                  </a:rPr>
                  <a:t> </a:t>
                </a:r>
              </a:p>
            </p:txBody>
          </p:sp>
        </mc:Fallback>
      </mc:AlternateContent>
      <p:pic>
        <p:nvPicPr>
          <p:cNvPr id="6" name="Picture 5" descr="Chart, line chart, scatter chart&#10;&#10;Description automatically generated">
            <a:extLst>
              <a:ext uri="{FF2B5EF4-FFF2-40B4-BE49-F238E27FC236}">
                <a16:creationId xmlns:a16="http://schemas.microsoft.com/office/drawing/2014/main" id="{B69287A8-7CF0-450F-8D8B-8919E7F93FF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234267" y="1432524"/>
            <a:ext cx="5435600" cy="4216239"/>
          </a:xfrm>
          <a:prstGeom prst="rect">
            <a:avLst/>
          </a:prstGeom>
        </p:spPr>
      </p:pic>
    </p:spTree>
    <p:extLst>
      <p:ext uri="{BB962C8B-B14F-4D97-AF65-F5344CB8AC3E}">
        <p14:creationId xmlns:p14="http://schemas.microsoft.com/office/powerpoint/2010/main" val="125089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43B7-0202-4708-A217-2458C773606E}"/>
              </a:ext>
            </a:extLst>
          </p:cNvPr>
          <p:cNvSpPr>
            <a:spLocks noGrp="1"/>
          </p:cNvSpPr>
          <p:nvPr>
            <p:ph type="title"/>
          </p:nvPr>
        </p:nvSpPr>
        <p:spPr/>
        <p:txBody>
          <a:bodyPr/>
          <a:lstStyle/>
          <a:p>
            <a:pPr algn="ctr"/>
            <a:r>
              <a:rPr lang="en-US" dirty="0"/>
              <a:t>Why a log-log plot?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5AF038-D432-440E-838D-3134E5C99A7F}"/>
                  </a:ext>
                </a:extLst>
              </p:cNvPr>
              <p:cNvSpPr>
                <a:spLocks noGrp="1"/>
              </p:cNvSpPr>
              <p:nvPr>
                <p:ph idx="1"/>
              </p:nvPr>
            </p:nvSpPr>
            <p:spPr/>
            <p:txBody>
              <a:bodyPr/>
              <a:lstStyle/>
              <a:p>
                <a:pPr marL="0" indent="0">
                  <a:buNone/>
                </a:pPr>
                <a:r>
                  <a:rPr lang="en-US" dirty="0"/>
                  <a:t>If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sup>
                    </m:sSup>
                  </m:oMath>
                </a14:m>
                <a:r>
                  <a:rPr lang="en-US" dirty="0"/>
                  <a:t>, then </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𝑦</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𝑥</m:t>
                            </m:r>
                          </m:e>
                        </m:func>
                      </m:e>
                    </m:func>
                  </m:oMath>
                </a14:m>
                <a:r>
                  <a:rPr lang="en-US" dirty="0"/>
                  <a:t> so a straight line on a log-log plot.</a:t>
                </a:r>
              </a:p>
            </p:txBody>
          </p:sp>
        </mc:Choice>
        <mc:Fallback xmlns="">
          <p:sp>
            <p:nvSpPr>
              <p:cNvPr id="3" name="Content Placeholder 2">
                <a:extLst>
                  <a:ext uri="{FF2B5EF4-FFF2-40B4-BE49-F238E27FC236}">
                    <a16:creationId xmlns:a16="http://schemas.microsoft.com/office/drawing/2014/main" id="{B65AF038-D432-440E-838D-3134E5C99A7F}"/>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188028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1959-2302-46BB-B1B7-0D1AB467BD9B}"/>
              </a:ext>
            </a:extLst>
          </p:cNvPr>
          <p:cNvSpPr>
            <a:spLocks noGrp="1"/>
          </p:cNvSpPr>
          <p:nvPr>
            <p:ph type="title"/>
          </p:nvPr>
        </p:nvSpPr>
        <p:spPr/>
        <p:txBody>
          <a:bodyPr/>
          <a:lstStyle/>
          <a:p>
            <a:pPr algn="ctr"/>
            <a:r>
              <a:rPr lang="en-US" dirty="0"/>
              <a:t>Number of rare “words”</a:t>
            </a:r>
          </a:p>
        </p:txBody>
      </p:sp>
      <p:sp>
        <p:nvSpPr>
          <p:cNvPr id="3" name="Content Placeholder 2">
            <a:extLst>
              <a:ext uri="{FF2B5EF4-FFF2-40B4-BE49-F238E27FC236}">
                <a16:creationId xmlns:a16="http://schemas.microsoft.com/office/drawing/2014/main" id="{6973010F-91E6-4E93-B12F-4E56588754FF}"/>
              </a:ext>
            </a:extLst>
          </p:cNvPr>
          <p:cNvSpPr>
            <a:spLocks noGrp="1"/>
          </p:cNvSpPr>
          <p:nvPr>
            <p:ph idx="1"/>
          </p:nvPr>
        </p:nvSpPr>
        <p:spPr>
          <a:xfrm>
            <a:off x="838200" y="1473200"/>
            <a:ext cx="10515600" cy="4703763"/>
          </a:xfrm>
        </p:spPr>
        <p:txBody>
          <a:bodyPr>
            <a:normAutofit fontScale="92500"/>
          </a:bodyPr>
          <a:lstStyle/>
          <a:p>
            <a:pPr marL="0" indent="0">
              <a:buNone/>
            </a:pPr>
            <a:r>
              <a:rPr lang="en-US" dirty="0"/>
              <a:t>(A lot of the ones that occur once or twice, are not actually words; they are misspellings, numbers, strange acronyms,  rare names, random garbage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486,507 words occur only once.</a:t>
            </a:r>
          </a:p>
          <a:p>
            <a:pPr marL="0" indent="0">
              <a:buNone/>
            </a:pPr>
            <a:r>
              <a:rPr lang="en-US" dirty="0"/>
              <a:t>123,833 words occur only twice.</a:t>
            </a:r>
          </a:p>
          <a:p>
            <a:pPr marL="0" indent="0">
              <a:buNone/>
            </a:pPr>
            <a:r>
              <a:rPr lang="en-US" dirty="0"/>
              <a:t>Etc. </a:t>
            </a:r>
          </a:p>
        </p:txBody>
      </p:sp>
      <p:pic>
        <p:nvPicPr>
          <p:cNvPr id="5" name="Picture 4" descr="Table&#10;&#10;Description automatically generated">
            <a:extLst>
              <a:ext uri="{FF2B5EF4-FFF2-40B4-BE49-F238E27FC236}">
                <a16:creationId xmlns:a16="http://schemas.microsoft.com/office/drawing/2014/main" id="{001C1F57-C53C-4726-BB5B-D89DBBF32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709" y="2508515"/>
            <a:ext cx="9064581" cy="1840970"/>
          </a:xfrm>
          <a:prstGeom prst="rect">
            <a:avLst/>
          </a:prstGeom>
        </p:spPr>
      </p:pic>
    </p:spTree>
    <p:extLst>
      <p:ext uri="{BB962C8B-B14F-4D97-AF65-F5344CB8AC3E}">
        <p14:creationId xmlns:p14="http://schemas.microsoft.com/office/powerpoint/2010/main" val="343672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39D7-E1E3-4E78-AAD8-AE6C4AD3A5AC}"/>
              </a:ext>
            </a:extLst>
          </p:cNvPr>
          <p:cNvSpPr>
            <a:spLocks noGrp="1"/>
          </p:cNvSpPr>
          <p:nvPr>
            <p:ph type="title"/>
          </p:nvPr>
        </p:nvSpPr>
        <p:spPr/>
        <p:txBody>
          <a:bodyPr/>
          <a:lstStyle/>
          <a:p>
            <a:r>
              <a:rPr lang="en-US" dirty="0"/>
              <a:t>Rarity vs. number of words on a log-log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C926F0-1F3E-47C1-983B-6E67F74430C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=399,000∙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−1.669</m:t>
                          </m:r>
                        </m:sup>
                      </m:sSup>
                    </m:oMath>
                  </m:oMathPara>
                </a14:m>
                <a:endParaRPr lang="en-US" dirty="0"/>
              </a:p>
            </p:txBody>
          </p:sp>
        </mc:Choice>
        <mc:Fallback xmlns="">
          <p:sp>
            <p:nvSpPr>
              <p:cNvPr id="3" name="Content Placeholder 2">
                <a:extLst>
                  <a:ext uri="{FF2B5EF4-FFF2-40B4-BE49-F238E27FC236}">
                    <a16:creationId xmlns:a16="http://schemas.microsoft.com/office/drawing/2014/main" id="{A6C926F0-1F3E-47C1-983B-6E67F74430C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5" name="Picture 4" descr="Chart, scatter chart&#10;&#10;Description automatically generated">
            <a:extLst>
              <a:ext uri="{FF2B5EF4-FFF2-40B4-BE49-F238E27FC236}">
                <a16:creationId xmlns:a16="http://schemas.microsoft.com/office/drawing/2014/main" id="{791B2062-19E9-4859-9B12-C58E7FC92B8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810000" y="1456267"/>
            <a:ext cx="4720678" cy="3824997"/>
          </a:xfrm>
          <a:prstGeom prst="rect">
            <a:avLst/>
          </a:prstGeom>
        </p:spPr>
      </p:pic>
    </p:spTree>
    <p:extLst>
      <p:ext uri="{BB962C8B-B14F-4D97-AF65-F5344CB8AC3E}">
        <p14:creationId xmlns:p14="http://schemas.microsoft.com/office/powerpoint/2010/main" val="2036272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763F-36F0-4691-B9D5-9326EDD11789}"/>
              </a:ext>
            </a:extLst>
          </p:cNvPr>
          <p:cNvSpPr>
            <a:spLocks noGrp="1"/>
          </p:cNvSpPr>
          <p:nvPr>
            <p:ph type="title"/>
          </p:nvPr>
        </p:nvSpPr>
        <p:spPr/>
        <p:txBody>
          <a:bodyPr/>
          <a:lstStyle/>
          <a:p>
            <a:pPr algn="ctr"/>
            <a:r>
              <a:rPr lang="en-US" dirty="0" err="1"/>
              <a:t>Zipf</a:t>
            </a:r>
            <a:r>
              <a:rPr lang="en-US" dirty="0"/>
              <a:t> distribution: Parameters d and </a:t>
            </a:r>
            <a:r>
              <a:rPr lang="el-GR" dirty="0">
                <a:latin typeface="Cambria Math" panose="02040503050406030204" pitchFamily="18" charset="0"/>
                <a:ea typeface="Cambria Math" panose="02040503050406030204" pitchFamily="18" charset="0"/>
              </a:rPr>
              <a:t>α</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7FDB03-D6D7-46B7-AD30-0CBE122FA89F}"/>
                  </a:ext>
                </a:extLst>
              </p:cNvPr>
              <p:cNvSpPr>
                <a:spLocks noGrp="1"/>
              </p:cNvSpPr>
              <p:nvPr>
                <p:ph idx="1"/>
              </p:nvPr>
            </p:nvSpPr>
            <p:spPr>
              <a:xfrm>
                <a:off x="838200" y="1473200"/>
                <a:ext cx="10515600" cy="4703763"/>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Dom(X) = {1…n} (Generally n is large, though sometimes not.)</a:t>
                </a:r>
                <a:endParaRPr lang="en-US" b="0" dirty="0">
                  <a:latin typeface="Calibri" panose="020F0502020204030204" pitchFamily="34" charset="0"/>
                  <a:cs typeface="Calibri" panose="020F0502020204030204" pitchFamily="34" charset="0"/>
                </a:endParaRPr>
              </a:p>
              <a:p>
                <a:pPr marL="0" indent="0">
                  <a:buNone/>
                </a:pPr>
                <a:br>
                  <a:rPr lang="en-US"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sup>
                      </m:sSup>
                    </m:oMath>
                  </m:oMathPara>
                </a14:m>
                <a:endParaRPr lang="en-US" dirty="0"/>
              </a:p>
              <a:p>
                <a:pPr marL="0" indent="0">
                  <a:buNone/>
                </a:pPr>
                <a:r>
                  <a:rPr lang="en-US" dirty="0"/>
                  <a:t>(The constant c is determined by d and </a:t>
                </a:r>
                <a:r>
                  <a:rPr lang="el-GR" dirty="0">
                    <a:latin typeface="Cambria Math" panose="02040503050406030204" pitchFamily="18" charset="0"/>
                    <a:ea typeface="Cambria Math" panose="02040503050406030204" pitchFamily="18" charset="0"/>
                  </a:rPr>
                  <a:t>α</a:t>
                </a:r>
                <a:r>
                  <a:rPr lang="en-US" dirty="0"/>
                  <a:t>; it is set so that the probabilities add up to 1. This is called a “normalizing factor”.)</a:t>
                </a:r>
              </a:p>
              <a:p>
                <a:pPr marL="0" indent="0">
                  <a:buNone/>
                </a:pPr>
                <a:r>
                  <a:rPr lang="en-US" dirty="0"/>
                  <a:t>This is:</a:t>
                </a:r>
              </a:p>
              <a:p>
                <a:pPr marL="0" indent="0">
                  <a:buNone/>
                </a:pPr>
                <a:r>
                  <a:rPr lang="en-US" dirty="0"/>
                  <a:t>The probability that a randomly chosen word token is the </a:t>
                </a:r>
                <a:r>
                  <a:rPr lang="en-US" i="1" dirty="0"/>
                  <a:t>k</a:t>
                </a:r>
                <a:r>
                  <a:rPr lang="en-US" dirty="0"/>
                  <a:t>th most common type.</a:t>
                </a:r>
              </a:p>
              <a:p>
                <a:pPr marL="0" indent="0">
                  <a:buNone/>
                </a:pPr>
                <a:r>
                  <a:rPr lang="en-US" dirty="0"/>
                  <a:t>The probability that a randomly chosen word type occurs exactly </a:t>
                </a:r>
                <a:r>
                  <a:rPr lang="en-US" i="1" dirty="0"/>
                  <a:t>k</a:t>
                </a:r>
                <a:r>
                  <a:rPr lang="en-US" dirty="0"/>
                  <a:t> times.</a:t>
                </a:r>
              </a:p>
              <a:p>
                <a:pPr marL="0" indent="0">
                  <a:buNone/>
                </a:pPr>
                <a:r>
                  <a:rPr lang="en-US" dirty="0"/>
                  <a:t>The probability that a randomly chosen person lives in the </a:t>
                </a:r>
                <a:r>
                  <a:rPr lang="en-US" i="1" dirty="0"/>
                  <a:t>k</a:t>
                </a:r>
                <a:r>
                  <a:rPr lang="en-US" dirty="0"/>
                  <a:t>th largest city.</a:t>
                </a:r>
              </a:p>
              <a:p>
                <a:pPr marL="0" indent="0">
                  <a:buNone/>
                </a:pPr>
                <a:r>
                  <a:rPr lang="en-US" dirty="0"/>
                  <a:t>The probability that a randomly chosen dollar belongs to the </a:t>
                </a:r>
                <a:r>
                  <a:rPr lang="en-US" i="1" dirty="0"/>
                  <a:t>k</a:t>
                </a:r>
                <a:r>
                  <a:rPr lang="en-US" dirty="0"/>
                  <a:t>th richest person.  Etc. </a:t>
                </a:r>
              </a:p>
            </p:txBody>
          </p:sp>
        </mc:Choice>
        <mc:Fallback xmlns="">
          <p:sp>
            <p:nvSpPr>
              <p:cNvPr id="3" name="Content Placeholder 2">
                <a:extLst>
                  <a:ext uri="{FF2B5EF4-FFF2-40B4-BE49-F238E27FC236}">
                    <a16:creationId xmlns:a16="http://schemas.microsoft.com/office/drawing/2014/main" id="{817FDB03-D6D7-46B7-AD30-0CBE122FA89F}"/>
                  </a:ext>
                </a:extLst>
              </p:cNvPr>
              <p:cNvSpPr>
                <a:spLocks noGrp="1" noRot="1" noChangeAspect="1" noMove="1" noResize="1" noEditPoints="1" noAdjustHandles="1" noChangeArrowheads="1" noChangeShapeType="1" noTextEdit="1"/>
              </p:cNvSpPr>
              <p:nvPr>
                <p:ph idx="1"/>
              </p:nvPr>
            </p:nvSpPr>
            <p:spPr>
              <a:xfrm>
                <a:off x="838200" y="1473200"/>
                <a:ext cx="10515600" cy="4703763"/>
              </a:xfrm>
              <a:blipFill>
                <a:blip r:embed="rId2"/>
                <a:stretch>
                  <a:fillRect l="-1043" t="-3372" r="-290"/>
                </a:stretch>
              </a:blipFill>
            </p:spPr>
            <p:txBody>
              <a:bodyPr/>
              <a:lstStyle/>
              <a:p>
                <a:r>
                  <a:rPr lang="en-US">
                    <a:noFill/>
                  </a:rPr>
                  <a:t> </a:t>
                </a:r>
              </a:p>
            </p:txBody>
          </p:sp>
        </mc:Fallback>
      </mc:AlternateContent>
    </p:spTree>
    <p:extLst>
      <p:ext uri="{BB962C8B-B14F-4D97-AF65-F5344CB8AC3E}">
        <p14:creationId xmlns:p14="http://schemas.microsoft.com/office/powerpoint/2010/main" val="363975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20EB-3C1E-40DA-A807-5D11BEC3A3F9}"/>
              </a:ext>
            </a:extLst>
          </p:cNvPr>
          <p:cNvSpPr>
            <a:spLocks noGrp="1"/>
          </p:cNvSpPr>
          <p:nvPr>
            <p:ph type="title"/>
          </p:nvPr>
        </p:nvSpPr>
        <p:spPr/>
        <p:txBody>
          <a:bodyPr>
            <a:normAutofit/>
          </a:bodyPr>
          <a:lstStyle/>
          <a:p>
            <a:r>
              <a:rPr lang="en-US" sz="3600" dirty="0" err="1"/>
              <a:t>Zipf’s</a:t>
            </a:r>
            <a:r>
              <a:rPr lang="en-US" sz="3600" dirty="0"/>
              <a:t> law: A lot of things follow the </a:t>
            </a:r>
            <a:r>
              <a:rPr lang="en-US" sz="3600" dirty="0" err="1"/>
              <a:t>Zipf</a:t>
            </a:r>
            <a:r>
              <a:rPr lang="en-US" sz="3600" dirty="0"/>
              <a:t> distribution. </a:t>
            </a:r>
            <a:br>
              <a:rPr lang="en-US" sz="3600" dirty="0"/>
            </a:br>
            <a:r>
              <a:rPr lang="en-US" sz="3600" dirty="0"/>
              <a:t>(Though </a:t>
            </a:r>
            <a:r>
              <a:rPr lang="el-GR" sz="3600" dirty="0">
                <a:latin typeface="Cambria Math" panose="02040503050406030204" pitchFamily="18" charset="0"/>
                <a:ea typeface="Cambria Math" panose="02040503050406030204" pitchFamily="18" charset="0"/>
              </a:rPr>
              <a:t>α≈</a:t>
            </a:r>
            <a:r>
              <a:rPr lang="en-US" sz="3600" dirty="0">
                <a:latin typeface="Cambria Math" panose="02040503050406030204" pitchFamily="18" charset="0"/>
                <a:ea typeface="Cambria Math" panose="02040503050406030204" pitchFamily="18" charset="0"/>
              </a:rPr>
              <a:t>2 </a:t>
            </a:r>
            <a:r>
              <a:rPr lang="en-US" sz="3600" dirty="0"/>
              <a:t>is more common than</a:t>
            </a:r>
            <a:r>
              <a:rPr kumimoji="0" lang="el-GR" sz="36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j-cs"/>
              </a:rPr>
              <a:t> α≈</a:t>
            </a:r>
            <a:r>
              <a:rPr lang="en-US" sz="3600" dirty="0">
                <a:solidFill>
                  <a:prstClr val="black"/>
                </a:solidFill>
                <a:latin typeface="Cambria Math" panose="02040503050406030204" pitchFamily="18" charset="0"/>
                <a:ea typeface="Cambria Math" panose="02040503050406030204" pitchFamily="18" charset="0"/>
              </a:rPr>
              <a:t>1)</a:t>
            </a:r>
            <a:r>
              <a:rPr lang="en-US" sz="3600" dirty="0"/>
              <a:t> </a:t>
            </a:r>
          </a:p>
        </p:txBody>
      </p:sp>
      <p:sp>
        <p:nvSpPr>
          <p:cNvPr id="4" name="Content Placeholder 3">
            <a:extLst>
              <a:ext uri="{FF2B5EF4-FFF2-40B4-BE49-F238E27FC236}">
                <a16:creationId xmlns:a16="http://schemas.microsoft.com/office/drawing/2014/main" id="{E411A349-31C1-47CB-80F7-6A460EE6AE91}"/>
              </a:ext>
            </a:extLst>
          </p:cNvPr>
          <p:cNvSpPr>
            <a:spLocks noGrp="1"/>
          </p:cNvSpPr>
          <p:nvPr>
            <p:ph sz="half" idx="1"/>
          </p:nvPr>
        </p:nvSpPr>
        <p:spPr>
          <a:xfrm>
            <a:off x="838200" y="1690689"/>
            <a:ext cx="5181600" cy="4486274"/>
          </a:xfrm>
        </p:spPr>
        <p:txBody>
          <a:bodyPr/>
          <a:lstStyle/>
          <a:p>
            <a:pPr marL="0" indent="0">
              <a:buNone/>
            </a:pPr>
            <a:r>
              <a:rPr lang="en-US" dirty="0"/>
              <a:t>Word frequencies</a:t>
            </a:r>
          </a:p>
          <a:p>
            <a:pPr marL="0" indent="0">
              <a:buNone/>
            </a:pPr>
            <a:r>
              <a:rPr lang="en-US" dirty="0"/>
              <a:t>Frequency of k consecutive words</a:t>
            </a:r>
          </a:p>
          <a:p>
            <a:pPr marL="0" indent="0">
              <a:buNone/>
            </a:pPr>
            <a:r>
              <a:rPr lang="en-US" dirty="0" err="1"/>
              <a:t>Inlinks</a:t>
            </a:r>
            <a:r>
              <a:rPr lang="en-US" dirty="0"/>
              <a:t> to web pages</a:t>
            </a:r>
          </a:p>
          <a:p>
            <a:pPr marL="0" indent="0">
              <a:buNone/>
            </a:pPr>
            <a:r>
              <a:rPr lang="en-US" dirty="0" err="1"/>
              <a:t>Outlinks</a:t>
            </a:r>
            <a:r>
              <a:rPr lang="en-US" dirty="0"/>
              <a:t> from web pages</a:t>
            </a:r>
          </a:p>
          <a:p>
            <a:pPr marL="0" indent="0">
              <a:buNone/>
            </a:pPr>
            <a:r>
              <a:rPr lang="en-US" dirty="0"/>
              <a:t>Connections to networks</a:t>
            </a:r>
          </a:p>
          <a:p>
            <a:pPr marL="0" indent="0">
              <a:buNone/>
            </a:pPr>
            <a:r>
              <a:rPr lang="en-US" dirty="0"/>
              <a:t>Numbers of species/individuals in taxonomic categories</a:t>
            </a:r>
          </a:p>
          <a:p>
            <a:pPr marL="0" indent="0">
              <a:buNone/>
            </a:pPr>
            <a:r>
              <a:rPr lang="en-US" dirty="0"/>
              <a:t>Number of citations to scientific papers</a:t>
            </a:r>
          </a:p>
        </p:txBody>
      </p:sp>
      <p:sp>
        <p:nvSpPr>
          <p:cNvPr id="5" name="Content Placeholder 4">
            <a:extLst>
              <a:ext uri="{FF2B5EF4-FFF2-40B4-BE49-F238E27FC236}">
                <a16:creationId xmlns:a16="http://schemas.microsoft.com/office/drawing/2014/main" id="{C25CF137-9517-4C8C-B1AE-117660C38101}"/>
              </a:ext>
            </a:extLst>
          </p:cNvPr>
          <p:cNvSpPr>
            <a:spLocks noGrp="1"/>
          </p:cNvSpPr>
          <p:nvPr>
            <p:ph sz="half" idx="2"/>
          </p:nvPr>
        </p:nvSpPr>
        <p:spPr>
          <a:xfrm>
            <a:off x="6172200" y="1690688"/>
            <a:ext cx="5181600" cy="4486275"/>
          </a:xfrm>
        </p:spPr>
        <p:txBody>
          <a:bodyPr/>
          <a:lstStyle/>
          <a:p>
            <a:pPr marL="0" indent="0">
              <a:buNone/>
            </a:pPr>
            <a:r>
              <a:rPr lang="en-US" dirty="0"/>
              <a:t>Number of images in a given category</a:t>
            </a:r>
          </a:p>
          <a:p>
            <a:pPr marL="0" indent="0">
              <a:buNone/>
            </a:pPr>
            <a:r>
              <a:rPr lang="en-US" dirty="0"/>
              <a:t>Personal wealth</a:t>
            </a:r>
          </a:p>
          <a:p>
            <a:pPr marL="0" indent="0">
              <a:buNone/>
            </a:pPr>
            <a:r>
              <a:rPr lang="en-US" dirty="0"/>
              <a:t>Personal income</a:t>
            </a:r>
          </a:p>
          <a:p>
            <a:pPr marL="0" indent="0">
              <a:buNone/>
            </a:pPr>
            <a:r>
              <a:rPr lang="en-US" dirty="0"/>
              <a:t>Populations of cities</a:t>
            </a:r>
          </a:p>
          <a:p>
            <a:pPr marL="0" indent="0">
              <a:buNone/>
            </a:pPr>
            <a:r>
              <a:rPr lang="en-US" dirty="0"/>
              <a:t>Magazine circulations</a:t>
            </a:r>
          </a:p>
          <a:p>
            <a:pPr marL="0" indent="0">
              <a:buNone/>
            </a:pPr>
            <a:r>
              <a:rPr lang="en-US" dirty="0"/>
              <a:t>Number of viewers of a movie</a:t>
            </a:r>
          </a:p>
          <a:p>
            <a:pPr marL="0" indent="0">
              <a:buNone/>
            </a:pPr>
            <a:r>
              <a:rPr lang="en-US" dirty="0"/>
              <a:t>Lengths of rivers</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18683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2363-733C-4F84-9778-C540FC8E8730}"/>
              </a:ext>
            </a:extLst>
          </p:cNvPr>
          <p:cNvSpPr>
            <a:spLocks noGrp="1"/>
          </p:cNvSpPr>
          <p:nvPr>
            <p:ph type="title"/>
          </p:nvPr>
        </p:nvSpPr>
        <p:spPr/>
        <p:txBody>
          <a:bodyPr/>
          <a:lstStyle/>
          <a:p>
            <a:pPr algn="ctr"/>
            <a:r>
              <a:rPr lang="en-US" dirty="0"/>
              <a:t>Variance: A measure of spread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8103CC-7D1B-467D-AA33-6935994DA311}"/>
                  </a:ext>
                </a:extLst>
              </p:cNvPr>
              <p:cNvSpPr>
                <a:spLocks noGrp="1"/>
              </p:cNvSpPr>
              <p:nvPr>
                <p:ph idx="1"/>
              </p:nvPr>
            </p:nvSpPr>
            <p:spPr/>
            <p:txBody>
              <a:bodyPr/>
              <a:lstStyle/>
              <a:p>
                <a:pPr marL="0" indent="0">
                  <a:buNone/>
                </a:pPr>
                <a:r>
                  <a:rPr lang="en-US" dirty="0"/>
                  <a:t>If X is a numerical random variable, then the </a:t>
                </a:r>
                <a:r>
                  <a:rPr lang="en-US" i="1" dirty="0"/>
                  <a:t>variance</a:t>
                </a:r>
                <a:r>
                  <a:rPr lang="en-US" dirty="0"/>
                  <a:t> of X is a weighted average of the distance from the value of X to the mean of X.</a:t>
                </a:r>
              </a:p>
              <a:p>
                <a:pPr marL="0" indent="0">
                  <a:buNone/>
                </a:pPr>
                <a:r>
                  <a:rPr lang="en-US" dirty="0"/>
                  <a:t>The </a:t>
                </a:r>
                <a:r>
                  <a:rPr lang="en-US" i="1" dirty="0"/>
                  <a:t>standard deviation </a:t>
                </a:r>
                <a:r>
                  <a:rPr lang="en-US" dirty="0"/>
                  <a:t>is the square root of the variance.</a:t>
                </a:r>
              </a:p>
              <a:p>
                <a:pPr marL="0" indent="0">
                  <a:buNone/>
                </a:pPr>
                <a:r>
                  <a:rPr lang="en-US" dirty="0"/>
                  <a:t>Let </a:t>
                </a:r>
                <a:r>
                  <a:rPr lang="el-GR" dirty="0">
                    <a:latin typeface="Cambria Math" panose="02040503050406030204" pitchFamily="18" charset="0"/>
                    <a:ea typeface="Cambria Math" panose="02040503050406030204" pitchFamily="18" charset="0"/>
                  </a:rPr>
                  <a:t>μ</a:t>
                </a:r>
                <a:r>
                  <a:rPr lang="en-US" dirty="0">
                    <a:latin typeface="Cambria Math" panose="02040503050406030204" pitchFamily="18" charset="0"/>
                    <a:ea typeface="Cambria Math" panose="02040503050406030204" pitchFamily="18" charset="0"/>
                  </a:rPr>
                  <a:t> </a:t>
                </a:r>
                <a:r>
                  <a:rPr lang="en-US" dirty="0"/>
                  <a:t>be the mean of X.</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𝐷𝑜𝑚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D8103CC-7D1B-467D-AA33-6935994DA311}"/>
                  </a:ext>
                </a:extLst>
              </p:cNvPr>
              <p:cNvSpPr>
                <a:spLocks noGrp="1" noRot="1" noChangeAspect="1" noMove="1" noResize="1" noEditPoints="1" noAdjustHandles="1" noChangeArrowheads="1" noChangeShapeType="1" noTextEdit="1"/>
              </p:cNvSpPr>
              <p:nvPr>
                <p:ph idx="1"/>
              </p:nvPr>
            </p:nvSpPr>
            <p:spPr>
              <a:blipFill>
                <a:blip r:embed="rId2"/>
                <a:stretch>
                  <a:fillRect l="-1217" t="-2241" r="-1565"/>
                </a:stretch>
              </a:blipFill>
            </p:spPr>
            <p:txBody>
              <a:bodyPr/>
              <a:lstStyle/>
              <a:p>
                <a:r>
                  <a:rPr lang="en-US">
                    <a:noFill/>
                  </a:rPr>
                  <a:t> </a:t>
                </a:r>
              </a:p>
            </p:txBody>
          </p:sp>
        </mc:Fallback>
      </mc:AlternateContent>
    </p:spTree>
    <p:extLst>
      <p:ext uri="{BB962C8B-B14F-4D97-AF65-F5344CB8AC3E}">
        <p14:creationId xmlns:p14="http://schemas.microsoft.com/office/powerpoint/2010/main" val="1011378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884E32-AC3C-49EE-BF35-97ED2960EE98}"/>
              </a:ext>
            </a:extLst>
          </p:cNvPr>
          <p:cNvSpPr>
            <a:spLocks noGrp="1"/>
          </p:cNvSpPr>
          <p:nvPr>
            <p:ph type="title"/>
          </p:nvPr>
        </p:nvSpPr>
        <p:spPr/>
        <p:txBody>
          <a:bodyPr/>
          <a:lstStyle/>
          <a:p>
            <a:pPr algn="ctr"/>
            <a:r>
              <a:rPr lang="en-US" dirty="0" err="1"/>
              <a:t>Zipf</a:t>
            </a:r>
            <a:r>
              <a:rPr lang="en-US" dirty="0"/>
              <a:t> distribution features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A8755D9-77FA-4B42-AFE2-28F1E1AD4C83}"/>
                  </a:ext>
                </a:extLst>
              </p:cNvPr>
              <p:cNvSpPr>
                <a:spLocks noGrp="1"/>
              </p:cNvSpPr>
              <p:nvPr>
                <p:ph idx="1"/>
              </p:nvPr>
            </p:nvSpPr>
            <p:spPr/>
            <p:txBody>
              <a:bodyPr/>
              <a:lstStyle/>
              <a:p>
                <a:pPr marL="0" indent="0">
                  <a:buNone/>
                </a:pPr>
                <a:r>
                  <a:rPr lang="en-US" dirty="0"/>
                  <a:t>The mean and variance are not generally particularly important, though the following may be noted.</a:t>
                </a:r>
              </a:p>
              <a:p>
                <a:pPr marL="0" indent="0">
                  <a:buNone/>
                </a:pPr>
                <a:r>
                  <a:rPr lang="en-US" dirty="0"/>
                  <a:t>If you idealize n as going to infinity (common for large n, and often reasonable) then </a:t>
                </a:r>
              </a:p>
              <a:p>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≤2,</m:t>
                    </m:r>
                  </m:oMath>
                </a14:m>
                <a:r>
                  <a:rPr lang="en-US" dirty="0"/>
                  <a:t> then the mean is infinite. (The sum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sup>
                        </m:sSup>
                      </m:e>
                    </m:nary>
                  </m:oMath>
                </a14:m>
                <a:r>
                  <a:rPr lang="en-US" dirty="0"/>
                  <a:t>diverges.)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t>
                </a: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𝛼</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≤3,</m:t>
                    </m:r>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then the variance is infinite. (The sum </a:t>
                </a:r>
                <a14:m>
                  <m:oMath xmlns:m="http://schemas.openxmlformats.org/officeDocument/2006/math">
                    <m:nary>
                      <m:nary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p>
                      <m:e>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𝛼</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up>
                        </m:sSup>
                      </m:e>
                    </m:nary>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diverges.)</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prstClr val="black"/>
                    </a:solidFill>
                    <a:latin typeface="Calibri" panose="020F0502020204030204"/>
                  </a:rPr>
                  <a:t>This makes that care has to be taken in applying statistical tests.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mc:Choice>
        <mc:Fallback xmlns="">
          <p:sp>
            <p:nvSpPr>
              <p:cNvPr id="6" name="Content Placeholder 5">
                <a:extLst>
                  <a:ext uri="{FF2B5EF4-FFF2-40B4-BE49-F238E27FC236}">
                    <a16:creationId xmlns:a16="http://schemas.microsoft.com/office/drawing/2014/main" id="{1A8755D9-77FA-4B42-AFE2-28F1E1AD4C83}"/>
                  </a:ext>
                </a:extLst>
              </p:cNvPr>
              <p:cNvSpPr>
                <a:spLocks noGrp="1" noRot="1" noChangeAspect="1" noMove="1" noResize="1" noEditPoints="1" noAdjustHandles="1" noChangeArrowheads="1" noChangeShapeType="1" noTextEdit="1"/>
              </p:cNvSpPr>
              <p:nvPr>
                <p:ph idx="1"/>
              </p:nvPr>
            </p:nvSpPr>
            <p:spPr>
              <a:blipFill>
                <a:blip r:embed="rId2"/>
                <a:stretch>
                  <a:fillRect l="-1217"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322574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B686-7419-4EF6-A367-750E55CFA3B2}"/>
              </a:ext>
            </a:extLst>
          </p:cNvPr>
          <p:cNvSpPr>
            <a:spLocks noGrp="1"/>
          </p:cNvSpPr>
          <p:nvPr>
            <p:ph type="title"/>
          </p:nvPr>
        </p:nvSpPr>
        <p:spPr/>
        <p:txBody>
          <a:bodyPr/>
          <a:lstStyle/>
          <a:p>
            <a:r>
              <a:rPr lang="en-US" dirty="0"/>
              <a:t>The fat head: A fairly small number of things have most of the stuff.</a:t>
            </a:r>
          </a:p>
        </p:txBody>
      </p:sp>
      <p:sp>
        <p:nvSpPr>
          <p:cNvPr id="3" name="Content Placeholder 2">
            <a:extLst>
              <a:ext uri="{FF2B5EF4-FFF2-40B4-BE49-F238E27FC236}">
                <a16:creationId xmlns:a16="http://schemas.microsoft.com/office/drawing/2014/main" id="{1C2951DB-A518-4E78-B297-EEFD5A79EAAF}"/>
              </a:ext>
            </a:extLst>
          </p:cNvPr>
          <p:cNvSpPr>
            <a:spLocks noGrp="1"/>
          </p:cNvSpPr>
          <p:nvPr>
            <p:ph idx="1"/>
          </p:nvPr>
        </p:nvSpPr>
        <p:spPr/>
        <p:txBody>
          <a:bodyPr/>
          <a:lstStyle/>
          <a:p>
            <a:pPr marL="0" indent="0">
              <a:buNone/>
            </a:pPr>
            <a:r>
              <a:rPr lang="en-US" dirty="0"/>
              <a:t>The 10 most common words are 21% of the tokens.</a:t>
            </a:r>
          </a:p>
          <a:p>
            <a:pPr marL="0" indent="0">
              <a:buNone/>
            </a:pPr>
            <a:r>
              <a:rPr lang="en-US" dirty="0"/>
              <a:t>The 20 most common words are 28% of the tokens</a:t>
            </a:r>
          </a:p>
          <a:p>
            <a:pPr marL="0" indent="0">
              <a:buNone/>
            </a:pPr>
            <a:r>
              <a:rPr lang="en-US" dirty="0"/>
              <a:t>The 175 most common words are 50% of the tokens.</a:t>
            </a:r>
          </a:p>
          <a:p>
            <a:pPr marL="0" indent="0">
              <a:buNone/>
            </a:pPr>
            <a:r>
              <a:rPr lang="en-US" dirty="0"/>
              <a:t>(The larger </a:t>
            </a:r>
            <a:r>
              <a:rPr lang="en-US" dirty="0">
                <a:latin typeface="Cambria Math" panose="02040503050406030204" pitchFamily="18" charset="0"/>
                <a:ea typeface="Cambria Math" panose="02040503050406030204" pitchFamily="18" charset="0"/>
              </a:rPr>
              <a:t>α</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the stronger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thi</a:t>
            </a:r>
            <a:r>
              <a:rPr lang="en-US" dirty="0">
                <a:solidFill>
                  <a:prstClr val="black"/>
                </a:solidFill>
                <a:latin typeface="Calibri" panose="020F0502020204030204"/>
              </a:rPr>
              <a:t>s effect.)</a:t>
            </a:r>
            <a:endParaRPr lang="en-US" dirty="0"/>
          </a:p>
        </p:txBody>
      </p:sp>
    </p:spTree>
    <p:extLst>
      <p:ext uri="{BB962C8B-B14F-4D97-AF65-F5344CB8AC3E}">
        <p14:creationId xmlns:p14="http://schemas.microsoft.com/office/powerpoint/2010/main" val="275050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F806-71D0-424F-A6BB-5C3006759176}"/>
              </a:ext>
            </a:extLst>
          </p:cNvPr>
          <p:cNvSpPr>
            <a:spLocks noGrp="1"/>
          </p:cNvSpPr>
          <p:nvPr>
            <p:ph type="title"/>
          </p:nvPr>
        </p:nvSpPr>
        <p:spPr/>
        <p:txBody>
          <a:bodyPr/>
          <a:lstStyle/>
          <a:p>
            <a:r>
              <a:rPr lang="en-US" dirty="0"/>
              <a:t>The long tail: A significant fraction of the stuff consists of things that are very rare.</a:t>
            </a:r>
          </a:p>
        </p:txBody>
      </p:sp>
      <p:sp>
        <p:nvSpPr>
          <p:cNvPr id="3" name="Content Placeholder 2">
            <a:extLst>
              <a:ext uri="{FF2B5EF4-FFF2-40B4-BE49-F238E27FC236}">
                <a16:creationId xmlns:a16="http://schemas.microsoft.com/office/drawing/2014/main" id="{1E9BDC98-532A-435B-90DA-709EAE416E81}"/>
              </a:ext>
            </a:extLst>
          </p:cNvPr>
          <p:cNvSpPr>
            <a:spLocks noGrp="1"/>
          </p:cNvSpPr>
          <p:nvPr>
            <p:ph idx="1"/>
          </p:nvPr>
        </p:nvSpPr>
        <p:spPr/>
        <p:txBody>
          <a:bodyPr/>
          <a:lstStyle/>
          <a:p>
            <a:r>
              <a:rPr lang="en-US" dirty="0"/>
              <a:t>Words that appear once are 0.5% of all word tokens</a:t>
            </a:r>
          </a:p>
          <a:p>
            <a:r>
              <a:rPr lang="en-US" dirty="0"/>
              <a:t>Words that appear at most ten times are 1.7% of all word tokens</a:t>
            </a:r>
          </a:p>
          <a:p>
            <a:r>
              <a:rPr lang="en-US" dirty="0"/>
              <a:t>Words that appear at most twenty times are 2.3% of the total.</a:t>
            </a:r>
          </a:p>
          <a:p>
            <a:pPr marL="0" indent="0">
              <a:buNone/>
            </a:pPr>
            <a:r>
              <a:rPr lang="en-US" dirty="0"/>
              <a:t>Therefore, even if you have read through all but the last few words of the entire 100,000,000 word corpus, there is a 1/200 chance that the next word you read will be one you have never seen before.</a:t>
            </a:r>
          </a:p>
          <a:p>
            <a:pPr marL="0" indent="0">
              <a:buNone/>
            </a:pPr>
            <a:r>
              <a:rPr lang="en-US" dirty="0"/>
              <a:t>(The smaller is </a:t>
            </a:r>
            <a:r>
              <a:rPr lang="el-GR" dirty="0">
                <a:latin typeface="Cambria Math" panose="02040503050406030204" pitchFamily="18" charset="0"/>
                <a:ea typeface="Cambria Math" panose="02040503050406030204" pitchFamily="18" charset="0"/>
              </a:rPr>
              <a:t>α</a:t>
            </a:r>
            <a:r>
              <a:rPr lang="en-US" dirty="0"/>
              <a:t>, the larger this effect.)</a:t>
            </a:r>
          </a:p>
        </p:txBody>
      </p:sp>
    </p:spTree>
    <p:extLst>
      <p:ext uri="{BB962C8B-B14F-4D97-AF65-F5344CB8AC3E}">
        <p14:creationId xmlns:p14="http://schemas.microsoft.com/office/powerpoint/2010/main" val="350322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2BA6-49E2-45F3-B6D6-54481D5ACE8D}"/>
              </a:ext>
            </a:extLst>
          </p:cNvPr>
          <p:cNvSpPr>
            <a:spLocks noGrp="1"/>
          </p:cNvSpPr>
          <p:nvPr>
            <p:ph type="title"/>
          </p:nvPr>
        </p:nvSpPr>
        <p:spPr/>
        <p:txBody>
          <a:bodyPr/>
          <a:lstStyle/>
          <a:p>
            <a:pPr algn="ctr"/>
            <a:r>
              <a:rPr lang="en-US" dirty="0"/>
              <a:t>Consequence for AI</a:t>
            </a:r>
          </a:p>
        </p:txBody>
      </p:sp>
      <p:sp>
        <p:nvSpPr>
          <p:cNvPr id="3" name="Content Placeholder 2">
            <a:extLst>
              <a:ext uri="{FF2B5EF4-FFF2-40B4-BE49-F238E27FC236}">
                <a16:creationId xmlns:a16="http://schemas.microsoft.com/office/drawing/2014/main" id="{1D2F9AD9-1A6D-4192-AE66-5658F1E48AF6}"/>
              </a:ext>
            </a:extLst>
          </p:cNvPr>
          <p:cNvSpPr>
            <a:spLocks noGrp="1"/>
          </p:cNvSpPr>
          <p:nvPr>
            <p:ph idx="1"/>
          </p:nvPr>
        </p:nvSpPr>
        <p:spPr/>
        <p:txBody>
          <a:bodyPr/>
          <a:lstStyle/>
          <a:p>
            <a:pPr marL="0" indent="0">
              <a:buNone/>
            </a:pPr>
            <a:r>
              <a:rPr lang="en-US" dirty="0"/>
              <a:t>It is often the case that:</a:t>
            </a:r>
          </a:p>
          <a:p>
            <a:r>
              <a:rPr lang="en-US" dirty="0"/>
              <a:t>You can achieve impressively good results fairly easily, because you soon take care of the fat head.</a:t>
            </a:r>
          </a:p>
          <a:p>
            <a:r>
              <a:rPr lang="en-US" dirty="0"/>
              <a:t>It takes a long time and an immense amount of data to get to a really high level of performance, because of the long tail.</a:t>
            </a:r>
          </a:p>
        </p:txBody>
      </p:sp>
    </p:spTree>
    <p:extLst>
      <p:ext uri="{BB962C8B-B14F-4D97-AF65-F5344CB8AC3E}">
        <p14:creationId xmlns:p14="http://schemas.microsoft.com/office/powerpoint/2010/main" val="2342198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9AAD-3B30-4242-B47B-36A45BFAA4D2}"/>
              </a:ext>
            </a:extLst>
          </p:cNvPr>
          <p:cNvSpPr>
            <a:spLocks noGrp="1"/>
          </p:cNvSpPr>
          <p:nvPr>
            <p:ph type="title"/>
          </p:nvPr>
        </p:nvSpPr>
        <p:spPr/>
        <p:txBody>
          <a:bodyPr/>
          <a:lstStyle/>
          <a:p>
            <a:pPr algn="ctr"/>
            <a:r>
              <a:rPr lang="en-US" dirty="0"/>
              <a:t>Continuous random variable</a:t>
            </a:r>
          </a:p>
        </p:txBody>
      </p:sp>
      <p:sp>
        <p:nvSpPr>
          <p:cNvPr id="3" name="Content Placeholder 2">
            <a:extLst>
              <a:ext uri="{FF2B5EF4-FFF2-40B4-BE49-F238E27FC236}">
                <a16:creationId xmlns:a16="http://schemas.microsoft.com/office/drawing/2014/main" id="{CA6F1C98-24C8-463D-AB64-E8BC09D6DFD1}"/>
              </a:ext>
            </a:extLst>
          </p:cNvPr>
          <p:cNvSpPr>
            <a:spLocks noGrp="1"/>
          </p:cNvSpPr>
          <p:nvPr>
            <p:ph idx="1"/>
          </p:nvPr>
        </p:nvSpPr>
        <p:spPr/>
        <p:txBody>
          <a:bodyPr/>
          <a:lstStyle/>
          <a:p>
            <a:pPr marL="0" indent="0">
              <a:buNone/>
            </a:pPr>
            <a:r>
              <a:rPr lang="en-US" dirty="0"/>
              <a:t>Most of the numerical random variables that are used in practice have a domain that is the real number line, or some real interval.</a:t>
            </a:r>
          </a:p>
          <a:p>
            <a:pPr marL="0" indent="0">
              <a:buNone/>
            </a:pPr>
            <a:r>
              <a:rPr lang="en-US" dirty="0"/>
              <a:t>In that case, you can’t use the definition of probability over a sample space that we used in the last lecture, because the probability of any specific outcome is 0, and you can’t add up an infinite collection of 0s to get anything.</a:t>
            </a:r>
          </a:p>
          <a:p>
            <a:pPr marL="0" indent="0">
              <a:buNone/>
            </a:pPr>
            <a:r>
              <a:rPr lang="en-US" dirty="0"/>
              <a:t>Instead:</a:t>
            </a:r>
          </a:p>
          <a:p>
            <a:pPr marL="0" indent="0">
              <a:buNone/>
            </a:pPr>
            <a:r>
              <a:rPr lang="en-US" dirty="0"/>
              <a:t>If X is a continuous random variable, then the principal events associated with X have the form “a ≤ X </a:t>
            </a:r>
            <a:r>
              <a:rPr lang="en-US" dirty="0">
                <a:solidFill>
                  <a:prstClr val="black"/>
                </a:solidFill>
              </a:rPr>
              <a:t>≤ b” or “a ≤ X” or “X ≤ b”.</a:t>
            </a:r>
            <a:endParaRPr lang="en-US" dirty="0"/>
          </a:p>
        </p:txBody>
      </p:sp>
    </p:spTree>
    <p:extLst>
      <p:ext uri="{BB962C8B-B14F-4D97-AF65-F5344CB8AC3E}">
        <p14:creationId xmlns:p14="http://schemas.microsoft.com/office/powerpoint/2010/main" val="1635158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A897-7C5A-4237-A423-5E5E401230DD}"/>
              </a:ext>
            </a:extLst>
          </p:cNvPr>
          <p:cNvSpPr>
            <a:spLocks noGrp="1"/>
          </p:cNvSpPr>
          <p:nvPr>
            <p:ph type="title"/>
          </p:nvPr>
        </p:nvSpPr>
        <p:spPr/>
        <p:txBody>
          <a:bodyPr/>
          <a:lstStyle/>
          <a:p>
            <a:pPr algn="ctr"/>
            <a:r>
              <a:rPr lang="en-US" dirty="0"/>
              <a:t>Specifying a continuous random variable</a:t>
            </a:r>
          </a:p>
        </p:txBody>
      </p:sp>
      <p:sp>
        <p:nvSpPr>
          <p:cNvPr id="3" name="Content Placeholder 2">
            <a:extLst>
              <a:ext uri="{FF2B5EF4-FFF2-40B4-BE49-F238E27FC236}">
                <a16:creationId xmlns:a16="http://schemas.microsoft.com/office/drawing/2014/main" id="{9B3C19FA-45EC-4941-9DC8-6A1C25043FB1}"/>
              </a:ext>
            </a:extLst>
          </p:cNvPr>
          <p:cNvSpPr>
            <a:spLocks noGrp="1"/>
          </p:cNvSpPr>
          <p:nvPr>
            <p:ph idx="1"/>
          </p:nvPr>
        </p:nvSpPr>
        <p:spPr/>
        <p:txBody>
          <a:bodyPr/>
          <a:lstStyle/>
          <a:p>
            <a:pPr marL="0" indent="0">
              <a:buNone/>
            </a:pPr>
            <a:r>
              <a:rPr lang="en-US" dirty="0"/>
              <a:t>There are two ways to specify the behavior of a continuous random variable:</a:t>
            </a:r>
          </a:p>
          <a:p>
            <a:r>
              <a:rPr lang="en-US" dirty="0"/>
              <a:t>The </a:t>
            </a:r>
            <a:r>
              <a:rPr lang="en-US" i="1" dirty="0"/>
              <a:t>cumulative distribution </a:t>
            </a:r>
            <a:r>
              <a:rPr lang="en-US" dirty="0"/>
              <a:t>(conceptually simpler)</a:t>
            </a:r>
          </a:p>
          <a:p>
            <a:r>
              <a:rPr lang="en-US" dirty="0"/>
              <a:t>The </a:t>
            </a:r>
            <a:r>
              <a:rPr lang="en-US" i="1" dirty="0"/>
              <a:t>probability density </a:t>
            </a:r>
            <a:r>
              <a:rPr lang="en-US" dirty="0"/>
              <a:t>(more similar to discrete probability, generally more useful in practice)</a:t>
            </a:r>
          </a:p>
        </p:txBody>
      </p:sp>
    </p:spTree>
    <p:extLst>
      <p:ext uri="{BB962C8B-B14F-4D97-AF65-F5344CB8AC3E}">
        <p14:creationId xmlns:p14="http://schemas.microsoft.com/office/powerpoint/2010/main" val="2384279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92A-88CB-4E03-BD67-B660E54C7FD7}"/>
              </a:ext>
            </a:extLst>
          </p:cNvPr>
          <p:cNvSpPr>
            <a:spLocks noGrp="1"/>
          </p:cNvSpPr>
          <p:nvPr>
            <p:ph type="title"/>
          </p:nvPr>
        </p:nvSpPr>
        <p:spPr/>
        <p:txBody>
          <a:bodyPr/>
          <a:lstStyle/>
          <a:p>
            <a:pPr algn="ctr"/>
            <a:r>
              <a:rPr lang="en-US" dirty="0"/>
              <a:t>Cumulative distribution</a:t>
            </a:r>
          </a:p>
        </p:txBody>
      </p:sp>
      <p:sp>
        <p:nvSpPr>
          <p:cNvPr id="3" name="Content Placeholder 2">
            <a:extLst>
              <a:ext uri="{FF2B5EF4-FFF2-40B4-BE49-F238E27FC236}">
                <a16:creationId xmlns:a16="http://schemas.microsoft.com/office/drawing/2014/main" id="{6AA1CA1C-520F-4475-BD8E-FD0E8F691913}"/>
              </a:ext>
            </a:extLst>
          </p:cNvPr>
          <p:cNvSpPr>
            <a:spLocks noGrp="1"/>
          </p:cNvSpPr>
          <p:nvPr>
            <p:ph idx="1"/>
          </p:nvPr>
        </p:nvSpPr>
        <p:spPr/>
        <p:txBody>
          <a:bodyPr>
            <a:normAutofit lnSpcReduction="10000"/>
          </a:bodyPr>
          <a:lstStyle/>
          <a:p>
            <a:pPr marL="0" indent="0">
              <a:buNone/>
            </a:pPr>
            <a:r>
              <a:rPr lang="en-US" dirty="0"/>
              <a:t>The cumulative distribution of random variable X is the function F(b) such that  F(b) = P(X ≤ b)</a:t>
            </a:r>
          </a:p>
          <a:p>
            <a:pPr marL="0" indent="0">
              <a:buNone/>
            </a:pPr>
            <a:r>
              <a:rPr lang="en-US" dirty="0"/>
              <a:t>Properties of the cumulative distribution.</a:t>
            </a:r>
          </a:p>
          <a:p>
            <a:r>
              <a:rPr lang="en-US" dirty="0"/>
              <a:t>F is monotonically non-decreasing; If c &lt; d, then F(c) </a:t>
            </a:r>
            <a:r>
              <a:rPr lang="en-US" dirty="0">
                <a:solidFill>
                  <a:prstClr val="black"/>
                </a:solidFill>
              </a:rPr>
              <a:t>≤ F(d).</a:t>
            </a:r>
          </a:p>
          <a:p>
            <a:r>
              <a:rPr lang="en-US" dirty="0">
                <a:solidFill>
                  <a:prstClr val="black"/>
                </a:solidFill>
              </a:rPr>
              <a:t>lim</a:t>
            </a:r>
            <a:r>
              <a:rPr lang="en-US" baseline="-25000" dirty="0">
                <a:solidFill>
                  <a:prstClr val="black"/>
                </a:solidFill>
              </a:rPr>
              <a:t>b</a:t>
            </a:r>
            <a:r>
              <a:rPr lang="en-US" baseline="-25000"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F(b) = 0. lim</a:t>
            </a:r>
            <a:r>
              <a:rPr lang="en-US" baseline="-25000" dirty="0">
                <a:solidFill>
                  <a:prstClr val="black"/>
                </a:solidFill>
              </a:rPr>
              <a:t>b</a:t>
            </a:r>
            <a:r>
              <a:rPr lang="en-US" baseline="-25000"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F(b) = 1.</a:t>
            </a:r>
          </a:p>
          <a:p>
            <a:pPr marL="0" indent="0">
              <a:buNone/>
            </a:pPr>
            <a:r>
              <a:rPr lang="en-US" dirty="0">
                <a:solidFill>
                  <a:prstClr val="black"/>
                </a:solidFill>
              </a:rPr>
              <a:t>We will assume that the probability of a particular value P(X=c)=0 for all c. Under that assumption</a:t>
            </a:r>
          </a:p>
          <a:p>
            <a:r>
              <a:rPr lang="en-US" dirty="0">
                <a:solidFill>
                  <a:prstClr val="black"/>
                </a:solidFill>
              </a:rPr>
              <a:t>F is continuous.</a:t>
            </a:r>
          </a:p>
          <a:p>
            <a:pPr marL="0" indent="0">
              <a:buNone/>
            </a:pPr>
            <a:r>
              <a:rPr lang="en-US" dirty="0">
                <a:solidFill>
                  <a:prstClr val="black"/>
                </a:solidFill>
              </a:rPr>
              <a:t>Any function satisfying these three constraints is a legitimate cumulative distribution.</a:t>
            </a:r>
          </a:p>
        </p:txBody>
      </p:sp>
    </p:spTree>
    <p:extLst>
      <p:ext uri="{BB962C8B-B14F-4D97-AF65-F5344CB8AC3E}">
        <p14:creationId xmlns:p14="http://schemas.microsoft.com/office/powerpoint/2010/main" val="3042549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AF41-AE55-4061-90B2-1AC1701B7D61}"/>
              </a:ext>
            </a:extLst>
          </p:cNvPr>
          <p:cNvSpPr>
            <a:spLocks noGrp="1"/>
          </p:cNvSpPr>
          <p:nvPr>
            <p:ph type="title"/>
          </p:nvPr>
        </p:nvSpPr>
        <p:spPr/>
        <p:txBody>
          <a:bodyPr/>
          <a:lstStyle/>
          <a:p>
            <a:pPr algn="ctr"/>
            <a:r>
              <a:rPr lang="en-US" dirty="0"/>
              <a:t>Calculating events </a:t>
            </a:r>
            <a:br>
              <a:rPr lang="en-US" dirty="0"/>
            </a:br>
            <a:r>
              <a:rPr lang="en-US" dirty="0"/>
              <a:t>from cumulative distribution</a:t>
            </a:r>
          </a:p>
        </p:txBody>
      </p:sp>
      <p:sp>
        <p:nvSpPr>
          <p:cNvPr id="3" name="Content Placeholder 2">
            <a:extLst>
              <a:ext uri="{FF2B5EF4-FFF2-40B4-BE49-F238E27FC236}">
                <a16:creationId xmlns:a16="http://schemas.microsoft.com/office/drawing/2014/main" id="{A95B70C0-1E3F-46BC-BCE6-14939F38ED2B}"/>
              </a:ext>
            </a:extLst>
          </p:cNvPr>
          <p:cNvSpPr>
            <a:spLocks noGrp="1"/>
          </p:cNvSpPr>
          <p:nvPr>
            <p:ph idx="1"/>
          </p:nvPr>
        </p:nvSpPr>
        <p:spPr/>
        <p:txBody>
          <a:bodyPr/>
          <a:lstStyle/>
          <a:p>
            <a:pPr marL="0" indent="0">
              <a:buNone/>
            </a:pPr>
            <a:r>
              <a:rPr lang="en-US" dirty="0"/>
              <a:t>If X has cumulative distribution F(b) and F(b) is continuous then</a:t>
            </a:r>
          </a:p>
          <a:p>
            <a:r>
              <a:rPr lang="en-US" dirty="0"/>
              <a:t>P(X ≤ b) = F(b).</a:t>
            </a:r>
          </a:p>
          <a:p>
            <a:r>
              <a:rPr lang="en-US" dirty="0"/>
              <a:t>P(a </a:t>
            </a:r>
            <a:r>
              <a:rPr lang="en-US" dirty="0">
                <a:solidFill>
                  <a:prstClr val="black"/>
                </a:solidFill>
              </a:rPr>
              <a:t>≤ X) = 1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F(a).</a:t>
            </a:r>
          </a:p>
          <a:p>
            <a:r>
              <a:rPr lang="en-US" dirty="0">
                <a:solidFill>
                  <a:prstClr val="black"/>
                </a:solidFill>
              </a:rPr>
              <a:t>P(a ≤ X ≤ b) = F(b)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F(a).</a:t>
            </a:r>
            <a:endParaRPr lang="en-US" dirty="0"/>
          </a:p>
          <a:p>
            <a:endParaRPr lang="en-US" dirty="0"/>
          </a:p>
        </p:txBody>
      </p:sp>
    </p:spTree>
    <p:extLst>
      <p:ext uri="{BB962C8B-B14F-4D97-AF65-F5344CB8AC3E}">
        <p14:creationId xmlns:p14="http://schemas.microsoft.com/office/powerpoint/2010/main" val="2747375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6C32-DD08-4DBD-B7E9-12BC340CC315}"/>
              </a:ext>
            </a:extLst>
          </p:cNvPr>
          <p:cNvSpPr>
            <a:spLocks noGrp="1"/>
          </p:cNvSpPr>
          <p:nvPr>
            <p:ph type="title"/>
          </p:nvPr>
        </p:nvSpPr>
        <p:spPr/>
        <p:txBody>
          <a:bodyPr/>
          <a:lstStyle/>
          <a:p>
            <a:pPr algn="ctr"/>
            <a:r>
              <a:rPr lang="en-US" dirty="0"/>
              <a:t>Probability Density</a:t>
            </a:r>
          </a:p>
        </p:txBody>
      </p:sp>
      <p:sp>
        <p:nvSpPr>
          <p:cNvPr id="3" name="Content Placeholder 2">
            <a:extLst>
              <a:ext uri="{FF2B5EF4-FFF2-40B4-BE49-F238E27FC236}">
                <a16:creationId xmlns:a16="http://schemas.microsoft.com/office/drawing/2014/main" id="{503E5D80-9489-40FF-811F-FED4BEE16B18}"/>
              </a:ext>
            </a:extLst>
          </p:cNvPr>
          <p:cNvSpPr>
            <a:spLocks noGrp="1"/>
          </p:cNvSpPr>
          <p:nvPr>
            <p:ph idx="1"/>
          </p:nvPr>
        </p:nvSpPr>
        <p:spPr/>
        <p:txBody>
          <a:bodyPr/>
          <a:lstStyle/>
          <a:p>
            <a:pPr marL="0" indent="0">
              <a:buNone/>
            </a:pPr>
            <a:r>
              <a:rPr lang="en-US" dirty="0"/>
              <a:t>The </a:t>
            </a:r>
            <a:r>
              <a:rPr lang="en-US" i="1" dirty="0"/>
              <a:t>probability density </a:t>
            </a:r>
            <a:r>
              <a:rPr lang="en-US" dirty="0"/>
              <a:t>of random variable X at value c is a function f(c) such that f(c) is the probability that X is “very close” to c, divided by the distance “very close”.</a:t>
            </a:r>
          </a:p>
          <a:p>
            <a:pPr marL="0" indent="0" algn="ctr">
              <a:buNone/>
            </a:pPr>
            <a:r>
              <a:rPr lang="en-US" dirty="0"/>
              <a:t>f(c) = </a:t>
            </a:r>
            <a:r>
              <a:rPr lang="en-US" dirty="0" err="1"/>
              <a:t>lim</a:t>
            </a:r>
            <a:r>
              <a:rPr lang="el-GR" baseline="-25000" dirty="0">
                <a:latin typeface="Cambria Math" panose="02040503050406030204" pitchFamily="18" charset="0"/>
                <a:ea typeface="Cambria Math" panose="02040503050406030204" pitchFamily="18" charset="0"/>
              </a:rPr>
              <a:t>ε→</a:t>
            </a:r>
            <a:r>
              <a:rPr lang="en-US" baseline="-25000" dirty="0"/>
              <a:t> 0 </a:t>
            </a:r>
            <a:r>
              <a:rPr lang="en-US" dirty="0"/>
              <a:t>[P(c</a:t>
            </a:r>
            <a:r>
              <a:rPr lang="en-US" dirty="0">
                <a:latin typeface="Cambria Math" panose="02040503050406030204" pitchFamily="18" charset="0"/>
                <a:ea typeface="Cambria Math" panose="02040503050406030204" pitchFamily="18" charset="0"/>
              </a:rPr>
              <a:t>−</a:t>
            </a:r>
            <a:r>
              <a:rPr lang="el-GR" dirty="0">
                <a:solidFill>
                  <a:prstClr val="black"/>
                </a:solidFill>
                <a:latin typeface="Cambria Math" panose="02040503050406030204" pitchFamily="18" charset="0"/>
                <a:ea typeface="Cambria Math" panose="02040503050406030204" pitchFamily="18" charset="0"/>
              </a:rPr>
              <a:t>ε</a:t>
            </a:r>
            <a:r>
              <a:rPr lang="en-US" dirty="0"/>
              <a:t> &lt; X &lt; c+</a:t>
            </a:r>
            <a:r>
              <a:rPr lang="el-GR" dirty="0">
                <a:solidFill>
                  <a:prstClr val="black"/>
                </a:solidFill>
                <a:latin typeface="Cambria Math" panose="02040503050406030204" pitchFamily="18" charset="0"/>
                <a:ea typeface="Cambria Math" panose="02040503050406030204" pitchFamily="18" charset="0"/>
              </a:rPr>
              <a:t>ε</a:t>
            </a:r>
            <a:r>
              <a:rPr lang="en-US" dirty="0"/>
              <a:t> )]/2</a:t>
            </a:r>
            <a:r>
              <a:rPr lang="el-GR" dirty="0">
                <a:solidFill>
                  <a:prstClr val="black"/>
                </a:solidFill>
                <a:latin typeface="Cambria Math" panose="02040503050406030204" pitchFamily="18" charset="0"/>
                <a:ea typeface="Cambria Math" panose="02040503050406030204" pitchFamily="18" charset="0"/>
              </a:rPr>
              <a:t> ε</a:t>
            </a:r>
            <a:endParaRPr lang="en-US" dirty="0">
              <a:solidFill>
                <a:prstClr val="black"/>
              </a:solidFill>
              <a:latin typeface="Cambria Math" panose="02040503050406030204" pitchFamily="18" charset="0"/>
              <a:ea typeface="Cambria Math" panose="02040503050406030204" pitchFamily="18" charset="0"/>
            </a:endParaRPr>
          </a:p>
          <a:p>
            <a:pPr marL="0" indent="0">
              <a:buNone/>
            </a:pPr>
            <a:endParaRPr lang="en-US" dirty="0">
              <a:solidFill>
                <a:prstClr val="black"/>
              </a:solidFill>
            </a:endParaRPr>
          </a:p>
          <a:p>
            <a:pPr marL="0" indent="0">
              <a:buNone/>
            </a:pPr>
            <a:r>
              <a:rPr lang="en-US" dirty="0">
                <a:solidFill>
                  <a:prstClr val="black"/>
                </a:solidFill>
              </a:rPr>
              <a:t>Properties of the density:</a:t>
            </a:r>
          </a:p>
          <a:p>
            <a:r>
              <a:rPr lang="en-US" dirty="0">
                <a:solidFill>
                  <a:prstClr val="black"/>
                </a:solidFill>
              </a:rPr>
              <a:t>f(c) </a:t>
            </a:r>
            <a:r>
              <a:rPr lang="en-US" dirty="0">
                <a:solidFill>
                  <a:prstClr val="black"/>
                </a:solidFill>
                <a:latin typeface="Cambria Math" panose="02040503050406030204" pitchFamily="18" charset="0"/>
                <a:ea typeface="Cambria Math" panose="02040503050406030204" pitchFamily="18" charset="0"/>
              </a:rPr>
              <a:t>≥ 0 </a:t>
            </a:r>
            <a:r>
              <a:rPr lang="en-US" dirty="0">
                <a:solidFill>
                  <a:prstClr val="black"/>
                </a:solidFill>
              </a:rPr>
              <a:t>for all c.</a:t>
            </a:r>
          </a:p>
          <a:p>
            <a:r>
              <a:rPr lang="en-US" dirty="0">
                <a:solidFill>
                  <a:prstClr val="black"/>
                </a:solidFill>
              </a:rPr>
              <a:t> </a:t>
            </a:r>
            <a:endParaRPr lang="en-US" dirty="0"/>
          </a:p>
        </p:txBody>
      </p:sp>
      <p:pic>
        <p:nvPicPr>
          <p:cNvPr id="5" name="Picture 4" descr="A picture containing object, clock&#10;&#10;Description automatically generated">
            <a:extLst>
              <a:ext uri="{FF2B5EF4-FFF2-40B4-BE49-F238E27FC236}">
                <a16:creationId xmlns:a16="http://schemas.microsoft.com/office/drawing/2014/main" id="{2BE8FC61-BFEB-4027-9BBF-B38005414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586" y="5079032"/>
            <a:ext cx="2997144" cy="1232868"/>
          </a:xfrm>
          <a:prstGeom prst="rect">
            <a:avLst/>
          </a:prstGeom>
        </p:spPr>
      </p:pic>
    </p:spTree>
    <p:extLst>
      <p:ext uri="{BB962C8B-B14F-4D97-AF65-F5344CB8AC3E}">
        <p14:creationId xmlns:p14="http://schemas.microsoft.com/office/powerpoint/2010/main" val="3936339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DCF8-C722-49FC-BFD0-4C39E81C3870}"/>
              </a:ext>
            </a:extLst>
          </p:cNvPr>
          <p:cNvSpPr>
            <a:spLocks noGrp="1"/>
          </p:cNvSpPr>
          <p:nvPr>
            <p:ph type="title"/>
          </p:nvPr>
        </p:nvSpPr>
        <p:spPr/>
        <p:txBody>
          <a:bodyPr/>
          <a:lstStyle/>
          <a:p>
            <a:r>
              <a:rPr lang="en-US" dirty="0"/>
              <a:t>Relation of the cumulative distribution and </a:t>
            </a:r>
            <a:r>
              <a:rPr lang="en-US"/>
              <a:t>the density.</a:t>
            </a:r>
          </a:p>
        </p:txBody>
      </p:sp>
      <p:sp>
        <p:nvSpPr>
          <p:cNvPr id="3" name="Content Placeholder 2">
            <a:extLst>
              <a:ext uri="{FF2B5EF4-FFF2-40B4-BE49-F238E27FC236}">
                <a16:creationId xmlns:a16="http://schemas.microsoft.com/office/drawing/2014/main" id="{ADDC1D63-AC4E-499C-9B6B-9BC796A6E9E1}"/>
              </a:ext>
            </a:extLst>
          </p:cNvPr>
          <p:cNvSpPr>
            <a:spLocks noGrp="1"/>
          </p:cNvSpPr>
          <p:nvPr>
            <p:ph idx="1"/>
          </p:nvPr>
        </p:nvSpPr>
        <p:spPr/>
        <p:txBody>
          <a:bodyPr/>
          <a:lstStyle/>
          <a:p>
            <a:pPr marL="0" lvl="0" indent="0">
              <a:buNone/>
            </a:pPr>
            <a:r>
              <a:rPr lang="en-US" dirty="0">
                <a:solidFill>
                  <a:prstClr val="black"/>
                </a:solidFill>
              </a:rPr>
              <a:t>If the cumulative distribution of X is F(b) and F is piecewise differentiable and continuous, then </a:t>
            </a:r>
          </a:p>
          <a:p>
            <a:pPr lvl="0"/>
            <a:r>
              <a:rPr lang="en-US" dirty="0">
                <a:solidFill>
                  <a:prstClr val="black"/>
                </a:solidFill>
              </a:rPr>
              <a:t>X has a well-defined probability density f(c).</a:t>
            </a:r>
          </a:p>
          <a:p>
            <a:pPr lvl="0"/>
            <a:r>
              <a:rPr lang="en-US" dirty="0">
                <a:solidFill>
                  <a:prstClr val="black"/>
                </a:solidFill>
              </a:rPr>
              <a:t>f is the derivative of F.</a:t>
            </a:r>
          </a:p>
          <a:p>
            <a:pPr lvl="0"/>
            <a:r>
              <a:rPr lang="en-US" dirty="0">
                <a:solidFill>
                  <a:prstClr val="black"/>
                </a:solidFill>
              </a:rPr>
              <a:t>F is the integral of f.</a:t>
            </a:r>
          </a:p>
          <a:p>
            <a:pPr lvl="0"/>
            <a:endParaRPr lang="en-US" dirty="0">
              <a:solidFill>
                <a:prstClr val="black"/>
              </a:solidFill>
            </a:endParaRPr>
          </a:p>
          <a:p>
            <a:pPr lvl="0"/>
            <a:endParaRPr lang="en-US" dirty="0">
              <a:solidFill>
                <a:prstClr val="black"/>
              </a:solidFill>
            </a:endParaRPr>
          </a:p>
          <a:p>
            <a:pPr marL="0" indent="0">
              <a:buNone/>
            </a:pPr>
            <a:endParaRPr lang="en-US" dirty="0"/>
          </a:p>
        </p:txBody>
      </p:sp>
      <p:pic>
        <p:nvPicPr>
          <p:cNvPr id="5" name="Picture 4" descr="A close up of a watch&#10;&#10;Description automatically generated">
            <a:extLst>
              <a:ext uri="{FF2B5EF4-FFF2-40B4-BE49-F238E27FC236}">
                <a16:creationId xmlns:a16="http://schemas.microsoft.com/office/drawing/2014/main" id="{0E163591-86AB-4865-9421-5AD5D3ED5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602" y="4336957"/>
            <a:ext cx="3432795" cy="1298300"/>
          </a:xfrm>
          <a:prstGeom prst="rect">
            <a:avLst/>
          </a:prstGeom>
        </p:spPr>
      </p:pic>
    </p:spTree>
    <p:extLst>
      <p:ext uri="{BB962C8B-B14F-4D97-AF65-F5344CB8AC3E}">
        <p14:creationId xmlns:p14="http://schemas.microsoft.com/office/powerpoint/2010/main" val="318545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C8E4-B462-4904-985C-75554F255256}"/>
              </a:ext>
            </a:extLst>
          </p:cNvPr>
          <p:cNvSpPr>
            <a:spLocks noGrp="1"/>
          </p:cNvSpPr>
          <p:nvPr>
            <p:ph type="title"/>
          </p:nvPr>
        </p:nvSpPr>
        <p:spPr/>
        <p:txBody>
          <a:bodyPr/>
          <a:lstStyle/>
          <a:p>
            <a:pPr algn="ctr"/>
            <a:r>
              <a:rPr lang="en-US" dirty="0"/>
              <a:t>Examples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301-A5F1-4590-9E47-12977F92DA37}"/>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D is a fair die.</a:t>
                </a:r>
              </a:p>
              <a:p>
                <a:pPr marL="0" indent="0">
                  <a:buNone/>
                </a:pPr>
                <a:r>
                  <a:rPr lang="el-GR" dirty="0">
                    <a:latin typeface="Cambria Math" panose="02040503050406030204" pitchFamily="18" charset="0"/>
                    <a:ea typeface="Cambria Math" panose="02040503050406030204" pitchFamily="18" charset="0"/>
                  </a:rPr>
                  <a:t>μ</a:t>
                </a:r>
                <a:r>
                  <a:rPr lang="en-US" dirty="0">
                    <a:latin typeface="Cambria Math" panose="02040503050406030204" pitchFamily="18" charset="0"/>
                    <a:ea typeface="Cambria Math" panose="02040503050406030204" pitchFamily="18" charset="0"/>
                  </a:rPr>
                  <a:t> </a:t>
                </a:r>
                <a:r>
                  <a:rPr lang="en-US" dirty="0"/>
                  <a:t>= Exp(D) = 3.5</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6</m:t>
                          </m:r>
                        </m:sup>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e>
                          </m:d>
                        </m:e>
                      </m:nary>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1</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6</m:t>
                              </m:r>
                            </m:den>
                          </m:f>
                        </m:e>
                      </m:d>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6</m:t>
                              </m:r>
                            </m:den>
                          </m:f>
                        </m:e>
                      </m:d>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6</m:t>
                              </m:r>
                            </m:den>
                          </m:f>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6</m:t>
                              </m:r>
                            </m:den>
                          </m:f>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6</m:t>
                              </m:r>
                            </m:den>
                          </m:f>
                        </m:e>
                      </m:d>
                      <m:r>
                        <a:rPr lang="en-US" b="0" i="1" smtClean="0">
                          <a:latin typeface="Cambria Math" panose="02040503050406030204" pitchFamily="18" charset="0"/>
                          <a:ea typeface="Cambria Math" panose="02040503050406030204" pitchFamily="18" charset="0"/>
                        </a:rPr>
                        <m:t>=2.92</m:t>
                      </m:r>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𝑆𝑡𝑑</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e>
                      </m:rad>
                      <m:r>
                        <a:rPr lang="en-US" b="0" i="1" smtClean="0">
                          <a:latin typeface="Cambria Math" panose="02040503050406030204" pitchFamily="18" charset="0"/>
                        </a:rPr>
                        <m:t>=1.70</m:t>
                      </m:r>
                    </m:oMath>
                  </m:oMathPara>
                </a14:m>
                <a:endParaRPr lang="en-US" dirty="0"/>
              </a:p>
            </p:txBody>
          </p:sp>
        </mc:Choice>
        <mc:Fallback xmlns="">
          <p:sp>
            <p:nvSpPr>
              <p:cNvPr id="3" name="Content Placeholder 2">
                <a:extLst>
                  <a:ext uri="{FF2B5EF4-FFF2-40B4-BE49-F238E27FC236}">
                    <a16:creationId xmlns:a16="http://schemas.microsoft.com/office/drawing/2014/main" id="{5E944301-A5F1-4590-9E47-12977F92DA37}"/>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872"/>
                </a:stretch>
              </a:blipFill>
            </p:spPr>
            <p:txBody>
              <a:bodyPr/>
              <a:lstStyle/>
              <a:p>
                <a:r>
                  <a:rPr lang="en-US">
                    <a:noFill/>
                  </a:rPr>
                  <a:t> </a:t>
                </a:r>
              </a:p>
            </p:txBody>
          </p:sp>
        </mc:Fallback>
      </mc:AlternateContent>
    </p:spTree>
    <p:extLst>
      <p:ext uri="{BB962C8B-B14F-4D97-AF65-F5344CB8AC3E}">
        <p14:creationId xmlns:p14="http://schemas.microsoft.com/office/powerpoint/2010/main" val="287217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8CB7-CBE0-416B-B136-B0E4F6538FD9}"/>
              </a:ext>
            </a:extLst>
          </p:cNvPr>
          <p:cNvSpPr>
            <a:spLocks noGrp="1"/>
          </p:cNvSpPr>
          <p:nvPr>
            <p:ph type="title"/>
          </p:nvPr>
        </p:nvSpPr>
        <p:spPr/>
        <p:txBody>
          <a:bodyPr/>
          <a:lstStyle/>
          <a:p>
            <a:pPr algn="ctr"/>
            <a:r>
              <a:rPr lang="en-US" dirty="0"/>
              <a:t>Calculating events from the density</a:t>
            </a:r>
          </a:p>
        </p:txBody>
      </p:sp>
      <p:pic>
        <p:nvPicPr>
          <p:cNvPr id="6" name="Content Placeholder 5" descr="A screenshot of a cell phone&#10;&#10;Description automatically generated">
            <a:extLst>
              <a:ext uri="{FF2B5EF4-FFF2-40B4-BE49-F238E27FC236}">
                <a16:creationId xmlns:a16="http://schemas.microsoft.com/office/drawing/2014/main" id="{AEF0D1DE-AC05-4B82-B479-0FD768C37B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540" y="2445488"/>
            <a:ext cx="4553596" cy="3489671"/>
          </a:xfrm>
        </p:spPr>
      </p:pic>
    </p:spTree>
    <p:extLst>
      <p:ext uri="{BB962C8B-B14F-4D97-AF65-F5344CB8AC3E}">
        <p14:creationId xmlns:p14="http://schemas.microsoft.com/office/powerpoint/2010/main" val="244691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4426-26E8-4BCA-B4B8-ACB08738E91E}"/>
              </a:ext>
            </a:extLst>
          </p:cNvPr>
          <p:cNvSpPr>
            <a:spLocks noGrp="1"/>
          </p:cNvSpPr>
          <p:nvPr>
            <p:ph type="title"/>
          </p:nvPr>
        </p:nvSpPr>
        <p:spPr/>
        <p:txBody>
          <a:bodyPr/>
          <a:lstStyle/>
          <a:p>
            <a:pPr algn="ctr"/>
            <a:r>
              <a:rPr lang="en-US" dirty="0"/>
              <a:t>Event from density</a:t>
            </a:r>
          </a:p>
        </p:txBody>
      </p:sp>
      <p:sp>
        <p:nvSpPr>
          <p:cNvPr id="3" name="Content Placeholder 2">
            <a:extLst>
              <a:ext uri="{FF2B5EF4-FFF2-40B4-BE49-F238E27FC236}">
                <a16:creationId xmlns:a16="http://schemas.microsoft.com/office/drawing/2014/main" id="{616471E9-B582-401A-8300-0209BC846148}"/>
              </a:ext>
            </a:extLst>
          </p:cNvPr>
          <p:cNvSpPr>
            <a:spLocks noGrp="1"/>
          </p:cNvSpPr>
          <p:nvPr>
            <p:ph idx="1"/>
          </p:nvPr>
        </p:nvSpPr>
        <p:spPr/>
        <p:txBody>
          <a:bodyPr/>
          <a:lstStyle/>
          <a:p>
            <a:pPr marL="0" indent="0">
              <a:buNone/>
            </a:pPr>
            <a:r>
              <a:rPr lang="en-US" dirty="0"/>
              <a:t>If the density of X is f(c), then Prob(a ≤ X ≤ b) is the area between a and b under the curve f(c).</a:t>
            </a:r>
          </a:p>
          <a:p>
            <a:pPr marL="0" indent="0">
              <a:buNone/>
            </a:pPr>
            <a:endParaRPr lang="en-US" dirty="0"/>
          </a:p>
          <a:p>
            <a:pPr marL="0" indent="0">
              <a:buNone/>
            </a:pPr>
            <a:endParaRPr lang="en-US" dirty="0"/>
          </a:p>
        </p:txBody>
      </p:sp>
      <p:pic>
        <p:nvPicPr>
          <p:cNvPr id="6" name="Picture 5" descr="A close up of a map&#10;&#10;Description automatically generated">
            <a:extLst>
              <a:ext uri="{FF2B5EF4-FFF2-40B4-BE49-F238E27FC236}">
                <a16:creationId xmlns:a16="http://schemas.microsoft.com/office/drawing/2014/main" id="{8562DA1F-D1B6-420D-A30E-356185A34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163" y="2619927"/>
            <a:ext cx="7485321" cy="3972355"/>
          </a:xfrm>
          <a:prstGeom prst="rect">
            <a:avLst/>
          </a:prstGeom>
        </p:spPr>
      </p:pic>
    </p:spTree>
    <p:extLst>
      <p:ext uri="{BB962C8B-B14F-4D97-AF65-F5344CB8AC3E}">
        <p14:creationId xmlns:p14="http://schemas.microsoft.com/office/powerpoint/2010/main" val="2531588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8CDC-BCA4-491D-9B89-E4FFE7CBED51}"/>
              </a:ext>
            </a:extLst>
          </p:cNvPr>
          <p:cNvSpPr>
            <a:spLocks noGrp="1"/>
          </p:cNvSpPr>
          <p:nvPr>
            <p:ph type="title"/>
          </p:nvPr>
        </p:nvSpPr>
        <p:spPr/>
        <p:txBody>
          <a:bodyPr/>
          <a:lstStyle/>
          <a:p>
            <a:pPr algn="ctr"/>
            <a:r>
              <a:rPr lang="en-US" dirty="0"/>
              <a:t>Notation. Extension of concepts.</a:t>
            </a:r>
          </a:p>
        </p:txBody>
      </p:sp>
      <p:sp>
        <p:nvSpPr>
          <p:cNvPr id="3" name="Content Placeholder 2">
            <a:extLst>
              <a:ext uri="{FF2B5EF4-FFF2-40B4-BE49-F238E27FC236}">
                <a16:creationId xmlns:a16="http://schemas.microsoft.com/office/drawing/2014/main" id="{07B951F2-E9C3-4932-81B7-8FBBAB1835DA}"/>
              </a:ext>
            </a:extLst>
          </p:cNvPr>
          <p:cNvSpPr>
            <a:spLocks noGrp="1"/>
          </p:cNvSpPr>
          <p:nvPr>
            <p:ph idx="1"/>
          </p:nvPr>
        </p:nvSpPr>
        <p:spPr/>
        <p:txBody>
          <a:bodyPr/>
          <a:lstStyle/>
          <a:p>
            <a:pPr marL="0" indent="0">
              <a:buNone/>
            </a:pPr>
            <a:r>
              <a:rPr lang="en-US" dirty="0"/>
              <a:t>I will write </a:t>
            </a:r>
          </a:p>
          <a:p>
            <a:pPr marL="0" indent="0">
              <a:buNone/>
            </a:pPr>
            <a:endParaRPr lang="en-US" dirty="0"/>
          </a:p>
          <a:p>
            <a:pPr marL="0" indent="0">
              <a:buNone/>
            </a:pPr>
            <a:r>
              <a:rPr lang="en-US" dirty="0"/>
              <a:t>to mean the probability density of X at c.</a:t>
            </a:r>
          </a:p>
          <a:p>
            <a:pPr marL="0" indent="0">
              <a:buNone/>
            </a:pPr>
            <a:r>
              <a:rPr lang="en-US" dirty="0"/>
              <a:t>(This is not standard notation AFAIK; just my own “excess of caution”. I get nervous about abuse of notation.)</a:t>
            </a:r>
          </a:p>
          <a:p>
            <a:pPr marL="0" indent="0">
              <a:buNone/>
            </a:pPr>
            <a:r>
              <a:rPr lang="en-US" dirty="0"/>
              <a:t>The definitions of conditional probability and of independence are the same as in the discrete case.</a:t>
            </a:r>
          </a:p>
        </p:txBody>
      </p:sp>
      <p:pic>
        <p:nvPicPr>
          <p:cNvPr id="6" name="Picture 5">
            <a:extLst>
              <a:ext uri="{FF2B5EF4-FFF2-40B4-BE49-F238E27FC236}">
                <a16:creationId xmlns:a16="http://schemas.microsoft.com/office/drawing/2014/main" id="{30043D35-7ED8-49A0-B2FB-17929AD06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517" y="1825625"/>
            <a:ext cx="1594991" cy="614938"/>
          </a:xfrm>
          <a:prstGeom prst="rect">
            <a:avLst/>
          </a:prstGeom>
        </p:spPr>
      </p:pic>
    </p:spTree>
    <p:extLst>
      <p:ext uri="{BB962C8B-B14F-4D97-AF65-F5344CB8AC3E}">
        <p14:creationId xmlns:p14="http://schemas.microsoft.com/office/powerpoint/2010/main" val="802019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F5BC-46FC-462C-AF75-AF503C242D3C}"/>
              </a:ext>
            </a:extLst>
          </p:cNvPr>
          <p:cNvSpPr>
            <a:spLocks noGrp="1"/>
          </p:cNvSpPr>
          <p:nvPr>
            <p:ph type="title"/>
          </p:nvPr>
        </p:nvSpPr>
        <p:spPr/>
        <p:txBody>
          <a:bodyPr>
            <a:normAutofit/>
          </a:bodyPr>
          <a:lstStyle/>
          <a:p>
            <a:pPr algn="ctr"/>
            <a:r>
              <a:rPr lang="en-US" dirty="0"/>
              <a:t>Expected value </a:t>
            </a:r>
            <a:br>
              <a:rPr lang="en-US" dirty="0"/>
            </a:br>
            <a:r>
              <a:rPr lang="en-US" dirty="0"/>
              <a:t>of continuous random variable</a:t>
            </a:r>
          </a:p>
        </p:txBody>
      </p:sp>
      <p:sp>
        <p:nvSpPr>
          <p:cNvPr id="6" name="Content Placeholder 5">
            <a:extLst>
              <a:ext uri="{FF2B5EF4-FFF2-40B4-BE49-F238E27FC236}">
                <a16:creationId xmlns:a16="http://schemas.microsoft.com/office/drawing/2014/main" id="{AE6A367A-C2D5-48D9-BC71-677833ECBEE5}"/>
              </a:ext>
            </a:extLst>
          </p:cNvPr>
          <p:cNvSpPr>
            <a:spLocks noGrp="1"/>
          </p:cNvSpPr>
          <p:nvPr>
            <p:ph idx="1"/>
          </p:nvPr>
        </p:nvSpPr>
        <p:spPr/>
        <p:txBody>
          <a:bodyPr/>
          <a:lstStyle/>
          <a:p>
            <a:pPr marL="0" indent="0">
              <a:buNone/>
            </a:pPr>
            <a:r>
              <a:rPr lang="en-US" dirty="0"/>
              <a:t>The expected value is again the average that you expect to get if you sample the random variable many times. The summation in the discrete case turns into an integral in the continuous case.</a:t>
            </a:r>
          </a:p>
          <a:p>
            <a:pPr marL="0" indent="0">
              <a:buNone/>
            </a:pPr>
            <a:endParaRPr lang="en-US" dirty="0"/>
          </a:p>
          <a:p>
            <a:pPr marL="0" indent="0">
              <a:buNone/>
            </a:pPr>
            <a:endParaRPr lang="en-US" dirty="0"/>
          </a:p>
          <a:p>
            <a:pPr marL="0" indent="0">
              <a:buNone/>
            </a:pPr>
            <a:endParaRPr lang="en-US" dirty="0"/>
          </a:p>
          <a:p>
            <a:pPr marL="0" indent="0">
              <a:buNone/>
            </a:pPr>
            <a:r>
              <a:rPr lang="en-US" dirty="0"/>
              <a:t>The expected value theorem still holds: Exp(X+Y) = Exp(X) + Exp(Y), whether or not X and Y are independent.</a:t>
            </a:r>
          </a:p>
        </p:txBody>
      </p:sp>
      <p:pic>
        <p:nvPicPr>
          <p:cNvPr id="8" name="Picture 7">
            <a:extLst>
              <a:ext uri="{FF2B5EF4-FFF2-40B4-BE49-F238E27FC236}">
                <a16:creationId xmlns:a16="http://schemas.microsoft.com/office/drawing/2014/main" id="{5DD17468-0B31-4A61-85BC-85CBD8E1E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418" y="3429000"/>
            <a:ext cx="5219163" cy="958622"/>
          </a:xfrm>
          <a:prstGeom prst="rect">
            <a:avLst/>
          </a:prstGeom>
        </p:spPr>
      </p:pic>
    </p:spTree>
    <p:extLst>
      <p:ext uri="{BB962C8B-B14F-4D97-AF65-F5344CB8AC3E}">
        <p14:creationId xmlns:p14="http://schemas.microsoft.com/office/powerpoint/2010/main" val="2564283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9264-5379-4FEB-A067-1190C8FFD0CD}"/>
              </a:ext>
            </a:extLst>
          </p:cNvPr>
          <p:cNvSpPr>
            <a:spLocks noGrp="1"/>
          </p:cNvSpPr>
          <p:nvPr>
            <p:ph type="title"/>
          </p:nvPr>
        </p:nvSpPr>
        <p:spPr/>
        <p:txBody>
          <a:bodyPr/>
          <a:lstStyle/>
          <a:p>
            <a:r>
              <a:rPr lang="en-US" dirty="0"/>
              <a:t>Variance of a continuous random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5D0B79-DBDE-456C-9A78-71328BA7F625}"/>
                  </a:ext>
                </a:extLst>
              </p:cNvPr>
              <p:cNvSpPr>
                <a:spLocks noGrp="1"/>
              </p:cNvSpPr>
              <p:nvPr>
                <p:ph idx="1"/>
              </p:nvPr>
            </p:nvSpPr>
            <p:spPr/>
            <p:txBody>
              <a:bodyPr/>
              <a:lstStyle/>
              <a:p>
                <a:r>
                  <a:rPr lang="en-US" dirty="0"/>
                  <a:t>The variance of random variable X is the expected value of </a:t>
                </a:r>
                <a14:m>
                  <m:oMath xmlns:m="http://schemas.openxmlformats.org/officeDocument/2006/math">
                    <m:r>
                      <a:rPr lang="en-US" b="0" i="0"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𝐸𝑥𝑝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𝐸𝑥𝑝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𝑃</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 </m:t>
                          </m:r>
                          <m:r>
                            <a:rPr lang="en-US" b="0" i="1" smtClean="0">
                              <a:latin typeface="Cambria Math" panose="02040503050406030204" pitchFamily="18" charset="0"/>
                            </a:rPr>
                            <m:t>𝑑𝑣</m:t>
                          </m:r>
                        </m:e>
                      </m:nary>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𝑆𝑡𝑑</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ra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15D0B79-DBDE-456C-9A78-71328BA7F62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73815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2D9E-C89D-4936-9176-9A9B5369B11F}"/>
              </a:ext>
            </a:extLst>
          </p:cNvPr>
          <p:cNvSpPr>
            <a:spLocks noGrp="1"/>
          </p:cNvSpPr>
          <p:nvPr>
            <p:ph type="title"/>
          </p:nvPr>
        </p:nvSpPr>
        <p:spPr/>
        <p:txBody>
          <a:bodyPr/>
          <a:lstStyle/>
          <a:p>
            <a:pPr algn="ctr"/>
            <a:r>
              <a:rPr lang="en-US" dirty="0"/>
              <a:t>Similarities of probability density </a:t>
            </a:r>
            <a:br>
              <a:rPr lang="en-US" dirty="0"/>
            </a:br>
            <a:r>
              <a:rPr lang="en-US" dirty="0"/>
              <a:t>and discrete probability</a:t>
            </a:r>
          </a:p>
        </p:txBody>
      </p:sp>
      <p:sp>
        <p:nvSpPr>
          <p:cNvPr id="3" name="Content Placeholder 2">
            <a:extLst>
              <a:ext uri="{FF2B5EF4-FFF2-40B4-BE49-F238E27FC236}">
                <a16:creationId xmlns:a16="http://schemas.microsoft.com/office/drawing/2014/main" id="{34527EE0-9D11-474B-A6B2-2A691D00B87E}"/>
              </a:ext>
            </a:extLst>
          </p:cNvPr>
          <p:cNvSpPr>
            <a:spLocks noGrp="1"/>
          </p:cNvSpPr>
          <p:nvPr>
            <p:ph idx="1"/>
          </p:nvPr>
        </p:nvSpPr>
        <p:spPr/>
        <p:txBody>
          <a:bodyPr>
            <a:normAutofit/>
          </a:bodyPr>
          <a:lstStyle/>
          <a:p>
            <a:pPr marL="0" indent="0">
              <a:buNone/>
            </a:pPr>
            <a:r>
              <a:rPr lang="en-US" dirty="0"/>
              <a:t>Similarities: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descr="Table&#10;&#10;Description automatically generated">
            <a:extLst>
              <a:ext uri="{FF2B5EF4-FFF2-40B4-BE49-F238E27FC236}">
                <a16:creationId xmlns:a16="http://schemas.microsoft.com/office/drawing/2014/main" id="{748F3772-46D8-485C-B5EE-5B915D3234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257153" y="1825626"/>
            <a:ext cx="7569593" cy="2565534"/>
          </a:xfrm>
          <a:prstGeom prst="rect">
            <a:avLst/>
          </a:prstGeom>
        </p:spPr>
      </p:pic>
    </p:spTree>
    <p:extLst>
      <p:ext uri="{BB962C8B-B14F-4D97-AF65-F5344CB8AC3E}">
        <p14:creationId xmlns:p14="http://schemas.microsoft.com/office/powerpoint/2010/main" val="4161379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0DAF-7468-45E6-AD84-F52DB628E7D2}"/>
              </a:ext>
            </a:extLst>
          </p:cNvPr>
          <p:cNvSpPr>
            <a:spLocks noGrp="1"/>
          </p:cNvSpPr>
          <p:nvPr>
            <p:ph type="title"/>
          </p:nvPr>
        </p:nvSpPr>
        <p:spPr/>
        <p:txBody>
          <a:bodyPr/>
          <a:lstStyle/>
          <a:p>
            <a:pPr algn="ct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Differences between probability density </a:t>
            </a:r>
            <a:b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and discrete probability</a:t>
            </a:r>
            <a:endParaRPr lang="en-US" dirty="0"/>
          </a:p>
        </p:txBody>
      </p:sp>
      <p:sp>
        <p:nvSpPr>
          <p:cNvPr id="3" name="Content Placeholder 2">
            <a:extLst>
              <a:ext uri="{FF2B5EF4-FFF2-40B4-BE49-F238E27FC236}">
                <a16:creationId xmlns:a16="http://schemas.microsoft.com/office/drawing/2014/main" id="{59D54423-5665-418D-B116-C18E63D65EEF}"/>
              </a:ext>
            </a:extLst>
          </p:cNvPr>
          <p:cNvSpPr>
            <a:spLocks noGrp="1"/>
          </p:cNvSpPr>
          <p:nvPr>
            <p:ph idx="1"/>
          </p:nvPr>
        </p:nvSpPr>
        <p:spPr/>
        <p:txBody>
          <a:bodyPr>
            <a:normAutofit fontScale="925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Probabilities are at most 1. Probability density can be greater than 1. For example, the uniform distribution between 0 and 0.5 has density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P(g(X)=g(v))=P(X=v) if X is a discrete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r.v.</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g is one-to-one. Does not hold for probability density.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black"/>
                </a:solidFill>
                <a:latin typeface="Calibri" panose="020F0502020204030204"/>
              </a:rPr>
              <a:t>For instance, consider the case g(v)=3v.</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we consider the simple discrete case of an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r.v.</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X with values 0 and 1, each with probability ½, then g(X) has two values 0 and 3, each with probability ½.</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black"/>
                </a:solidFill>
                <a:latin typeface="Calibri" panose="020F0502020204030204"/>
              </a:rPr>
              <a:t>By contrast if X is the uniform distribution between 0 and 1, then the density at every point between 0 and 1 is 1. But g(X) is the uniform distribution between 0 and 3, and the density at every point is 1/3.</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1675109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F338-C180-4B5E-AE2B-5F715757DBF4}"/>
              </a:ext>
            </a:extLst>
          </p:cNvPr>
          <p:cNvSpPr>
            <a:spLocks noGrp="1"/>
          </p:cNvSpPr>
          <p:nvPr>
            <p:ph type="title"/>
          </p:nvPr>
        </p:nvSpPr>
        <p:spPr/>
        <p:txBody>
          <a:bodyPr/>
          <a:lstStyle/>
          <a:p>
            <a:pPr algn="ctr"/>
            <a:r>
              <a:rPr lang="en-US" dirty="0"/>
              <a:t>Two important families </a:t>
            </a:r>
            <a:br>
              <a:rPr lang="en-US" dirty="0"/>
            </a:br>
            <a:r>
              <a:rPr lang="en-US" dirty="0"/>
              <a:t>of continuous probabilities.</a:t>
            </a:r>
          </a:p>
        </p:txBody>
      </p:sp>
      <p:sp>
        <p:nvSpPr>
          <p:cNvPr id="3" name="Content Placeholder 2">
            <a:extLst>
              <a:ext uri="{FF2B5EF4-FFF2-40B4-BE49-F238E27FC236}">
                <a16:creationId xmlns:a16="http://schemas.microsoft.com/office/drawing/2014/main" id="{22D994C3-6C4D-46D1-A67C-2B6315A1BF5E}"/>
              </a:ext>
            </a:extLst>
          </p:cNvPr>
          <p:cNvSpPr>
            <a:spLocks noGrp="1"/>
          </p:cNvSpPr>
          <p:nvPr>
            <p:ph idx="1"/>
          </p:nvPr>
        </p:nvSpPr>
        <p:spPr/>
        <p:txBody>
          <a:bodyPr/>
          <a:lstStyle/>
          <a:p>
            <a:r>
              <a:rPr lang="en-US" dirty="0"/>
              <a:t>The </a:t>
            </a:r>
            <a:r>
              <a:rPr lang="en-US" i="1" dirty="0"/>
              <a:t>uniform distribution </a:t>
            </a:r>
            <a:r>
              <a:rPr lang="en-US" dirty="0"/>
              <a:t>between L and U.</a:t>
            </a:r>
          </a:p>
          <a:p>
            <a:r>
              <a:rPr lang="en-US" dirty="0"/>
              <a:t>The </a:t>
            </a:r>
            <a:r>
              <a:rPr lang="en-US" i="1" dirty="0"/>
              <a:t>normal distribution </a:t>
            </a:r>
            <a:r>
              <a:rPr lang="en-US" dirty="0"/>
              <a:t>with mean </a:t>
            </a:r>
            <a:r>
              <a:rPr lang="el-GR" dirty="0">
                <a:latin typeface="Cambria Math" panose="02040503050406030204" pitchFamily="18" charset="0"/>
                <a:ea typeface="Cambria Math" panose="02040503050406030204" pitchFamily="18" charset="0"/>
              </a:rPr>
              <a:t>μ</a:t>
            </a:r>
            <a:r>
              <a:rPr lang="en-US" dirty="0">
                <a:solidFill>
                  <a:prstClr val="black"/>
                </a:solidFill>
              </a:rPr>
              <a:t> and standard deviation</a:t>
            </a:r>
            <a:r>
              <a:rPr lang="en-US" dirty="0">
                <a:latin typeface="Cambria Math" panose="02040503050406030204" pitchFamily="18" charset="0"/>
                <a:ea typeface="Cambria Math" panose="02040503050406030204" pitchFamily="18" charset="0"/>
              </a:rPr>
              <a:t>  </a:t>
            </a:r>
            <a:r>
              <a:rPr lang="el-GR" dirty="0">
                <a:latin typeface="Cambria Math" panose="02040503050406030204" pitchFamily="18" charset="0"/>
                <a:ea typeface="Cambria Math" panose="02040503050406030204" pitchFamily="18" charset="0"/>
              </a:rPr>
              <a:t>σ</a:t>
            </a:r>
            <a:r>
              <a:rPr lang="en-US" dirty="0">
                <a:latin typeface="Cambria Math" panose="02040503050406030204" pitchFamily="18" charset="0"/>
                <a:ea typeface="Cambria Math" panose="02040503050406030204" pitchFamily="18" charset="0"/>
              </a:rPr>
              <a:t>.</a:t>
            </a:r>
            <a:endParaRPr lang="en-US" dirty="0"/>
          </a:p>
          <a:p>
            <a:pPr marL="0" indent="0">
              <a:buNone/>
            </a:pPr>
            <a:endParaRPr lang="en-US" dirty="0"/>
          </a:p>
        </p:txBody>
      </p:sp>
    </p:spTree>
    <p:extLst>
      <p:ext uri="{BB962C8B-B14F-4D97-AF65-F5344CB8AC3E}">
        <p14:creationId xmlns:p14="http://schemas.microsoft.com/office/powerpoint/2010/main" val="84224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898F-DCC6-4680-A00A-916E0FC8E7E7}"/>
              </a:ext>
            </a:extLst>
          </p:cNvPr>
          <p:cNvSpPr>
            <a:spLocks noGrp="1"/>
          </p:cNvSpPr>
          <p:nvPr>
            <p:ph type="title"/>
          </p:nvPr>
        </p:nvSpPr>
        <p:spPr/>
        <p:txBody>
          <a:bodyPr/>
          <a:lstStyle/>
          <a:p>
            <a:pPr algn="ctr"/>
            <a:r>
              <a:rPr lang="en-US" dirty="0"/>
              <a:t>Uniform distribution</a:t>
            </a:r>
          </a:p>
        </p:txBody>
      </p:sp>
      <p:sp>
        <p:nvSpPr>
          <p:cNvPr id="3" name="Content Placeholder 2">
            <a:extLst>
              <a:ext uri="{FF2B5EF4-FFF2-40B4-BE49-F238E27FC236}">
                <a16:creationId xmlns:a16="http://schemas.microsoft.com/office/drawing/2014/main" id="{533074D5-CE6C-4158-BD8C-E9A4C72DFB2B}"/>
              </a:ext>
            </a:extLst>
          </p:cNvPr>
          <p:cNvSpPr>
            <a:spLocks noGrp="1"/>
          </p:cNvSpPr>
          <p:nvPr>
            <p:ph idx="1"/>
          </p:nvPr>
        </p:nvSpPr>
        <p:spPr/>
        <p:txBody>
          <a:bodyPr/>
          <a:lstStyle/>
          <a:p>
            <a:pPr marL="0" indent="0">
              <a:buNone/>
            </a:pPr>
            <a:r>
              <a:rPr lang="en-US" dirty="0"/>
              <a:t>The uniform distribution has two parameters, L and U where L &lt; U.</a:t>
            </a:r>
          </a:p>
          <a:p>
            <a:pPr marL="0" indent="0">
              <a:buNone/>
            </a:pPr>
            <a:r>
              <a:rPr lang="en-US" dirty="0"/>
              <a:t>If X follows</a:t>
            </a:r>
            <a:r>
              <a:rPr lang="en-US" dirty="0">
                <a:solidFill>
                  <a:prstClr val="black"/>
                </a:solidFill>
              </a:rPr>
              <a:t> the uniform distribution between L and U, </a:t>
            </a:r>
            <a:r>
              <a:rPr lang="en-US" dirty="0"/>
              <a:t>then its value is certainly between L and U, and all values between L and U are equally likely.</a:t>
            </a:r>
          </a:p>
          <a:p>
            <a:pPr marL="0" indent="0">
              <a:buNone/>
            </a:pPr>
            <a:endParaRPr lang="en-US" dirty="0"/>
          </a:p>
        </p:txBody>
      </p:sp>
      <p:pic>
        <p:nvPicPr>
          <p:cNvPr id="6" name="Picture 5" descr="Text, letter&#10;&#10;Description automatically generated">
            <a:extLst>
              <a:ext uri="{FF2B5EF4-FFF2-40B4-BE49-F238E27FC236}">
                <a16:creationId xmlns:a16="http://schemas.microsoft.com/office/drawing/2014/main" id="{04150479-C3C7-4ED6-9D89-CD7E613C2EA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532458" y="3385221"/>
            <a:ext cx="5127084" cy="3472779"/>
          </a:xfrm>
          <a:prstGeom prst="rect">
            <a:avLst/>
          </a:prstGeom>
        </p:spPr>
      </p:pic>
    </p:spTree>
    <p:extLst>
      <p:ext uri="{BB962C8B-B14F-4D97-AF65-F5344CB8AC3E}">
        <p14:creationId xmlns:p14="http://schemas.microsoft.com/office/powerpoint/2010/main" val="1436486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AB4B-5054-4E5F-89A9-EDEE47335B92}"/>
              </a:ext>
            </a:extLst>
          </p:cNvPr>
          <p:cNvSpPr>
            <a:spLocks noGrp="1"/>
          </p:cNvSpPr>
          <p:nvPr>
            <p:ph type="title"/>
          </p:nvPr>
        </p:nvSpPr>
        <p:spPr/>
        <p:txBody>
          <a:bodyPr/>
          <a:lstStyle/>
          <a:p>
            <a:pPr algn="ctr"/>
            <a:r>
              <a:rPr lang="en-US" dirty="0"/>
              <a:t>Uniform distribution between 0 and 1</a:t>
            </a:r>
          </a:p>
        </p:txBody>
      </p:sp>
      <p:pic>
        <p:nvPicPr>
          <p:cNvPr id="5" name="Content Placeholder 4" descr="A close up of a map&#10;&#10;Description automatically generated">
            <a:extLst>
              <a:ext uri="{FF2B5EF4-FFF2-40B4-BE49-F238E27FC236}">
                <a16:creationId xmlns:a16="http://schemas.microsoft.com/office/drawing/2014/main" id="{F82BF35E-934E-4587-9A87-EFE8A8A2D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1985" y="1871599"/>
            <a:ext cx="8252862" cy="4146429"/>
          </a:xfrm>
        </p:spPr>
      </p:pic>
    </p:spTree>
    <p:extLst>
      <p:ext uri="{BB962C8B-B14F-4D97-AF65-F5344CB8AC3E}">
        <p14:creationId xmlns:p14="http://schemas.microsoft.com/office/powerpoint/2010/main" val="403153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C8E4-B462-4904-985C-75554F255256}"/>
              </a:ext>
            </a:extLst>
          </p:cNvPr>
          <p:cNvSpPr>
            <a:spLocks noGrp="1"/>
          </p:cNvSpPr>
          <p:nvPr>
            <p:ph type="title"/>
          </p:nvPr>
        </p:nvSpPr>
        <p:spPr/>
        <p:txBody>
          <a:bodyPr/>
          <a:lstStyle/>
          <a:p>
            <a:pPr algn="ctr"/>
            <a:r>
              <a:rPr lang="en-US" dirty="0"/>
              <a:t>Examples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301-A5F1-4590-9E47-12977F92DA37}"/>
                  </a:ext>
                </a:extLst>
              </p:cNvPr>
              <p:cNvSpPr>
                <a:spLocks noGrp="1"/>
              </p:cNvSpPr>
              <p:nvPr>
                <p:ph idx="1"/>
              </p:nvPr>
            </p:nvSpPr>
            <p:spPr/>
            <p:txBody>
              <a:bodyPr/>
              <a:lstStyle/>
              <a:p>
                <a:pPr marL="0" indent="0">
                  <a:buNone/>
                </a:pPr>
                <a:r>
                  <a:rPr lang="en-US" dirty="0"/>
                  <a:t>D is a weighted die with distribution [0.3,0.1,0.1,0.1,0.1,0.3]</a:t>
                </a:r>
              </a:p>
              <a:p>
                <a:pPr marL="0" indent="0">
                  <a:buNone/>
                </a:pPr>
                <a:r>
                  <a:rPr lang="el-GR" dirty="0">
                    <a:latin typeface="Cambria Math" panose="02040503050406030204" pitchFamily="18" charset="0"/>
                    <a:ea typeface="Cambria Math" panose="02040503050406030204" pitchFamily="18" charset="0"/>
                  </a:rPr>
                  <a:t>μ</a:t>
                </a:r>
                <a:r>
                  <a:rPr lang="en-US" dirty="0">
                    <a:latin typeface="Cambria Math" panose="02040503050406030204" pitchFamily="18" charset="0"/>
                    <a:ea typeface="Cambria Math" panose="02040503050406030204" pitchFamily="18" charset="0"/>
                  </a:rPr>
                  <a:t> </a:t>
                </a:r>
                <a:r>
                  <a:rPr lang="en-US" dirty="0"/>
                  <a:t>= Exp(D) = 3.5</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6</m:t>
                          </m:r>
                        </m:sup>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e>
                          </m:d>
                        </m:e>
                      </m:nary>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Sup>
                        <m:sSupPr>
                          <m:ctrlPr>
                            <a:rPr lang="en-US" i="1">
                              <a:latin typeface="Cambria Math" panose="02040503050406030204" pitchFamily="18" charset="0"/>
                            </a:rPr>
                          </m:ctrlPr>
                        </m:sSupPr>
                        <m:e>
                          <m:r>
                            <a:rPr lang="en-US" b="0" i="1" smtClean="0">
                              <a:latin typeface="Cambria Math" panose="02040503050406030204" pitchFamily="18" charset="0"/>
                            </a:rPr>
                            <m:t>1</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0.3=4.25</m:t>
                      </m:r>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𝑆𝑡𝑑</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e>
                      </m:rad>
                      <m:r>
                        <a:rPr lang="en-US" b="0" i="1" smtClean="0">
                          <a:latin typeface="Cambria Math" panose="02040503050406030204" pitchFamily="18" charset="0"/>
                        </a:rPr>
                        <m:t>=2.06</m:t>
                      </m:r>
                    </m:oMath>
                  </m:oMathPara>
                </a14:m>
                <a:endParaRPr lang="en-US" dirty="0"/>
              </a:p>
            </p:txBody>
          </p:sp>
        </mc:Choice>
        <mc:Fallback xmlns="">
          <p:sp>
            <p:nvSpPr>
              <p:cNvPr id="3" name="Content Placeholder 2">
                <a:extLst>
                  <a:ext uri="{FF2B5EF4-FFF2-40B4-BE49-F238E27FC236}">
                    <a16:creationId xmlns:a16="http://schemas.microsoft.com/office/drawing/2014/main" id="{5E944301-A5F1-4590-9E47-12977F92DA3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086340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BE5E-9914-45EE-A0BC-CE5B778ECF41}"/>
              </a:ext>
            </a:extLst>
          </p:cNvPr>
          <p:cNvSpPr>
            <a:spLocks noGrp="1"/>
          </p:cNvSpPr>
          <p:nvPr>
            <p:ph type="title"/>
          </p:nvPr>
        </p:nvSpPr>
        <p:spPr/>
        <p:txBody>
          <a:bodyPr/>
          <a:lstStyle/>
          <a:p>
            <a:pPr algn="ctr"/>
            <a:r>
              <a:rPr lang="en-US" dirty="0"/>
              <a:t>Normal distribution</a:t>
            </a:r>
          </a:p>
        </p:txBody>
      </p:sp>
      <p:sp>
        <p:nvSpPr>
          <p:cNvPr id="3" name="Content Placeholder 2">
            <a:extLst>
              <a:ext uri="{FF2B5EF4-FFF2-40B4-BE49-F238E27FC236}">
                <a16:creationId xmlns:a16="http://schemas.microsoft.com/office/drawing/2014/main" id="{CC4E36D5-88BE-4B40-96EF-617B901CD47A}"/>
              </a:ext>
            </a:extLst>
          </p:cNvPr>
          <p:cNvSpPr>
            <a:spLocks noGrp="1"/>
          </p:cNvSpPr>
          <p:nvPr>
            <p:ph idx="1"/>
          </p:nvPr>
        </p:nvSpPr>
        <p:spPr>
          <a:xfrm>
            <a:off x="838200" y="1531087"/>
            <a:ext cx="10515600" cy="4657061"/>
          </a:xfrm>
        </p:spPr>
        <p:txBody>
          <a:bodyPr/>
          <a:lstStyle/>
          <a:p>
            <a:pPr marL="0" indent="0">
              <a:buNone/>
            </a:pPr>
            <a:r>
              <a:rPr lang="en-US" dirty="0"/>
              <a:t>The normal distribution N</a:t>
            </a:r>
            <a:r>
              <a:rPr lang="el-GR" baseline="-25000" dirty="0">
                <a:latin typeface="Cambria Math" panose="02040503050406030204" pitchFamily="18" charset="0"/>
                <a:ea typeface="Cambria Math" panose="02040503050406030204" pitchFamily="18" charset="0"/>
              </a:rPr>
              <a:t>μ</a:t>
            </a:r>
            <a:r>
              <a:rPr lang="en-US" baseline="-25000" dirty="0">
                <a:latin typeface="Cambria Math" panose="02040503050406030204" pitchFamily="18" charset="0"/>
                <a:ea typeface="Cambria Math" panose="02040503050406030204" pitchFamily="18" charset="0"/>
              </a:rPr>
              <a:t>,</a:t>
            </a:r>
            <a:r>
              <a:rPr lang="el-GR" baseline="-25000" dirty="0">
                <a:latin typeface="Cambria Math" panose="02040503050406030204" pitchFamily="18" charset="0"/>
                <a:ea typeface="Cambria Math" panose="02040503050406030204" pitchFamily="18" charset="0"/>
              </a:rPr>
              <a:t>σ</a:t>
            </a:r>
            <a:r>
              <a:rPr lang="en-US" baseline="-25000" dirty="0">
                <a:latin typeface="Cambria Math" panose="02040503050406030204" pitchFamily="18" charset="0"/>
                <a:ea typeface="Cambria Math" panose="02040503050406030204" pitchFamily="18" charset="0"/>
              </a:rPr>
              <a:t>  </a:t>
            </a:r>
            <a:r>
              <a:rPr lang="en-US" dirty="0">
                <a:solidFill>
                  <a:prstClr val="black"/>
                </a:solidFill>
              </a:rPr>
              <a:t>(aka the Gaussian distribution; the bell curve) has two parameters: the mean </a:t>
            </a:r>
            <a:r>
              <a:rPr lang="el-GR" dirty="0">
                <a:solidFill>
                  <a:prstClr val="black"/>
                </a:solidFill>
                <a:latin typeface="Cambria Math" panose="02040503050406030204" pitchFamily="18" charset="0"/>
                <a:ea typeface="Cambria Math" panose="02040503050406030204" pitchFamily="18" charset="0"/>
              </a:rPr>
              <a:t>μ</a:t>
            </a:r>
            <a:r>
              <a:rPr lang="en-US" dirty="0">
                <a:solidFill>
                  <a:prstClr val="black"/>
                </a:solidFill>
              </a:rPr>
              <a:t>, which can be any number, and the standard deviation </a:t>
            </a:r>
            <a:r>
              <a:rPr lang="el-GR" dirty="0">
                <a:solidFill>
                  <a:prstClr val="black"/>
                </a:solidFill>
                <a:latin typeface="Cambria Math" panose="02040503050406030204" pitchFamily="18" charset="0"/>
                <a:ea typeface="Cambria Math" panose="02040503050406030204" pitchFamily="18" charset="0"/>
              </a:rPr>
              <a:t>σ</a:t>
            </a:r>
            <a:r>
              <a:rPr lang="en-US" dirty="0">
                <a:solidFill>
                  <a:prstClr val="black"/>
                </a:solidFill>
              </a:rPr>
              <a:t>, which can be any positive number.</a:t>
            </a:r>
          </a:p>
          <a:p>
            <a:pPr marL="0" indent="0">
              <a:buNone/>
            </a:pPr>
            <a:r>
              <a:rPr lang="en-US" dirty="0">
                <a:solidFill>
                  <a:prstClr val="black"/>
                </a:solidFill>
              </a:rPr>
              <a:t>Lots of things follow a normal distribution, if there is a central value plus some kind of variance or noise. (Though often there are more “outliers” --- extreme values --- than the distribution predicts.)</a:t>
            </a:r>
          </a:p>
          <a:p>
            <a:r>
              <a:rPr lang="en-US" dirty="0">
                <a:solidFill>
                  <a:prstClr val="black"/>
                </a:solidFill>
              </a:rPr>
              <a:t>Experimental measurements, including noise.</a:t>
            </a:r>
          </a:p>
          <a:p>
            <a:r>
              <a:rPr lang="en-US" dirty="0">
                <a:solidFill>
                  <a:prstClr val="black"/>
                </a:solidFill>
              </a:rPr>
              <a:t>Results of polling a sample of the population.</a:t>
            </a:r>
          </a:p>
          <a:p>
            <a:r>
              <a:rPr lang="en-US" dirty="0">
                <a:solidFill>
                  <a:prstClr val="black"/>
                </a:solidFill>
              </a:rPr>
              <a:t>Natural variation in a homogeneous population (e.g. biometric data).</a:t>
            </a:r>
          </a:p>
          <a:p>
            <a:r>
              <a:rPr lang="en-US" dirty="0">
                <a:solidFill>
                  <a:prstClr val="black"/>
                </a:solidFill>
              </a:rPr>
              <a:t>Variation in manufactured products e.g. length of nails.</a:t>
            </a:r>
          </a:p>
          <a:p>
            <a:endParaRPr lang="en-US" dirty="0">
              <a:solidFill>
                <a:prstClr val="black"/>
              </a:solidFill>
            </a:endParaRPr>
          </a:p>
          <a:p>
            <a:pPr marL="0" indent="0">
              <a:buNone/>
            </a:pPr>
            <a:endParaRPr lang="en-US" dirty="0"/>
          </a:p>
        </p:txBody>
      </p:sp>
    </p:spTree>
    <p:extLst>
      <p:ext uri="{BB962C8B-B14F-4D97-AF65-F5344CB8AC3E}">
        <p14:creationId xmlns:p14="http://schemas.microsoft.com/office/powerpoint/2010/main" val="1181845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A819-52B7-4DC4-B24F-1AB33B33C7E5}"/>
              </a:ext>
            </a:extLst>
          </p:cNvPr>
          <p:cNvSpPr>
            <a:spLocks noGrp="1"/>
          </p:cNvSpPr>
          <p:nvPr>
            <p:ph type="title"/>
          </p:nvPr>
        </p:nvSpPr>
        <p:spPr/>
        <p:txBody>
          <a:bodyPr/>
          <a:lstStyle/>
          <a:p>
            <a:pPr algn="ct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Normal distribution -- formula</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896988-12AE-4FF9-92B2-149E754D4FAF}"/>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Probability density:</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r>
                            <a:rPr lang="en-US" b="0" i="1" smtClean="0">
                              <a:latin typeface="Cambria Math" panose="02040503050406030204" pitchFamily="18" charset="0"/>
                              <a:ea typeface="Cambria Math" panose="02040503050406030204" pitchFamily="18" charset="0"/>
                            </a:rPr>
                            <m:t>𝜎</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sup>
                      </m:sSup>
                    </m:oMath>
                  </m:oMathPara>
                </a14:m>
                <a:endParaRPr lang="en-US" dirty="0"/>
              </a:p>
              <a:p>
                <a:pPr marL="0" indent="0">
                  <a:buNone/>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Cumulative distribution --- no simple formula. Known as the “error function”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Expected value: Exp(X) =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μ</a:t>
                </a:r>
                <a:endPar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Standard deviation: Std(X) =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a:t>σ</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E896988-12AE-4FF9-92B2-149E754D4FA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26278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AD26-82CC-4C25-AE4B-FAC7CD1A6A76}"/>
              </a:ext>
            </a:extLst>
          </p:cNvPr>
          <p:cNvSpPr>
            <a:spLocks noGrp="1"/>
          </p:cNvSpPr>
          <p:nvPr>
            <p:ph type="title"/>
          </p:nvPr>
        </p:nvSpPr>
        <p:spPr/>
        <p:txBody>
          <a:bodyPr/>
          <a:lstStyle/>
          <a:p>
            <a:r>
              <a:rPr lang="en-US" dirty="0"/>
              <a:t>Normal distribution --- parameters</a:t>
            </a:r>
          </a:p>
        </p:txBody>
      </p:sp>
      <p:sp>
        <p:nvSpPr>
          <p:cNvPr id="3" name="Content Placeholder 2">
            <a:extLst>
              <a:ext uri="{FF2B5EF4-FFF2-40B4-BE49-F238E27FC236}">
                <a16:creationId xmlns:a16="http://schemas.microsoft.com/office/drawing/2014/main" id="{465E0053-3A16-438E-B7D6-15801D5D98F7}"/>
              </a:ext>
            </a:extLst>
          </p:cNvPr>
          <p:cNvSpPr>
            <a:spLocks noGrp="1"/>
          </p:cNvSpPr>
          <p:nvPr>
            <p:ph idx="1"/>
          </p:nvPr>
        </p:nvSpPr>
        <p:spPr>
          <a:xfrm>
            <a:off x="838200" y="1446028"/>
            <a:ext cx="10515600" cy="4730935"/>
          </a:xfrm>
        </p:spPr>
        <p:txBody>
          <a:bodyPr/>
          <a:lstStyle/>
          <a:p>
            <a:pPr marL="0" indent="0">
              <a:buNone/>
            </a:pPr>
            <a:r>
              <a:rPr lang="en-US" dirty="0"/>
              <a:t>The density function for normal distributions are all essentially the same shape. They differ in where they are centered (controlled by </a:t>
            </a:r>
            <a:r>
              <a:rPr lang="el-GR" dirty="0">
                <a:latin typeface="Cambria Math" panose="02040503050406030204" pitchFamily="18" charset="0"/>
                <a:ea typeface="Cambria Math" panose="02040503050406030204" pitchFamily="18" charset="0"/>
              </a:rPr>
              <a:t>μ</a:t>
            </a:r>
            <a:r>
              <a:rPr lang="en-US" dirty="0"/>
              <a:t>) and how wide they are (controlled by </a:t>
            </a:r>
            <a:r>
              <a:rPr lang="el-GR" dirty="0">
                <a:latin typeface="Cambria Math" panose="02040503050406030204" pitchFamily="18" charset="0"/>
                <a:ea typeface="Cambria Math" panose="02040503050406030204" pitchFamily="18" charset="0"/>
              </a:rPr>
              <a:t>σ</a:t>
            </a:r>
            <a:r>
              <a:rPr lang="en-US" dirty="0"/>
              <a:t>).</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26626E15-E5FC-4D6D-A7EA-F120928D9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7618" y="2906126"/>
            <a:ext cx="4936764" cy="3951874"/>
          </a:xfrm>
          <a:prstGeom prst="rect">
            <a:avLst/>
          </a:prstGeom>
        </p:spPr>
      </p:pic>
    </p:spTree>
    <p:extLst>
      <p:ext uri="{BB962C8B-B14F-4D97-AF65-F5344CB8AC3E}">
        <p14:creationId xmlns:p14="http://schemas.microsoft.com/office/powerpoint/2010/main" val="2714238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88F9-C943-49EC-86F0-E1B1245AB3D1}"/>
              </a:ext>
            </a:extLst>
          </p:cNvPr>
          <p:cNvSpPr>
            <a:spLocks noGrp="1"/>
          </p:cNvSpPr>
          <p:nvPr>
            <p:ph type="title"/>
          </p:nvPr>
        </p:nvSpPr>
        <p:spPr/>
        <p:txBody>
          <a:bodyPr/>
          <a:lstStyle/>
          <a:p>
            <a:pPr algn="ctr"/>
            <a:r>
              <a:rPr lang="en-US" dirty="0"/>
              <a:t>Likelihood that the value is close to </a:t>
            </a:r>
            <a:r>
              <a:rPr lang="el-GR" dirty="0">
                <a:latin typeface="Cambria Math" panose="02040503050406030204" pitchFamily="18" charset="0"/>
                <a:ea typeface="Cambria Math" panose="02040503050406030204" pitchFamily="18" charset="0"/>
              </a:rPr>
              <a:t>μ</a:t>
            </a:r>
            <a:endParaRPr lang="en-US" dirty="0"/>
          </a:p>
        </p:txBody>
      </p:sp>
      <p:pic>
        <p:nvPicPr>
          <p:cNvPr id="5" name="Content Placeholder 4" descr="A picture containing hanging, display, people, bird&#10;&#10;Description automatically generated">
            <a:extLst>
              <a:ext uri="{FF2B5EF4-FFF2-40B4-BE49-F238E27FC236}">
                <a16:creationId xmlns:a16="http://schemas.microsoft.com/office/drawing/2014/main" id="{CB2F5252-C625-4CB3-B0A3-3B443C3F8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315" y="2109249"/>
            <a:ext cx="8219676" cy="3802454"/>
          </a:xfrm>
        </p:spPr>
      </p:pic>
    </p:spTree>
    <p:extLst>
      <p:ext uri="{BB962C8B-B14F-4D97-AF65-F5344CB8AC3E}">
        <p14:creationId xmlns:p14="http://schemas.microsoft.com/office/powerpoint/2010/main" val="2820928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1149-EFAA-438F-9A96-8AB3794BCDF6}"/>
              </a:ext>
            </a:extLst>
          </p:cNvPr>
          <p:cNvSpPr>
            <a:spLocks noGrp="1"/>
          </p:cNvSpPr>
          <p:nvPr>
            <p:ph type="title"/>
          </p:nvPr>
        </p:nvSpPr>
        <p:spPr/>
        <p:txBody>
          <a:bodyPr/>
          <a:lstStyle/>
          <a:p>
            <a:pPr algn="ctr"/>
            <a:r>
              <a:rPr lang="en-US"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4203D6-ACE3-4CC3-9CE6-0A53DF6D8F76}"/>
                  </a:ext>
                </a:extLst>
              </p:cNvPr>
              <p:cNvSpPr>
                <a:spLocks noGrp="1"/>
              </p:cNvSpPr>
              <p:nvPr>
                <p:ph idx="1"/>
              </p:nvPr>
            </p:nvSpPr>
            <p:spPr/>
            <p:txBody>
              <a:bodyPr/>
              <a:lstStyle/>
              <a:p>
                <a:pPr marL="0" indent="0">
                  <a:buNone/>
                </a:pPr>
                <a:r>
                  <a:rPr lang="en-US" b="1" dirty="0"/>
                  <a:t>Theorem: </a:t>
                </a:r>
                <a:r>
                  <a:rPr lang="en-US" dirty="0"/>
                  <a:t>Let 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 be independent, identically distributed random variables, each with mean </a:t>
                </a:r>
                <a:r>
                  <a:rPr lang="el-GR" dirty="0">
                    <a:latin typeface="Cambria Math" panose="02040503050406030204" pitchFamily="18" charset="0"/>
                    <a:ea typeface="Cambria Math" panose="02040503050406030204" pitchFamily="18" charset="0"/>
                  </a:rPr>
                  <a:t>μ</a:t>
                </a:r>
                <a:r>
                  <a:rPr lang="en-US" dirty="0">
                    <a:latin typeface="Cambria Math" panose="02040503050406030204" pitchFamily="18" charset="0"/>
                    <a:ea typeface="Cambria Math" panose="02040503050406030204" pitchFamily="18" charset="0"/>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and standard deviation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σ</a:t>
                </a:r>
                <a:r>
                  <a:rPr kumimoji="0" lang="en-US" sz="28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Let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 (X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a:t>
                </a:r>
                <a:r>
                  <a:rPr lang="en-US" dirty="0">
                    <a:solidFill>
                      <a:prstClr val="black"/>
                    </a:solidFill>
                    <a:latin typeface="Calibri" panose="020F0502020204030204"/>
                  </a:rPr>
                  <a:t> their average.</a:t>
                </a:r>
              </a:p>
              <a:p>
                <a:pPr marL="0" indent="0">
                  <a:buNone/>
                </a:pPr>
                <a:r>
                  <a:rPr lang="en-US" dirty="0">
                    <a:solidFill>
                      <a:prstClr val="black"/>
                    </a:solidFill>
                    <a:latin typeface="Calibri" panose="020F0502020204030204"/>
                  </a:rPr>
                  <a:t>Thus Exp(</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lang="en-US" dirty="0">
                    <a:solidFill>
                      <a:prstClr val="black"/>
                    </a:solidFill>
                    <a:latin typeface="Calibri" panose="020F0502020204030204"/>
                  </a:rPr>
                  <a:t>)=</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μ</a:t>
                </a:r>
                <a:r>
                  <a:rPr lang="en-US" dirty="0">
                    <a:solidFill>
                      <a:prstClr val="black"/>
                    </a:solidFill>
                    <a:latin typeface="Calibri" panose="020F0502020204030204"/>
                  </a:rPr>
                  <a:t>. Var(</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lang="en-US" dirty="0">
                    <a:solidFill>
                      <a:prstClr val="black"/>
                    </a:solidFill>
                    <a:latin typeface="Calibri" panose="020F0502020204030204"/>
                  </a:rPr>
                  <a:t>)=(Var(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lang="en-US" dirty="0">
                    <a:solidFill>
                      <a:prstClr val="black"/>
                    </a:solidFill>
                    <a:latin typeface="Calibri" panose="020F0502020204030204"/>
                  </a:rPr>
                  <a:t> Var(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solidFill>
                      <a:prstClr val="black"/>
                    </a:solidFill>
                    <a:latin typeface="Calibri" panose="020F0502020204030204"/>
                  </a:rPr>
                  <a:t> Var(</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2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σ</a:t>
                </a:r>
                <a:r>
                  <a:rPr kumimoji="0" lang="en-US" sz="2800" b="0" i="0" u="none" strike="noStrike" kern="1200" cap="none" spc="0" normalizeH="0" baseline="30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2</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a:t>
                </a:r>
              </a:p>
              <a:p>
                <a:pPr marL="0" indent="0">
                  <a:buNone/>
                </a:pPr>
                <a:r>
                  <a:rPr lang="en-US" dirty="0">
                    <a:solidFill>
                      <a:prstClr val="black"/>
                    </a:solidFill>
                    <a:latin typeface="Calibri" panose="020F0502020204030204"/>
                  </a:rPr>
                  <a:t>Std(</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lang="en-US" dirty="0">
                    <a:solidFill>
                      <a:prstClr val="black"/>
                    </a:solidFill>
                    <a:latin typeface="Calibri" panose="020F0502020204030204"/>
                  </a:rPr>
                  <a:t>)=</a:t>
                </a:r>
                <a14:m>
                  <m:oMath xmlns:m="http://schemas.openxmlformats.org/officeDocument/2006/math">
                    <m:f>
                      <m:fPr>
                        <m:type m:val="lin"/>
                        <m:ctrlPr>
                          <a:rPr lang="en-US" i="1" smtClean="0">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𝜎</m:t>
                        </m:r>
                      </m:num>
                      <m:den>
                        <m:rad>
                          <m:radPr>
                            <m:degHide m:val="on"/>
                            <m:ctrlPr>
                              <a:rPr lang="en-US" i="1" smtClean="0">
                                <a:solidFill>
                                  <a:prstClr val="black"/>
                                </a:solidFill>
                                <a:latin typeface="Cambria Math" panose="02040503050406030204" pitchFamily="18" charset="0"/>
                              </a:rPr>
                            </m:ctrlPr>
                          </m:radPr>
                          <m:deg/>
                          <m:e>
                            <m:r>
                              <a:rPr lang="en-US" b="0" i="1" smtClean="0">
                                <a:solidFill>
                                  <a:prstClr val="black"/>
                                </a:solidFill>
                                <a:latin typeface="Cambria Math" panose="02040503050406030204" pitchFamily="18" charset="0"/>
                              </a:rPr>
                              <m:t>𝑛</m:t>
                            </m:r>
                          </m:e>
                        </m:rad>
                      </m:den>
                    </m:f>
                  </m:oMath>
                </a14:m>
                <a:endParaRPr lang="en-US" baseline="30000" dirty="0"/>
              </a:p>
              <a:p>
                <a:pPr marL="0" indent="0">
                  <a:buNone/>
                </a:pPr>
                <a:endParaRPr lang="en-US" baseline="30000" dirty="0"/>
              </a:p>
              <a:p>
                <a:pPr marL="0" indent="0">
                  <a:buNone/>
                </a:pPr>
                <a:r>
                  <a:rPr lang="en-US" dirty="0"/>
                  <a:t>If n is large, then the distribution of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V</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lang="en-US" dirty="0">
                    <a:solidFill>
                      <a:prstClr val="black"/>
                    </a:solidFill>
                    <a:latin typeface="Calibri" panose="020F0502020204030204"/>
                  </a:rPr>
                  <a:t> is approximately the Gaussian distribution with mean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μ</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Calibri" panose="020F0502020204030204" pitchFamily="34" charset="0"/>
                  </a:rPr>
                  <a:t>and standard deviation </a:t>
                </a:r>
                <a14:m>
                  <m:oMath xmlns:m="http://schemas.openxmlformats.org/officeDocument/2006/math">
                    <m:f>
                      <m:fPr>
                        <m:type m:val="lin"/>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num>
                      <m:den>
                        <m:rad>
                          <m:radPr>
                            <m:degHide m:val="on"/>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rad>
                      </m:den>
                    </m:f>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04203D6-ACE3-4CC3-9CE6-0A53DF6D8F7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147335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F2F3-D6F4-4AE1-9E3B-F8ECA5CE98D5}"/>
              </a:ext>
            </a:extLst>
          </p:cNvPr>
          <p:cNvSpPr>
            <a:spLocks noGrp="1"/>
          </p:cNvSpPr>
          <p:nvPr>
            <p:ph type="title"/>
          </p:nvPr>
        </p:nvSpPr>
        <p:spPr/>
        <p:txBody>
          <a:bodyPr/>
          <a:lstStyle/>
          <a:p>
            <a:pPr algn="ctr"/>
            <a:r>
              <a:rPr lang="en-US" dirty="0"/>
              <a:t>Central limit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3104F5-FE33-4FC4-86FE-4CB4CB93614B}"/>
                  </a:ext>
                </a:extLst>
              </p:cNvPr>
              <p:cNvSpPr>
                <a:spLocks noGrp="1"/>
              </p:cNvSpPr>
              <p:nvPr>
                <p:ph idx="1"/>
              </p:nvPr>
            </p:nvSpPr>
            <p:spPr/>
            <p:txBody>
              <a:bodyPr/>
              <a:lstStyle/>
              <a:p>
                <a:pPr marL="0" indent="0">
                  <a:buNone/>
                </a:pPr>
                <a:r>
                  <a:rPr lang="en-US" b="1" dirty="0"/>
                  <a:t>Corollary: </a:t>
                </a:r>
                <a:r>
                  <a:rPr lang="en-US" dirty="0"/>
                  <a:t>Let W follow the binomial distribution with parameters </a:t>
                </a:r>
                <a:r>
                  <a:rPr lang="en-US" dirty="0" err="1"/>
                  <a:t>n,p</a:t>
                </a:r>
                <a:r>
                  <a:rPr lang="en-US" dirty="0"/>
                  <a:t> and let Y=X/n for some large 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Then W=</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where the  are independent and all follow the Bernoulli distribution with parameter p. </a:t>
                </a:r>
                <a:r>
                  <a:rPr lang="en-US" dirty="0">
                    <a:solidFill>
                      <a:prstClr val="black"/>
                    </a:solidFill>
                    <a:latin typeface="Calibri" panose="020F0502020204030204"/>
                  </a:rPr>
                  <a:t>So they all have mean p and variance </a:t>
                </a:r>
                <a14:m>
                  <m:oMath xmlns:m="http://schemas.openxmlformats.org/officeDocument/2006/math">
                    <m:rad>
                      <m:radPr>
                        <m:degHide m:val="on"/>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rad>
                  </m:oMath>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 by the central limit theorem, Y approximately </a:t>
                </a:r>
                <a:r>
                  <a:rPr lang="en-US" dirty="0"/>
                  <a:t>follows the Gaussian distribution with mean p and variance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e>
                    </m:rad>
                  </m:oMath>
                </a14:m>
                <a:endParaRPr lang="en-US" dirty="0"/>
              </a:p>
              <a:p>
                <a:pPr marL="0" indent="0">
                  <a:buNone/>
                </a:pPr>
                <a:endParaRPr lang="en-US" dirty="0"/>
              </a:p>
              <a:p>
                <a:pPr marL="0" indent="0">
                  <a:buNone/>
                </a:pPr>
                <a:endParaRPr lang="en-US" b="1" dirty="0"/>
              </a:p>
            </p:txBody>
          </p:sp>
        </mc:Choice>
        <mc:Fallback>
          <p:sp>
            <p:nvSpPr>
              <p:cNvPr id="3" name="Content Placeholder 2">
                <a:extLst>
                  <a:ext uri="{FF2B5EF4-FFF2-40B4-BE49-F238E27FC236}">
                    <a16:creationId xmlns:a16="http://schemas.microsoft.com/office/drawing/2014/main" id="{A73104F5-FE33-4FC4-86FE-4CB4CB93614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66499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0A1-E8E5-4BB5-9986-06BEF9B41CA3}"/>
              </a:ext>
            </a:extLst>
          </p:cNvPr>
          <p:cNvSpPr>
            <a:spLocks noGrp="1"/>
          </p:cNvSpPr>
          <p:nvPr>
            <p:ph type="title"/>
          </p:nvPr>
        </p:nvSpPr>
        <p:spPr/>
        <p:txBody>
          <a:bodyPr/>
          <a:lstStyle/>
          <a:p>
            <a:pPr algn="ctr"/>
            <a:r>
              <a:rPr lang="en-US" dirty="0"/>
              <a:t>Comparison of binomial distribution </a:t>
            </a:r>
            <a:br>
              <a:rPr lang="en-US" dirty="0"/>
            </a:br>
            <a:r>
              <a:rPr lang="en-US" dirty="0"/>
              <a:t>to Gaussian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D83EB2DB-7A6A-4511-8872-9807B9C0E952}"/>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pPr marL="0" indent="0" algn="ctr">
                  <a:buNone/>
                </a:pPr>
                <a:endParaRPr lang="en-US" dirty="0"/>
              </a:p>
              <a:p>
                <a:pPr marL="0" indent="0" algn="ctr">
                  <a:buNone/>
                </a:pPr>
                <a:endParaRPr lang="en-US" dirty="0"/>
              </a:p>
              <a:p>
                <a:pPr marL="0" indent="0" algn="ctr">
                  <a:buNone/>
                </a:pPr>
                <a:r>
                  <a:rPr lang="en-US" dirty="0"/>
                  <a:t>The dots are the binomial distribution with n=5, p=0.5.</a:t>
                </a:r>
              </a:p>
              <a:p>
                <a:pPr marL="0" indent="0" algn="ctr">
                  <a:buNone/>
                </a:pPr>
                <a:r>
                  <a:rPr lang="en-US" dirty="0"/>
                  <a:t>The curve is the Gaussian with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=2.5,</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5</m:t>
                        </m:r>
                      </m:e>
                    </m:rad>
                    <m:r>
                      <a:rPr lang="en-US" b="0" i="1" smtClean="0">
                        <a:latin typeface="Cambria Math" panose="02040503050406030204" pitchFamily="18" charset="0"/>
                        <a:ea typeface="Cambria Math" panose="02040503050406030204" pitchFamily="18" charset="0"/>
                      </a:rPr>
                      <m:t>/2.</m:t>
                    </m:r>
                  </m:oMath>
                </a14:m>
                <a:endParaRPr lang="en-US" dirty="0"/>
              </a:p>
              <a:p>
                <a:endParaRPr lang="en-US" dirty="0"/>
              </a:p>
            </p:txBody>
          </p:sp>
        </mc:Choice>
        <mc:Fallback>
          <p:sp>
            <p:nvSpPr>
              <p:cNvPr id="9" name="Content Placeholder 8">
                <a:extLst>
                  <a:ext uri="{FF2B5EF4-FFF2-40B4-BE49-F238E27FC236}">
                    <a16:creationId xmlns:a16="http://schemas.microsoft.com/office/drawing/2014/main" id="{D83EB2DB-7A6A-4511-8872-9807B9C0E95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11" name="Picture 10" descr="Chart, line chart&#10;&#10;Description automatically generated">
            <a:extLst>
              <a:ext uri="{FF2B5EF4-FFF2-40B4-BE49-F238E27FC236}">
                <a16:creationId xmlns:a16="http://schemas.microsoft.com/office/drawing/2014/main" id="{204434F8-9ABE-4C85-ABCB-75A05FE8D4A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815861" y="1649719"/>
            <a:ext cx="4375471" cy="3281603"/>
          </a:xfrm>
          <a:prstGeom prst="rect">
            <a:avLst/>
          </a:prstGeom>
        </p:spPr>
      </p:pic>
    </p:spTree>
    <p:extLst>
      <p:ext uri="{BB962C8B-B14F-4D97-AF65-F5344CB8AC3E}">
        <p14:creationId xmlns:p14="http://schemas.microsoft.com/office/powerpoint/2010/main" val="10625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52DF-D488-4984-83BC-DCA6AB4AC748}"/>
              </a:ext>
            </a:extLst>
          </p:cNvPr>
          <p:cNvSpPr>
            <a:spLocks noGrp="1"/>
          </p:cNvSpPr>
          <p:nvPr>
            <p:ph type="title"/>
          </p:nvPr>
        </p:nvSpPr>
        <p:spPr/>
        <p:txBody>
          <a:bodyPr/>
          <a:lstStyle/>
          <a:p>
            <a:pPr algn="ctr"/>
            <a:r>
              <a:rPr lang="en-US" dirty="0"/>
              <a:t>Polling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2ECA24-1057-4593-9520-487BFB8FF144}"/>
                  </a:ext>
                </a:extLst>
              </p:cNvPr>
              <p:cNvSpPr>
                <a:spLocks noGrp="1"/>
              </p:cNvSpPr>
              <p:nvPr>
                <p:ph idx="1"/>
              </p:nvPr>
            </p:nvSpPr>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Suppose there is a large population and fraction p of examples have some particular property Q. You take a random sample of size n. Let Y be a random variable which is the fraction of elements in your sample with property Q. So Y follows the binomial distribution with parameters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p,n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a:t>
                </a:r>
                <a:r>
                  <a:rPr kumimoji="0" lang="en-US" sz="2800" b="0" i="0" u="none" strike="noStrike" kern="1200" cap="none" spc="0" normalizeH="0" noProof="0" dirty="0">
                    <a:ln>
                      <a:noFill/>
                    </a:ln>
                    <a:solidFill>
                      <a:prstClr val="black"/>
                    </a:solidFill>
                    <a:effectLst/>
                    <a:uLnTx/>
                    <a:uFillTx/>
                    <a:latin typeface="Calibri" panose="020F0502020204030204"/>
                    <a:ea typeface="+mn-ea"/>
                    <a:cs typeface="+mn-cs"/>
                  </a:rPr>
                  <a:t> </a:t>
                </a:r>
                <a:r>
                  <a:rPr lang="en-US" dirty="0">
                    <a:solidFill>
                      <a:prstClr val="black"/>
                    </a:solidFill>
                    <a:latin typeface="Calibri" panose="020F0502020204030204"/>
                  </a:rPr>
                  <a:t>it approximately follows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Gaussian distribution with mean </a:t>
                </a:r>
                <a:r>
                  <a:rPr kumimoji="0" lang="el-GR"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μ</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 and standard deviation </a:t>
                </a:r>
                <a14:m>
                  <m:oMath xmlns:m="http://schemas.openxmlformats.org/officeDocument/2006/math">
                    <m:r>
                      <m:rPr>
                        <m:sty m:val="p"/>
                      </m:rPr>
                      <a:rPr kumimoji="0" lang="el-GR"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σ</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ad>
                      <m:radPr>
                        <m:degHide m:val="on"/>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rad>
                  </m:oMath>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particular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𝜎</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&lt;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&lt;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𝜎</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=0.95</m:t>
                      </m:r>
                    </m:oMath>
                  </m:oMathPara>
                </a14:m>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−2.6</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𝜎</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&lt;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&lt;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+2.6</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𝜎</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=0.99</m:t>
                      </m:r>
                    </m:oMath>
                  </m:oMathPara>
                </a14:m>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−3.3</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𝜎</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&lt;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&lt;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+3.3</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𝜎</m:t>
                          </m:r>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=0.999</m:t>
                      </m:r>
                    </m:oMath>
                  </m:oMathPara>
                </a14:m>
                <a:endParaRPr lang="en-US" b="1" dirty="0"/>
              </a:p>
            </p:txBody>
          </p:sp>
        </mc:Choice>
        <mc:Fallback>
          <p:sp>
            <p:nvSpPr>
              <p:cNvPr id="3" name="Content Placeholder 2">
                <a:extLst>
                  <a:ext uri="{FF2B5EF4-FFF2-40B4-BE49-F238E27FC236}">
                    <a16:creationId xmlns:a16="http://schemas.microsoft.com/office/drawing/2014/main" id="{DC2ECA24-1057-4593-9520-487BFB8FF144}"/>
                  </a:ext>
                </a:extLst>
              </p:cNvPr>
              <p:cNvSpPr>
                <a:spLocks noGrp="1" noRot="1" noChangeAspect="1" noMove="1" noResize="1" noEditPoints="1" noAdjustHandles="1" noChangeArrowheads="1" noChangeShapeType="1" noTextEdit="1"/>
              </p:cNvSpPr>
              <p:nvPr>
                <p:ph idx="1"/>
              </p:nvPr>
            </p:nvSpPr>
            <p:spPr>
              <a:blipFill>
                <a:blip r:embed="rId2"/>
                <a:stretch>
                  <a:fillRect l="-1217" t="-3081" r="-1623"/>
                </a:stretch>
              </a:blipFill>
            </p:spPr>
            <p:txBody>
              <a:bodyPr/>
              <a:lstStyle/>
              <a:p>
                <a:r>
                  <a:rPr lang="en-US">
                    <a:noFill/>
                  </a:rPr>
                  <a:t> </a:t>
                </a:r>
              </a:p>
            </p:txBody>
          </p:sp>
        </mc:Fallback>
      </mc:AlternateContent>
    </p:spTree>
    <p:extLst>
      <p:ext uri="{BB962C8B-B14F-4D97-AF65-F5344CB8AC3E}">
        <p14:creationId xmlns:p14="http://schemas.microsoft.com/office/powerpoint/2010/main" val="1539892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A1D3-3E2B-497D-9DDC-DF7870101853}"/>
              </a:ext>
            </a:extLst>
          </p:cNvPr>
          <p:cNvSpPr>
            <a:spLocks noGrp="1"/>
          </p:cNvSpPr>
          <p:nvPr>
            <p:ph type="title"/>
          </p:nvPr>
        </p:nvSpPr>
        <p:spPr/>
        <p:txBody>
          <a:bodyPr/>
          <a:lstStyle/>
          <a:p>
            <a:pPr algn="ctr"/>
            <a:r>
              <a:rPr lang="en-US" dirty="0"/>
              <a:t>To be concrete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670C92-ACC9-4841-B834-5EC8147B59D8}"/>
                  </a:ext>
                </a:extLst>
              </p:cNvPr>
              <p:cNvSpPr>
                <a:spLocks noGrp="1"/>
              </p:cNvSpPr>
              <p:nvPr>
                <p:ph idx="1"/>
              </p:nvPr>
            </p:nvSpPr>
            <p:spPr/>
            <p:txBody>
              <a:bodyPr/>
              <a:lstStyle/>
              <a:p>
                <a:pPr marL="0" indent="0">
                  <a:buNone/>
                </a:pPr>
                <a:r>
                  <a:rPr lang="en-US" dirty="0"/>
                  <a:t>Suppose n=1000.  Suppose that 0.2 &lt; p &lt; 0.8 </a:t>
                </a:r>
              </a:p>
              <a:p>
                <a:pPr marL="0" indent="0">
                  <a:buNone/>
                </a:pPr>
                <a:r>
                  <a:rPr lang="en-US" dirty="0"/>
                  <a:t>Then 0.4 &lt;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ra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≤0.5</m:t>
                    </m:r>
                  </m:oMath>
                </a14:m>
                <a:r>
                  <a:rPr lang="en-US" b="0" dirty="0">
                    <a:ea typeface="Cambria Math" panose="02040503050406030204" pitchFamily="18" charset="0"/>
                  </a:rPr>
                  <a:t>. </a:t>
                </a:r>
                <a:r>
                  <a:rPr lang="en-US" dirty="0">
                    <a:ea typeface="Cambria Math" panose="02040503050406030204" pitchFamily="18" charset="0"/>
                  </a:rPr>
                  <a:t> </a:t>
                </a:r>
                <a14:m>
                  <m:oMath xmlns:m="http://schemas.openxmlformats.org/officeDocument/2006/math">
                    <m:f>
                      <m:fPr>
                        <m:type m:val="lin"/>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1000</m:t>
                            </m:r>
                          </m:e>
                        </m:rad>
                        <m:r>
                          <a:rPr lang="en-US" b="0" i="1" smtClean="0">
                            <a:latin typeface="Cambria Math" panose="02040503050406030204" pitchFamily="18" charset="0"/>
                            <a:ea typeface="Cambria Math" panose="02040503050406030204" pitchFamily="18" charset="0"/>
                          </a:rPr>
                          <m:t>=0.032</m:t>
                        </m:r>
                      </m:den>
                    </m:f>
                  </m:oMath>
                </a14:m>
                <a:endParaRPr lang="en-US" b="0" dirty="0">
                  <a:ea typeface="Cambria Math" panose="02040503050406030204" pitchFamily="18" charset="0"/>
                </a:endParaRPr>
              </a:p>
              <a:p>
                <a:pPr marL="0" indent="0">
                  <a:buNone/>
                </a:pPr>
                <a:endParaRPr lang="en-US" dirty="0"/>
              </a:p>
              <a:p>
                <a:pPr marL="0" indent="0">
                  <a:buNone/>
                </a:pPr>
                <a:r>
                  <a:rPr lang="en-US" dirty="0"/>
                  <a:t>So with 95% confidence, your sample gives an estimate accurate to within about 3%.  With 99% confidence, your sample gives an estimate accurate to within about 4%. With 99.9% confidence your sample gives an estimate accurate to within about 5%.</a:t>
                </a:r>
              </a:p>
            </p:txBody>
          </p:sp>
        </mc:Choice>
        <mc:Fallback xmlns="">
          <p:sp>
            <p:nvSpPr>
              <p:cNvPr id="3" name="Content Placeholder 2">
                <a:extLst>
                  <a:ext uri="{FF2B5EF4-FFF2-40B4-BE49-F238E27FC236}">
                    <a16:creationId xmlns:a16="http://schemas.microsoft.com/office/drawing/2014/main" id="{3A670C92-ACC9-4841-B834-5EC8147B59D8}"/>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232541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CCF0-6678-48C1-9257-2A37187A01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369420-1302-4E0F-9A75-F1CDFFAF0301}"/>
              </a:ext>
            </a:extLst>
          </p:cNvPr>
          <p:cNvSpPr>
            <a:spLocks noGrp="1"/>
          </p:cNvSpPr>
          <p:nvPr>
            <p:ph idx="1"/>
          </p:nvPr>
        </p:nvSpPr>
        <p:spPr/>
        <p:txBody>
          <a:bodyPr>
            <a:normAutofit/>
          </a:bodyPr>
          <a:lstStyle/>
          <a:p>
            <a:pPr marL="0" indent="0" algn="ctr">
              <a:buNone/>
            </a:pPr>
            <a:r>
              <a:rPr lang="en-US" sz="3600" dirty="0"/>
              <a:t>End of probability section of the course</a:t>
            </a:r>
          </a:p>
        </p:txBody>
      </p:sp>
    </p:spTree>
    <p:extLst>
      <p:ext uri="{BB962C8B-B14F-4D97-AF65-F5344CB8AC3E}">
        <p14:creationId xmlns:p14="http://schemas.microsoft.com/office/powerpoint/2010/main" val="52810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C8E4-B462-4904-985C-75554F255256}"/>
              </a:ext>
            </a:extLst>
          </p:cNvPr>
          <p:cNvSpPr>
            <a:spLocks noGrp="1"/>
          </p:cNvSpPr>
          <p:nvPr>
            <p:ph type="title"/>
          </p:nvPr>
        </p:nvSpPr>
        <p:spPr/>
        <p:txBody>
          <a:bodyPr/>
          <a:lstStyle/>
          <a:p>
            <a:pPr algn="ctr"/>
            <a:r>
              <a:rPr lang="en-US" dirty="0"/>
              <a:t>Examples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301-A5F1-4590-9E47-12977F92DA37}"/>
                  </a:ext>
                </a:extLst>
              </p:cNvPr>
              <p:cNvSpPr>
                <a:spLocks noGrp="1"/>
              </p:cNvSpPr>
              <p:nvPr>
                <p:ph idx="1"/>
              </p:nvPr>
            </p:nvSpPr>
            <p:spPr/>
            <p:txBody>
              <a:bodyPr/>
              <a:lstStyle/>
              <a:p>
                <a:pPr marL="0" indent="0">
                  <a:buNone/>
                </a:pPr>
                <a:r>
                  <a:rPr lang="en-US" dirty="0"/>
                  <a:t>D is a weighted die with distribution [0.1,0.1,0.3,0.3,0.1,0.1]</a:t>
                </a:r>
              </a:p>
              <a:p>
                <a:pPr marL="0" indent="0">
                  <a:buNone/>
                </a:pPr>
                <a:r>
                  <a:rPr lang="el-GR" dirty="0">
                    <a:latin typeface="Cambria Math" panose="02040503050406030204" pitchFamily="18" charset="0"/>
                    <a:ea typeface="Cambria Math" panose="02040503050406030204" pitchFamily="18" charset="0"/>
                  </a:rPr>
                  <a:t>μ</a:t>
                </a:r>
                <a:r>
                  <a:rPr lang="en-US" dirty="0">
                    <a:latin typeface="Cambria Math" panose="02040503050406030204" pitchFamily="18" charset="0"/>
                    <a:ea typeface="Cambria Math" panose="02040503050406030204" pitchFamily="18" charset="0"/>
                  </a:rPr>
                  <a:t> </a:t>
                </a:r>
                <a:r>
                  <a:rPr lang="en-US" dirty="0"/>
                  <a:t>= Exp(D) = 3.5</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6</m:t>
                          </m:r>
                        </m:sup>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e>
                          </m:d>
                        </m:e>
                      </m:nary>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sSup>
                        <m:sSupPr>
                          <m:ctrlPr>
                            <a:rPr lang="en-US" i="1">
                              <a:latin typeface="Cambria Math" panose="02040503050406030204" pitchFamily="18" charset="0"/>
                            </a:rPr>
                          </m:ctrlPr>
                        </m:sSupPr>
                        <m:e>
                          <m:r>
                            <a:rPr lang="en-US" b="0" i="1" smtClean="0">
                              <a:latin typeface="Cambria Math" panose="02040503050406030204" pitchFamily="18" charset="0"/>
                            </a:rPr>
                            <m:t>1</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0</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i="1">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0.1=1.85</m:t>
                      </m:r>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𝑆𝑡𝑑</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e>
                      </m:rad>
                      <m:r>
                        <a:rPr lang="en-US" b="0" i="1" smtClean="0">
                          <a:latin typeface="Cambria Math" panose="02040503050406030204" pitchFamily="18" charset="0"/>
                        </a:rPr>
                        <m:t>=1.36</m:t>
                      </m:r>
                    </m:oMath>
                  </m:oMathPara>
                </a14:m>
                <a:endParaRPr lang="en-US" dirty="0"/>
              </a:p>
            </p:txBody>
          </p:sp>
        </mc:Choice>
        <mc:Fallback xmlns="">
          <p:sp>
            <p:nvSpPr>
              <p:cNvPr id="3" name="Content Placeholder 2">
                <a:extLst>
                  <a:ext uri="{FF2B5EF4-FFF2-40B4-BE49-F238E27FC236}">
                    <a16:creationId xmlns:a16="http://schemas.microsoft.com/office/drawing/2014/main" id="{5E944301-A5F1-4590-9E47-12977F92DA3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8317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DA41-AB02-403D-99E3-37BF676B36F3}"/>
              </a:ext>
            </a:extLst>
          </p:cNvPr>
          <p:cNvSpPr>
            <a:spLocks noGrp="1"/>
          </p:cNvSpPr>
          <p:nvPr>
            <p:ph type="title"/>
          </p:nvPr>
        </p:nvSpPr>
        <p:spPr/>
        <p:txBody>
          <a:bodyPr/>
          <a:lstStyle/>
          <a:p>
            <a:endParaRPr lang="en-US"/>
          </a:p>
        </p:txBody>
      </p:sp>
      <p:pic>
        <p:nvPicPr>
          <p:cNvPr id="6" name="Content Placeholder 5" descr="Chart, bar chart, histogram&#10;&#10;Description automatically generated">
            <a:extLst>
              <a:ext uri="{FF2B5EF4-FFF2-40B4-BE49-F238E27FC236}">
                <a16:creationId xmlns:a16="http://schemas.microsoft.com/office/drawing/2014/main" id="{4477D602-EB7E-49F2-8DC7-E4A58D6CA8F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03059" y="2277479"/>
            <a:ext cx="10215926" cy="3437521"/>
          </a:xfrm>
        </p:spPr>
      </p:pic>
    </p:spTree>
    <p:extLst>
      <p:ext uri="{BB962C8B-B14F-4D97-AF65-F5344CB8AC3E}">
        <p14:creationId xmlns:p14="http://schemas.microsoft.com/office/powerpoint/2010/main" val="114790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7A29-29BE-4673-B330-1EE62C4DB9B4}"/>
              </a:ext>
            </a:extLst>
          </p:cNvPr>
          <p:cNvSpPr>
            <a:spLocks noGrp="1"/>
          </p:cNvSpPr>
          <p:nvPr>
            <p:ph type="title"/>
          </p:nvPr>
        </p:nvSpPr>
        <p:spPr/>
        <p:txBody>
          <a:bodyPr/>
          <a:lstStyle/>
          <a:p>
            <a:pPr algn="ctr"/>
            <a:r>
              <a:rPr lang="en-US" dirty="0"/>
              <a:t>Properties of expected value and variance</a:t>
            </a:r>
          </a:p>
        </p:txBody>
      </p:sp>
      <p:sp>
        <p:nvSpPr>
          <p:cNvPr id="3" name="Content Placeholder 2">
            <a:extLst>
              <a:ext uri="{FF2B5EF4-FFF2-40B4-BE49-F238E27FC236}">
                <a16:creationId xmlns:a16="http://schemas.microsoft.com/office/drawing/2014/main" id="{9DA8B5F3-7E91-40D7-AFEE-90051EFFA5A0}"/>
              </a:ext>
            </a:extLst>
          </p:cNvPr>
          <p:cNvSpPr>
            <a:spLocks noGrp="1"/>
          </p:cNvSpPr>
          <p:nvPr>
            <p:ph idx="1"/>
          </p:nvPr>
        </p:nvSpPr>
        <p:spPr/>
        <p:txBody>
          <a:bodyPr/>
          <a:lstStyle/>
          <a:p>
            <a:pPr marL="0" indent="0">
              <a:buNone/>
            </a:pPr>
            <a:r>
              <a:rPr lang="en-US" dirty="0"/>
              <a:t>X  and Y are random variables; C is a constant.</a:t>
            </a:r>
          </a:p>
          <a:p>
            <a:pPr marL="0" indent="0">
              <a:buNone/>
            </a:pPr>
            <a:r>
              <a:rPr lang="en-US" dirty="0"/>
              <a:t>Exp(</a:t>
            </a:r>
            <a:r>
              <a:rPr lang="en-US" dirty="0" err="1"/>
              <a:t>X+c</a:t>
            </a:r>
            <a:r>
              <a:rPr lang="en-US" dirty="0"/>
              <a:t>) = </a:t>
            </a:r>
            <a:r>
              <a:rPr lang="en-US" dirty="0" err="1"/>
              <a:t>c+Exp</a:t>
            </a:r>
            <a:r>
              <a:rPr lang="en-US" dirty="0"/>
              <a:t>(X)</a:t>
            </a:r>
          </a:p>
          <a:p>
            <a:pPr marL="0" indent="0">
              <a:buNone/>
            </a:pPr>
            <a:r>
              <a:rPr lang="en-US" dirty="0"/>
              <a:t>Exp(</a:t>
            </a:r>
            <a:r>
              <a:rPr lang="en-US" dirty="0" err="1"/>
              <a:t>c</a:t>
            </a:r>
            <a:r>
              <a:rPr lang="en-US" dirty="0" err="1">
                <a:latin typeface="Cambria Math" panose="02040503050406030204" pitchFamily="18" charset="0"/>
                <a:ea typeface="Cambria Math" panose="02040503050406030204" pitchFamily="18" charset="0"/>
              </a:rPr>
              <a:t>∙</a:t>
            </a:r>
            <a:r>
              <a:rPr lang="en-US" dirty="0" err="1"/>
              <a:t>X</a:t>
            </a:r>
            <a:r>
              <a:rPr lang="en-US" dirty="0"/>
              <a:t>)= c</a:t>
            </a:r>
            <a:r>
              <a:rPr lang="en-US" dirty="0">
                <a:latin typeface="Cambria Math" panose="02040503050406030204" pitchFamily="18" charset="0"/>
                <a:ea typeface="Cambria Math" panose="02040503050406030204" pitchFamily="18" charset="0"/>
              </a:rPr>
              <a:t> ∙ </a:t>
            </a:r>
            <a:r>
              <a:rPr lang="en-US" dirty="0"/>
              <a:t>Exp(X)</a:t>
            </a:r>
          </a:p>
          <a:p>
            <a:pPr marL="0" indent="0">
              <a:buNone/>
            </a:pPr>
            <a:r>
              <a:rPr lang="en-US" dirty="0"/>
              <a:t>Exp(X+Y) = Exp(X)+Exp(Y) whether or not X and Y are independent.</a:t>
            </a:r>
          </a:p>
          <a:p>
            <a:pPr marL="0" indent="0">
              <a:buNone/>
            </a:pPr>
            <a:r>
              <a:rPr lang="en-US" dirty="0"/>
              <a:t>Var(</a:t>
            </a:r>
            <a:r>
              <a:rPr lang="en-US" dirty="0" err="1"/>
              <a:t>X+c</a:t>
            </a:r>
            <a:r>
              <a:rPr lang="en-US" dirty="0"/>
              <a:t>)=Var(X).    Std(</a:t>
            </a:r>
            <a:r>
              <a:rPr lang="en-US" dirty="0" err="1"/>
              <a:t>X+c</a:t>
            </a:r>
            <a:r>
              <a:rPr lang="en-US" dirty="0"/>
              <a:t>)=Std(X).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Var(</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a:t>
            </a:r>
            <a:r>
              <a:rPr kumimoji="0" lang="en-US" sz="2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Var(X).   </a:t>
            </a:r>
            <a:r>
              <a:rPr lang="en-US" dirty="0">
                <a:solidFill>
                  <a:prstClr val="black"/>
                </a:solidFill>
                <a:latin typeface="Calibri" panose="020F0502020204030204"/>
              </a:rPr>
              <a:t>Std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a:t>
            </a:r>
            <a:r>
              <a:rPr kumimoji="0" lang="en-US" sz="2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X</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 </a:t>
            </a:r>
            <a:r>
              <a:rPr lang="en-US" dirty="0">
                <a:solidFill>
                  <a:prstClr val="black"/>
                </a:solidFill>
                <a:latin typeface="Calibri" panose="020F0502020204030204"/>
              </a:rPr>
              <a:t>Std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black"/>
                </a:solidFill>
                <a:latin typeface="Calibri" panose="020F0502020204030204"/>
              </a:rPr>
              <a:t>Var(X+Y) = Var(X)+Var(Y) if X and Y are independent.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208878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169E-E96F-46DA-8EAD-8B63A283CA93}"/>
              </a:ext>
            </a:extLst>
          </p:cNvPr>
          <p:cNvSpPr>
            <a:spLocks noGrp="1"/>
          </p:cNvSpPr>
          <p:nvPr>
            <p:ph type="title"/>
          </p:nvPr>
        </p:nvSpPr>
        <p:spPr/>
        <p:txBody>
          <a:bodyPr>
            <a:normAutofit/>
          </a:bodyPr>
          <a:lstStyle/>
          <a:p>
            <a:pPr algn="ctr"/>
            <a:r>
              <a:rPr lang="en-US" dirty="0"/>
              <a:t>Particular parametrized families of </a:t>
            </a:r>
            <a:br>
              <a:rPr lang="en-US" dirty="0"/>
            </a:br>
            <a:r>
              <a:rPr lang="en-US" dirty="0"/>
              <a:t>discrete numeric distributions</a:t>
            </a:r>
          </a:p>
        </p:txBody>
      </p:sp>
      <p:sp>
        <p:nvSpPr>
          <p:cNvPr id="3" name="Content Placeholder 2">
            <a:extLst>
              <a:ext uri="{FF2B5EF4-FFF2-40B4-BE49-F238E27FC236}">
                <a16:creationId xmlns:a16="http://schemas.microsoft.com/office/drawing/2014/main" id="{1C4C5448-13B7-4E70-81DB-20AF477CC810}"/>
              </a:ext>
            </a:extLst>
          </p:cNvPr>
          <p:cNvSpPr>
            <a:spLocks noGrp="1"/>
          </p:cNvSpPr>
          <p:nvPr>
            <p:ph idx="1"/>
          </p:nvPr>
        </p:nvSpPr>
        <p:spPr/>
        <p:txBody>
          <a:bodyPr/>
          <a:lstStyle/>
          <a:p>
            <a:r>
              <a:rPr lang="en-US" dirty="0"/>
              <a:t>Bernoulli distribution</a:t>
            </a:r>
          </a:p>
          <a:p>
            <a:r>
              <a:rPr lang="en-US" dirty="0"/>
              <a:t>Binomial distribution</a:t>
            </a:r>
          </a:p>
          <a:p>
            <a:r>
              <a:rPr lang="en-US" dirty="0" err="1"/>
              <a:t>Zipf</a:t>
            </a:r>
            <a:r>
              <a:rPr lang="en-US" dirty="0"/>
              <a:t> aka inverse power law distribution</a:t>
            </a:r>
          </a:p>
        </p:txBody>
      </p:sp>
    </p:spTree>
    <p:extLst>
      <p:ext uri="{BB962C8B-B14F-4D97-AF65-F5344CB8AC3E}">
        <p14:creationId xmlns:p14="http://schemas.microsoft.com/office/powerpoint/2010/main" val="83779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12C3-7099-4C38-9E17-D796A44EFA77}"/>
              </a:ext>
            </a:extLst>
          </p:cNvPr>
          <p:cNvSpPr>
            <a:spLocks noGrp="1"/>
          </p:cNvSpPr>
          <p:nvPr>
            <p:ph type="title"/>
          </p:nvPr>
        </p:nvSpPr>
        <p:spPr/>
        <p:txBody>
          <a:bodyPr/>
          <a:lstStyle/>
          <a:p>
            <a:pPr algn="ctr"/>
            <a:r>
              <a:rPr lang="en-US" dirty="0"/>
              <a:t>Bernoulli distribution with parameter 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CA73E-98FF-42C8-8CCF-7F4E8820CE86}"/>
                  </a:ext>
                </a:extLst>
              </p:cNvPr>
              <p:cNvSpPr>
                <a:spLocks noGrp="1"/>
              </p:cNvSpPr>
              <p:nvPr>
                <p:ph idx="1"/>
              </p:nvPr>
            </p:nvSpPr>
            <p:spPr/>
            <p:txBody>
              <a:bodyPr/>
              <a:lstStyle/>
              <a:p>
                <a:pPr marL="0" indent="0">
                  <a:buNone/>
                </a:pPr>
                <a:r>
                  <a:rPr lang="en-US" dirty="0"/>
                  <a:t>Flip a coin that comes up heads with probability p.</a:t>
                </a:r>
              </a:p>
              <a:p>
                <a:r>
                  <a:rPr lang="en-US" dirty="0"/>
                  <a:t>Dom(V) = {0,1}</a:t>
                </a:r>
              </a:p>
              <a:p>
                <a:r>
                  <a:rPr lang="en-US" dirty="0"/>
                  <a:t>Prob(V=1)=p. Prob(V=0)=1</a:t>
                </a:r>
                <a:r>
                  <a:rPr lang="en-US" dirty="0">
                    <a:latin typeface="Cambria Math" panose="02040503050406030204" pitchFamily="18" charset="0"/>
                    <a:ea typeface="Cambria Math" panose="02040503050406030204" pitchFamily="18" charset="0"/>
                  </a:rPr>
                  <a:t>−</a:t>
                </a:r>
                <a:r>
                  <a:rPr lang="en-US" dirty="0"/>
                  <a:t>p.</a:t>
                </a:r>
              </a:p>
              <a:p>
                <a:r>
                  <a:rPr lang="en-US" dirty="0"/>
                  <a:t>Exp(X) = 1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lang="en-US" dirty="0"/>
                  <a:t> p + 0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 = p.</a:t>
                </a:r>
              </a:p>
              <a:p>
                <a:r>
                  <a:rPr lang="en-US" dirty="0">
                    <a:solidFill>
                      <a:prstClr val="black"/>
                    </a:solidFill>
                    <a:latin typeface="Calibri" panose="020F0502020204030204"/>
                  </a:rPr>
                  <a:t>Var(X) =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a:t>
                </a:r>
                <a:r>
                  <a:rPr lang="en-US" dirty="0">
                    <a:solidFill>
                      <a:prstClr val="black"/>
                    </a:solidFill>
                    <a:latin typeface="Calibri" panose="020F0502020204030204"/>
                  </a:rPr>
                  <a:t>)</a:t>
                </a:r>
                <a:r>
                  <a:rPr lang="en-US" baseline="30000" dirty="0">
                    <a:solidFill>
                      <a:prstClr val="black"/>
                    </a:solidFill>
                    <a:latin typeface="Calibri" panose="020F0502020204030204"/>
                  </a:rPr>
                  <a:t>2</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solidFill>
                      <a:prstClr val="black"/>
                    </a:solidFill>
                    <a:latin typeface="Calibri" panose="020F0502020204030204"/>
                  </a:rPr>
                  <a:t>p + p</a:t>
                </a:r>
                <a:r>
                  <a:rPr lang="en-US" baseline="30000" dirty="0">
                    <a:solidFill>
                      <a:prstClr val="black"/>
                    </a:solidFill>
                    <a:latin typeface="Calibri" panose="020F0502020204030204"/>
                  </a:rPr>
                  <a:t>2</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solidFill>
                      <a:prstClr val="black"/>
                    </a:solidFill>
                    <a:latin typeface="Calibri" panose="020F0502020204030204"/>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 = p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a:t>
                </a:r>
              </a:p>
              <a:p>
                <a:r>
                  <a:rPr lang="en-US" dirty="0">
                    <a:solidFill>
                      <a:prstClr val="black"/>
                    </a:solidFill>
                    <a:latin typeface="Calibri" panose="020F0502020204030204"/>
                  </a:rPr>
                  <a:t>Std(X) = </a:t>
                </a:r>
                <a14:m>
                  <m:oMath xmlns:m="http://schemas.openxmlformats.org/officeDocument/2006/math">
                    <m:rad>
                      <m:radPr>
                        <m:degHide m:val="on"/>
                        <m:ctrlPr>
                          <a:rPr lang="en-US" i="1" smtClean="0">
                            <a:solidFill>
                              <a:prstClr val="black"/>
                            </a:solidFill>
                            <a:latin typeface="Cambria Math" panose="02040503050406030204" pitchFamily="18" charset="0"/>
                          </a:rPr>
                        </m:ctrlPr>
                      </m:radPr>
                      <m:deg/>
                      <m:e>
                        <m:r>
                          <a:rPr lang="en-US" b="0" i="1" smtClean="0">
                            <a:solidFill>
                              <a:prstClr val="black"/>
                            </a:solidFill>
                            <a:latin typeface="Cambria Math" panose="02040503050406030204" pitchFamily="18" charset="0"/>
                          </a:rPr>
                          <m:t>𝑝</m:t>
                        </m:r>
                        <m:r>
                          <a:rPr lang="en-US" b="0" i="1" smtClean="0">
                            <a:solidFill>
                              <a:prstClr val="black"/>
                            </a:solidFill>
                            <a:latin typeface="Cambria Math" panose="02040503050406030204" pitchFamily="18" charset="0"/>
                            <a:ea typeface="Cambria Math" panose="02040503050406030204" pitchFamily="18" charset="0"/>
                          </a:rPr>
                          <m:t>∙(1−</m:t>
                        </m:r>
                        <m:r>
                          <a:rPr lang="en-US" b="0" i="1" smtClean="0">
                            <a:solidFill>
                              <a:prstClr val="black"/>
                            </a:solidFill>
                            <a:latin typeface="Cambria Math" panose="02040503050406030204" pitchFamily="18" charset="0"/>
                            <a:ea typeface="Cambria Math" panose="02040503050406030204" pitchFamily="18" charset="0"/>
                          </a:rPr>
                          <m:t>𝑝</m:t>
                        </m:r>
                        <m:r>
                          <a:rPr lang="en-US" b="0" i="1" smtClean="0">
                            <a:solidFill>
                              <a:prstClr val="black"/>
                            </a:solidFill>
                            <a:latin typeface="Cambria Math" panose="02040503050406030204" pitchFamily="18" charset="0"/>
                            <a:ea typeface="Cambria Math" panose="02040503050406030204" pitchFamily="18" charset="0"/>
                          </a:rPr>
                          <m:t>)</m:t>
                        </m:r>
                      </m:e>
                    </m:rad>
                  </m:oMath>
                </a14:m>
                <a:endParaRPr lang="en-US" dirty="0"/>
              </a:p>
            </p:txBody>
          </p:sp>
        </mc:Choice>
        <mc:Fallback xmlns="">
          <p:sp>
            <p:nvSpPr>
              <p:cNvPr id="3" name="Content Placeholder 2">
                <a:extLst>
                  <a:ext uri="{FF2B5EF4-FFF2-40B4-BE49-F238E27FC236}">
                    <a16:creationId xmlns:a16="http://schemas.microsoft.com/office/drawing/2014/main" id="{08DCA73E-98FF-42C8-8CCF-7F4E8820CE8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72592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2905</Words>
  <Application>Microsoft Office PowerPoint</Application>
  <PresentationFormat>Widescreen</PresentationFormat>
  <Paragraphs>274</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Office Theme</vt:lpstr>
      <vt:lpstr>Numerical Random Variables Continued</vt:lpstr>
      <vt:lpstr>Variance: A measure of spread</vt:lpstr>
      <vt:lpstr>Examples of variance</vt:lpstr>
      <vt:lpstr>Examples of variance</vt:lpstr>
      <vt:lpstr>Examples of variance</vt:lpstr>
      <vt:lpstr>PowerPoint Presentation</vt:lpstr>
      <vt:lpstr>Properties of expected value and variance</vt:lpstr>
      <vt:lpstr>Particular parametrized families of  discrete numeric distributions</vt:lpstr>
      <vt:lpstr>Bernoulli distribution with parameter p.</vt:lpstr>
      <vt:lpstr>Binomial distribution with parameters n,p</vt:lpstr>
      <vt:lpstr>Computing the binomial distribution</vt:lpstr>
      <vt:lpstr>Binomial distribution, p=2/3, n=20</vt:lpstr>
      <vt:lpstr>Zipf distribution – inverse power law</vt:lpstr>
      <vt:lpstr>(Rank+0.89) vs. number on a log-log plot</vt:lpstr>
      <vt:lpstr>Why a log-log plot?</vt:lpstr>
      <vt:lpstr>Number of rare “words”</vt:lpstr>
      <vt:lpstr>Rarity vs. number of words on a log-log graph</vt:lpstr>
      <vt:lpstr>Zipf distribution: Parameters d and α</vt:lpstr>
      <vt:lpstr>Zipf’s law: A lot of things follow the Zipf distribution.  (Though α≈2 is more common than α≈1) </vt:lpstr>
      <vt:lpstr>Zipf distribution features</vt:lpstr>
      <vt:lpstr>The fat head: A fairly small number of things have most of the stuff.</vt:lpstr>
      <vt:lpstr>The long tail: A significant fraction of the stuff consists of things that are very rare.</vt:lpstr>
      <vt:lpstr>Consequence for AI</vt:lpstr>
      <vt:lpstr>Continuous random variable</vt:lpstr>
      <vt:lpstr>Specifying a continuous random variable</vt:lpstr>
      <vt:lpstr>Cumulative distribution</vt:lpstr>
      <vt:lpstr>Calculating events  from cumulative distribution</vt:lpstr>
      <vt:lpstr>Probability Density</vt:lpstr>
      <vt:lpstr>Relation of the cumulative distribution and the density.</vt:lpstr>
      <vt:lpstr>Calculating events from the density</vt:lpstr>
      <vt:lpstr>Event from density</vt:lpstr>
      <vt:lpstr>Notation. Extension of concepts.</vt:lpstr>
      <vt:lpstr>Expected value  of continuous random variable</vt:lpstr>
      <vt:lpstr>Variance of a continuous random variable</vt:lpstr>
      <vt:lpstr>Similarities of probability density  and discrete probability</vt:lpstr>
      <vt:lpstr>Differences between probability density  and discrete probability</vt:lpstr>
      <vt:lpstr>Two important families  of continuous probabilities.</vt:lpstr>
      <vt:lpstr>Uniform distribution</vt:lpstr>
      <vt:lpstr>Uniform distribution between 0 and 1</vt:lpstr>
      <vt:lpstr>Normal distribution</vt:lpstr>
      <vt:lpstr>Normal distribution -- formula</vt:lpstr>
      <vt:lpstr>Normal distribution --- parameters</vt:lpstr>
      <vt:lpstr>Likelihood that the value is close to μ</vt:lpstr>
      <vt:lpstr>Central limit theorem</vt:lpstr>
      <vt:lpstr>Central limit theorem</vt:lpstr>
      <vt:lpstr>Comparison of binomial distribution  to Gaussian</vt:lpstr>
      <vt:lpstr>Polling</vt:lpstr>
      <vt:lpstr>To be concrete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Ernest Davis</dc:creator>
  <cp:lastModifiedBy>Ernest Davis</cp:lastModifiedBy>
  <cp:revision>128</cp:revision>
  <dcterms:created xsi:type="dcterms:W3CDTF">2020-03-16T17:11:02Z</dcterms:created>
  <dcterms:modified xsi:type="dcterms:W3CDTF">2020-10-09T02:51:48Z</dcterms:modified>
</cp:coreProperties>
</file>