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6" r:id="rId11"/>
    <p:sldId id="277" r:id="rId12"/>
    <p:sldId id="278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8A0A-30DE-4C7E-A1D0-E321D93F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3BF06-69A5-41A5-9BA2-68977BE8D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1E93-19B5-4C27-897B-09318437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30DF4-04F1-4C39-9B8A-F5D36529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AD12-2FF5-4FA0-A64C-2A29B825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0190-F540-455E-8B84-1CF09868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F7780-438B-45FC-861E-F98CF832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A2C0-B7C0-443C-9458-A36CFFE8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F318-9162-4986-896B-1F86FE49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7221-ACD5-42C2-ADAA-F53F2AAB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2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D2AAC-5465-46A0-AD79-B0BCCF6CA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F922D-E5F5-400C-B156-FD1753B3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1B54-82B5-48E6-8F20-08A3B114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F4F3-32DB-460D-BA29-03911BD0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C5CE-2B9F-4F21-BF21-69D3595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A7D3-687A-4855-9752-9A0D588F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58B7-9A8B-4010-88FF-F445C7DA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368C-F83E-440E-B996-632BB040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1F6EF-9A5D-4EFB-9CEF-DBFA0310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BBF8-F602-467F-A3D3-85CB86C8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E948-74D2-46B9-AAA7-0ACEE42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B8D3-0F47-466D-981E-7ECF02ED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C8D9-8B7E-4416-B166-A3808DB1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A2D5-C0AB-4EBC-8034-8C247C5B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5106C-DCAD-4BCA-A04F-9314D421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88C6-3A44-4CCC-B44D-66798DF9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0008-0625-4784-A4AB-17D42235F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58A83-D7B8-4A90-BC27-36619647D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B4B19-7140-4DFA-9D59-506E07B2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9B32-F32E-4E24-96B4-CC653DD2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17A1-5DFC-468A-98EC-D682BEB2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E6B8-40BF-41C7-8A8F-BA252E08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D1E27-0F2E-4D4A-8851-BDCC03F4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4DAB-B131-4024-9F1B-71C72242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A3D8-E02A-4728-8678-CC4579124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B6599-6909-4AAE-B774-82B1D83ED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119E-0054-49DC-9823-1EB3250F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2797C-E72A-4D5C-BB9B-61ABF57F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FA0F1-634D-4B21-A07B-8A73C590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2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03E1-06BE-4FE2-B3EB-2859F127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5BDB6-7331-43B5-9288-8390F5B7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C131-3C2E-4AC9-AA3D-C87C9D0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F0331-2B0C-446A-9F93-93772F39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C1FC3-F0B3-4AE6-8B46-C78333A9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DE32D-C022-4C43-AD7B-3B7B5869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75750-46EA-492D-84B7-0415A323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9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DE2-B791-42D8-B016-779A538B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69AC-351C-4A47-9CF6-F710843C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43A9-775B-4ADE-B321-06DD2A701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4E32F-0F67-4E9D-A2EC-83C90A94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53266-843B-4B1E-A3E8-B028B748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C5AFF-452E-4B59-9E7D-48824804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55CD-5CC2-42DB-BADD-D7BBA6ED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EEEFC-3841-4DB7-A6EE-4224BC158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3F86-B9EC-46F1-8352-409470CCF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E370F-8D99-4EF8-A437-DF730216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D6A3C-C3F5-4277-AECE-998CF14D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DB85-B8DE-4F24-BDB3-2798160A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5D637-249E-444A-A851-B0445592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4B456-2293-47A5-9BEF-9804B858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BEE23-903D-4DBB-AF68-94A31702D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F33C6-6195-445E-BB67-AEED37AC7CF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5209-C3C8-43BE-9474-EAF388591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5D8AB-19A0-4DED-84DA-DE7C1D87B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1F8C-44BB-48F0-9900-58E8771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BD41-8AE5-4CF2-8145-685B05E16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Calculus</a:t>
            </a:r>
            <a:br>
              <a:rPr lang="en-US" dirty="0"/>
            </a:br>
            <a:r>
              <a:rPr lang="en-US" dirty="0"/>
              <a:t>aka First-Order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7C351-FC4F-4B7F-A36E-EE07388F4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DB3B-F6F3-447A-91D8-E73F7372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Examples: People and songs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B04A02-86B5-4EFE-899F-120134A16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7" y="1559858"/>
            <a:ext cx="10363657" cy="5074023"/>
          </a:xfrm>
        </p:spPr>
      </p:pic>
    </p:spTree>
    <p:extLst>
      <p:ext uri="{BB962C8B-B14F-4D97-AF65-F5344CB8AC3E}">
        <p14:creationId xmlns:p14="http://schemas.microsoft.com/office/powerpoint/2010/main" val="396444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7E2F-5827-4311-B724-AE6A6A2E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able, bird, holding&#10;&#10;Description automatically generated">
            <a:extLst>
              <a:ext uri="{FF2B5EF4-FFF2-40B4-BE49-F238E27FC236}">
                <a16:creationId xmlns:a16="http://schemas.microsoft.com/office/drawing/2014/main" id="{5A67D3A6-DDA0-426B-9D24-1EA69F39B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80998"/>
            <a:ext cx="7049729" cy="2232414"/>
          </a:xfrm>
        </p:spPr>
      </p:pic>
    </p:spTree>
    <p:extLst>
      <p:ext uri="{BB962C8B-B14F-4D97-AF65-F5344CB8AC3E}">
        <p14:creationId xmlns:p14="http://schemas.microsoft.com/office/powerpoint/2010/main" val="185131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A5E1-15BE-4471-8590-A6A3A0DC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txBody>
          <a:bodyPr/>
          <a:lstStyle/>
          <a:p>
            <a:pPr algn="ctr"/>
            <a:r>
              <a:rPr lang="en-US" dirty="0"/>
              <a:t>Example: People, articles, journals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AEEE1D-77A9-4296-AE5B-E2C1DDD40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76" y="1398493"/>
            <a:ext cx="9284285" cy="5352117"/>
          </a:xfrm>
        </p:spPr>
      </p:pic>
    </p:spTree>
    <p:extLst>
      <p:ext uri="{BB962C8B-B14F-4D97-AF65-F5344CB8AC3E}">
        <p14:creationId xmlns:p14="http://schemas.microsoft.com/office/powerpoint/2010/main" val="146605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0806-BC43-482E-8131-E39C5828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 are no fixed rules for </a:t>
            </a:r>
            <a:br>
              <a:rPr lang="en-US" dirty="0"/>
            </a:br>
            <a:r>
              <a:rPr lang="en-US" dirty="0"/>
              <a:t>translating natural language to logic.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A194-0C73-4E04-A825-2E260815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have to think about the meaning of what the sentence says, and express that meaning in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there are certainly things to keep in mind and errors to avoid.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79CD-CF6D-4E4B-9284-693D303F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287"/>
          </a:xfrm>
        </p:spPr>
        <p:txBody>
          <a:bodyPr/>
          <a:lstStyle/>
          <a:p>
            <a:pPr algn="ctr"/>
            <a:r>
              <a:rPr lang="en-US" dirty="0"/>
              <a:t>Observe the rule of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8EFE-4551-4790-AAB4-5E9158A7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412"/>
            <a:ext cx="10515600" cy="5011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Constants, functions, and variables are </a:t>
            </a:r>
            <a:r>
              <a:rPr lang="en-US" i="1" dirty="0"/>
              <a:t>inside</a:t>
            </a:r>
            <a:r>
              <a:rPr lang="en-US" dirty="0"/>
              <a:t> predicates.</a:t>
            </a:r>
          </a:p>
          <a:p>
            <a:pPr marL="0" indent="0">
              <a:buNone/>
            </a:pPr>
            <a:r>
              <a:rPr lang="en-US" dirty="0"/>
              <a:t>Boolean operators and quantifiers are </a:t>
            </a:r>
            <a:r>
              <a:rPr lang="en-US" i="1" dirty="0"/>
              <a:t>outside</a:t>
            </a:r>
            <a:r>
              <a:rPr lang="en-US" dirty="0"/>
              <a:t> predicates.</a:t>
            </a:r>
          </a:p>
          <a:p>
            <a:pPr marL="0" indent="0">
              <a:buNone/>
            </a:pPr>
            <a:r>
              <a:rPr lang="en-US" dirty="0"/>
              <a:t>Predicates are not inside one another.</a:t>
            </a:r>
          </a:p>
          <a:p>
            <a:pPr marL="0" indent="0">
              <a:buNone/>
            </a:pPr>
            <a:r>
              <a:rPr lang="en-US" dirty="0"/>
              <a:t>“Sam has a male child”</a:t>
            </a:r>
          </a:p>
          <a:p>
            <a:pPr marL="457200" lvl="1" indent="0">
              <a:buNone/>
            </a:pPr>
            <a:r>
              <a:rPr lang="en-US" dirty="0"/>
              <a:t>WRONG!!!  Male(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∃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x,Sam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WRONG!!!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∃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Child(Male(x),Sam)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RIGHT: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∃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Male(x)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Child(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x,Sam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“Mary and Ed are children of Anne.”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WRONG!!! Child(Mary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Ed, Anne)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RIGHT: Child(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Mary,Anne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Child(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,Anne) 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51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AB3A-2C0C-4E47-987D-DEA812A7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Restricted universal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638D-580F-49C0-B0A9-5606243E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“All crows are black”</a:t>
            </a:r>
          </a:p>
          <a:p>
            <a:pPr marL="0" indent="0">
              <a:buNone/>
            </a:pPr>
            <a:r>
              <a:rPr lang="en-US" dirty="0"/>
              <a:t>RIGHT:    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dirty="0"/>
              <a:t>x Crow(x)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US" dirty="0"/>
              <a:t>Black(x). </a:t>
            </a:r>
          </a:p>
          <a:p>
            <a:pPr marL="0" indent="0">
              <a:buNone/>
            </a:pPr>
            <a:r>
              <a:rPr lang="en-US" dirty="0"/>
              <a:t>As stated before,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α⇒β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means “not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/>
              <a:t> or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β</a:t>
            </a:r>
            <a:r>
              <a:rPr lang="en-US" dirty="0"/>
              <a:t>“.</a:t>
            </a:r>
          </a:p>
          <a:p>
            <a:pPr marL="0" indent="0">
              <a:buNone/>
            </a:pPr>
            <a:r>
              <a:rPr lang="en-US" dirty="0"/>
              <a:t>So this means “Everything Is either not a crow or it is black”. So if some particular object </a:t>
            </a:r>
            <a:r>
              <a:rPr lang="en-US" i="1" dirty="0"/>
              <a:t>is</a:t>
            </a:r>
            <a:r>
              <a:rPr lang="en-US" dirty="0"/>
              <a:t> a crow, it must be black.</a:t>
            </a:r>
          </a:p>
        </p:txBody>
      </p:sp>
    </p:spTree>
    <p:extLst>
      <p:ext uri="{BB962C8B-B14F-4D97-AF65-F5344CB8AC3E}">
        <p14:creationId xmlns:p14="http://schemas.microsoft.com/office/powerpoint/2010/main" val="33239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3936-F2E6-4CA7-B9DD-0BF6DECC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Restricted universal quantification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D717-1A21-404F-8964-BCB1EA9A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WRONG: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∀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Crow(x)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Black(x).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means, “Everything is both a crow and black” “Everything is a black crow.”</a:t>
            </a:r>
          </a:p>
          <a:p>
            <a:pPr marL="0" indent="0">
              <a:buNone/>
            </a:pPr>
            <a:r>
              <a:rPr lang="en-US" dirty="0"/>
              <a:t>In general,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baseline="-25000" dirty="0"/>
              <a:t>x</a:t>
            </a:r>
            <a:r>
              <a:rPr lang="en-US" dirty="0"/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/>
              <a:t>(x)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β</a:t>
            </a:r>
            <a:r>
              <a:rPr lang="en-US" dirty="0"/>
              <a:t>(x) is equivalent to 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∀</a:t>
            </a:r>
            <a:r>
              <a:rPr lang="en-US" baseline="-25000" dirty="0"/>
              <a:t>x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α</a:t>
            </a:r>
            <a:r>
              <a:rPr lang="en-US" dirty="0"/>
              <a:t>(x)]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</a:t>
            </a:r>
            <a:r>
              <a:rPr lang="en-US" dirty="0"/>
              <a:t> 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∀</a:t>
            </a:r>
            <a:r>
              <a:rPr lang="en-US" baseline="-25000" dirty="0"/>
              <a:t>x</a:t>
            </a:r>
            <a:r>
              <a:rPr lang="en-US" dirty="0"/>
              <a:t>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β</a:t>
            </a:r>
            <a:r>
              <a:rPr lang="en-US" dirty="0"/>
              <a:t>(x).]</a:t>
            </a:r>
          </a:p>
          <a:p>
            <a:pPr marL="0" indent="0">
              <a:buNone/>
            </a:pPr>
            <a:r>
              <a:rPr lang="en-US" dirty="0"/>
              <a:t>If everything is both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α </a:t>
            </a:r>
            <a:r>
              <a:rPr lang="en-US" dirty="0"/>
              <a:t>and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β</a:t>
            </a:r>
            <a:r>
              <a:rPr lang="en-US" dirty="0"/>
              <a:t>, then everything is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α </a:t>
            </a:r>
            <a:r>
              <a:rPr lang="en-US" dirty="0"/>
              <a:t>and everything is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β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</a:t>
            </a:r>
          </a:p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you’ve written a formula of the form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baseline="-25000" dirty="0"/>
              <a:t>x</a:t>
            </a:r>
            <a:r>
              <a:rPr lang="en-US" dirty="0"/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/>
              <a:t>(x)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β</a:t>
            </a:r>
            <a:r>
              <a:rPr lang="en-US" dirty="0"/>
              <a:t>(x) where a conjunction is directly in the scope of a universal formula, there is a 95% chance you’ve written it wrong. To check, rewrite as </a:t>
            </a:r>
            <a:br>
              <a:rPr lang="en-US" dirty="0"/>
            </a:br>
            <a:r>
              <a:rPr lang="en-US" dirty="0"/>
              <a:t>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∀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∀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β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(x)], and see whether it still looks plausible.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7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3FFD-798B-4901-A90B-1A53F134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Restricted existential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9890-9886-4CC6-98BB-751B5329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“Some ducks are white.”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RIGHT: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∃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Duck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White(x)</a:t>
            </a:r>
          </a:p>
          <a:p>
            <a:pPr marL="0" indent="0">
              <a:buNone/>
            </a:pPr>
            <a:r>
              <a:rPr lang="en-US" dirty="0"/>
              <a:t>(except that the plural is lost).</a:t>
            </a:r>
          </a:p>
          <a:p>
            <a:pPr marL="0" indent="0">
              <a:buNone/>
            </a:pPr>
            <a:r>
              <a:rPr lang="en-US" dirty="0"/>
              <a:t>This means “There is something that is both a duck and is white.”</a:t>
            </a:r>
          </a:p>
          <a:p>
            <a:pPr marL="0" indent="0">
              <a:buNone/>
            </a:pPr>
            <a:r>
              <a:rPr lang="en-US" dirty="0"/>
              <a:t>“Some white things are ducks” would be represented the same way, but that’s OK.</a:t>
            </a:r>
          </a:p>
        </p:txBody>
      </p:sp>
    </p:spTree>
    <p:extLst>
      <p:ext uri="{BB962C8B-B14F-4D97-AF65-F5344CB8AC3E}">
        <p14:creationId xmlns:p14="http://schemas.microsoft.com/office/powerpoint/2010/main" val="331378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D280-36F1-4275-9CE4-CD47E2A6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Restricted existential quantification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EB20-3DC3-406C-B92D-01D60CA7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“Some ducks are white.”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WRONG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∃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Duck(x)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White(x)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4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1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D280-36F1-4275-9CE4-CD47E2A6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Restricted existential quantification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EB20-3DC3-406C-B92D-01D60CA7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“Some ducks are white.”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WRONG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∃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Duck(x)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White(x)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WRONG!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4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5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AA09-42DA-4D43-836F-974FAC38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predicate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D9C5-8490-4F37-AECC-407278A8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Extends propositional logic in two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Propositions are no longer atomic. They assert that an entity has a property or that a relation holds between entities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Universal quantifier: Every entity has a property.</a:t>
            </a:r>
            <a:br>
              <a:rPr lang="en-US" dirty="0"/>
            </a:br>
            <a:r>
              <a:rPr lang="en-US" dirty="0"/>
              <a:t>Existential quantifier: There exists an entity with a property.</a:t>
            </a:r>
          </a:p>
          <a:p>
            <a:pPr marL="0" indent="0">
              <a:buNone/>
            </a:pPr>
            <a:r>
              <a:rPr lang="en-US" dirty="0"/>
              <a:t>All (or nearly all) mathematical statements can be expressed in the predicate calculus, and all proofs can be justified in the predicate calculus.</a:t>
            </a:r>
          </a:p>
          <a:p>
            <a:pPr marL="0" indent="0">
              <a:buNone/>
            </a:pPr>
            <a:r>
              <a:rPr lang="en-US" dirty="0"/>
              <a:t>Many other forms of reasoning as well.</a:t>
            </a:r>
          </a:p>
        </p:txBody>
      </p:sp>
    </p:spTree>
    <p:extLst>
      <p:ext uri="{BB962C8B-B14F-4D97-AF65-F5344CB8AC3E}">
        <p14:creationId xmlns:p14="http://schemas.microsoft.com/office/powerpoint/2010/main" val="233010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D280-36F1-4275-9CE4-CD47E2A6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Restricted existential quantification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EB20-3DC3-406C-B92D-01D60CA7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“Some ducks are white.”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WRONG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∃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Duck(x)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White(x)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WRONG!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4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WRONG!!!!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4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2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D280-36F1-4275-9CE4-CD47E2A6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Restricted existential quantification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BEB20-3DC3-406C-B92D-01D60CA74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6776"/>
                <a:ext cx="10515600" cy="4850187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“Some ducks are white.”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WRONG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∃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Duck(x)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White(x)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Translate into an equivalent form where the wrongness is more apparent.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Step 1: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∃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Duck(x)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White(x).</a:t>
                </a:r>
              </a:p>
              <a:p>
                <a:pPr marL="0" lvl="0" indent="0">
                  <a:spcBef>
                    <a:spcPts val="500"/>
                  </a:spcBef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Step 2: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∃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(x)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(x) is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always equivalent to [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(x)]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lang="en-US" dirty="0">
                    <a:solidFill>
                      <a:prstClr val="black"/>
                    </a:solidFill>
                  </a:rPr>
                  <a:t> [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x </a:t>
                </a:r>
                <a:r>
                  <a:rPr lang="el-G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solidFill>
                      <a:prstClr val="black"/>
                    </a:solidFill>
                  </a:rPr>
                  <a:t>(x)].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If there is something that is either</a:t>
                </a:r>
                <a:r>
                  <a:rPr lang="el-GR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 or </a:t>
                </a:r>
                <a:r>
                  <a:rPr lang="el-G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solidFill>
                      <a:prstClr val="black"/>
                    </a:solidFill>
                  </a:rPr>
                  <a:t> , then either there is something that is</a:t>
                </a:r>
                <a:r>
                  <a:rPr lang="el-GR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 or there is something that is </a:t>
                </a:r>
                <a:r>
                  <a:rPr lang="el-G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solidFill>
                      <a:prstClr val="black"/>
                    </a:solidFill>
                  </a:rPr>
                  <a:t>; and conversely. 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So Step 1 is equivalent to [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Duck(x)]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lang="en-US" dirty="0">
                    <a:solidFill>
                      <a:prstClr val="black"/>
                    </a:solidFill>
                  </a:rPr>
                  <a:t> [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x </a:t>
                </a:r>
                <a:r>
                  <a:rPr lang="en-US" dirty="0">
                    <a:solidFill>
                      <a:prstClr val="black"/>
                    </a:solidFill>
                  </a:rPr>
                  <a:t>White(x)] “Either there is something in the world that is not a duck or there is something that is white.” So the formula is true unless everything in the world is a non-white duck. So it isn’t saying much</a:t>
                </a:r>
              </a:p>
              <a:p>
                <a:pPr marL="0" lvl="0" indent="0">
                  <a:spcBef>
                    <a:spcPts val="500"/>
                  </a:spcBef>
                  <a:buNone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sz="4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BEB20-3DC3-406C-B92D-01D60CA74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6776"/>
                <a:ext cx="10515600" cy="4850187"/>
              </a:xfrm>
              <a:blipFill>
                <a:blip r:embed="rId2"/>
                <a:stretch>
                  <a:fillRect l="-1217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88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07BA-A600-4913-B5C4-AACF5FAE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Restricted existential quantification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3FE58-D7C3-4FFE-9180-08A9389D5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General rule: If you’ve written a formula of the form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(x)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⇒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(x) where an implication (or a two-way implication) is directly in the scope of an existential quantifier, then it is 99% certain that it’s wrong.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Essentially the only exceptions are when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α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actually doesn’t contain x. In that case, you should rewrite this, for clarity,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α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⇒ ∃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β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(x).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If you’ve written it and you really feel certain that it’s right, then rewrite it in the logically equivalent form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[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∃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α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(x)]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[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∃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β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(x)], and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see if it still seems right.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3FE58-D7C3-4FFE-9180-08A9389D5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74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5A45-0B4A-4891-AC87-480C7D11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Don’t trust the English! 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0C3E-CABB-482B-A47D-433F132F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“Some”, “Somebody” “Something”, “a”, “the” often mean an existential quantifier:</a:t>
            </a:r>
          </a:p>
          <a:p>
            <a:pPr marL="0" indent="0">
              <a:buNone/>
            </a:pPr>
            <a:r>
              <a:rPr lang="en-US" dirty="0"/>
              <a:t>“George sees a robin.”    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n-US" baseline="-25000" dirty="0"/>
              <a:t>x</a:t>
            </a:r>
            <a:r>
              <a:rPr lang="en-US" dirty="0"/>
              <a:t> Sees(</a:t>
            </a:r>
            <a:r>
              <a:rPr lang="en-US" dirty="0" err="1"/>
              <a:t>George,x</a:t>
            </a:r>
            <a:r>
              <a:rPr lang="en-US" dirty="0"/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⋀ </a:t>
            </a:r>
            <a:r>
              <a:rPr lang="en-US" dirty="0"/>
              <a:t>Robin(x).</a:t>
            </a:r>
            <a:br>
              <a:rPr lang="en-US" dirty="0"/>
            </a:br>
            <a:r>
              <a:rPr lang="en-US" dirty="0"/>
              <a:t>“Someone’s knocking at the door”</a:t>
            </a:r>
            <a:br>
              <a:rPr lang="en-US" dirty="0"/>
            </a:br>
            <a:r>
              <a:rPr lang="en-US" dirty="0"/>
              <a:t>      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∃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Door(y)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KnockingAt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5814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7A0C-4C55-40B6-934E-2C4C782D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Don’t trust the English!  Quantifiers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3FA2-171E-41AF-90A9-44A58BAF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 not always.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“If someone is 18 years old, they are allowed to vote.”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∀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AgeOf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(x),Times(18,Year))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Legal(Do(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x,Vote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∃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AgeOf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(x),Times(18,Year))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⋀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Legal(Do(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x,Vote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(“There is someone over 18 who is allowed to vote”)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DEFINITELY NOT: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AgeOf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(x),Times(18,Year))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Legal(Do(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x,Vote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(Discussed earlier: This means “Either  there is someone at least 18, or there is someone who may legally vote”)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 ANY BETTER:  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∃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AgeOf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(x),Times(18,Year))]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Legal(Do(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x,Vote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(This means: If anyone is at least 18, then x may vote.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49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F451-1293-4E19-B23A-3F3FD11C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Don’t trust the English!  Quantifiers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09AB-0F5B-479F-B371-BF67FEAF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squirrel is a mammal”.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∀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Squirrel(x)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Mammal(x)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“A person is allowed to drive only if they have a license.”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∀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Legal(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x,Drive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License(y)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⋀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Owns(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“Lucy owns a parrot that is larger than a cat.”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∃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Parrot(x)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 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Owns(</a:t>
            </a:r>
            <a:r>
              <a:rPr lang="en-US" sz="2600" dirty="0" err="1">
                <a:solidFill>
                  <a:prstClr val="black"/>
                </a:solidFill>
                <a:latin typeface="Calibri" panose="020F0502020204030204"/>
              </a:rPr>
              <a:t>Lucy,x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 ∀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Cat(y)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Larger(</a:t>
            </a:r>
            <a:r>
              <a:rPr lang="en-US" sz="2600" dirty="0" err="1">
                <a:solidFill>
                  <a:prstClr val="black"/>
                </a:solidFill>
                <a:latin typeface="Calibri" panose="020F0502020204030204"/>
              </a:rPr>
              <a:t>x,y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6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C8D-0E60-4F8A-988A-4EECF85E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correct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546E9-57C1-426A-BA6E-5900CA6AF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Logically equivalent representation: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“A vegetarian is someone who eats no meat.”</a:t>
                </a:r>
              </a:p>
              <a:p>
                <a:pPr marL="0" indent="0">
                  <a:buNone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∀</a:t>
                </a:r>
                <a:r>
                  <a:rPr kumimoji="0" lang="en-US" sz="2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/>
                  <a:t>Vegetarian(x)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[∃</a:t>
                </a:r>
                <a:r>
                  <a:rPr kumimoji="0" lang="en-US" sz="2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/>
                  <a:t>Meat(y)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</a:t>
                </a:r>
                <a:r>
                  <a:rPr lang="en-US" dirty="0"/>
                  <a:t> Eats(</a:t>
                </a:r>
                <a:r>
                  <a:rPr lang="en-US" dirty="0" err="1"/>
                  <a:t>x,y</a:t>
                </a:r>
                <a:r>
                  <a:rPr lang="en-US" dirty="0"/>
                  <a:t>)].</a:t>
                </a:r>
              </a:p>
              <a:p>
                <a:pPr marL="0" indent="0">
                  <a:buNone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∀</a:t>
                </a:r>
                <a:r>
                  <a:rPr kumimoji="0" lang="en-US" sz="2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/>
                  <a:t>Vegetarian(x)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dirty="0"/>
                  <a:t> [</a:t>
                </a:r>
                <a:r>
                  <a:rPr 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kumimoji="0" lang="en-US" sz="2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/>
                  <a:t>Meat(y)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Eats(</a:t>
                </a:r>
                <a:r>
                  <a:rPr lang="en-US" dirty="0" err="1"/>
                  <a:t>x,y</a:t>
                </a:r>
                <a:r>
                  <a:rPr lang="en-US" dirty="0"/>
                  <a:t>)].</a:t>
                </a:r>
              </a:p>
              <a:p>
                <a:pPr marL="0" lvl="0" indent="0">
                  <a:buNone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∀</a:t>
                </a:r>
                <a:r>
                  <a:rPr kumimoji="0" lang="en-US" sz="2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[</a:t>
                </a:r>
                <a:r>
                  <a:rPr 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∃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y</a:t>
                </a:r>
                <a:r>
                  <a:rPr lang="en-US" sz="2600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Meat(y)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</a:t>
                </a:r>
                <a:r>
                  <a:rPr lang="en-US" dirty="0">
                    <a:solidFill>
                      <a:prstClr val="black"/>
                    </a:solidFill>
                  </a:rPr>
                  <a:t> Eats(</a:t>
                </a:r>
                <a:r>
                  <a:rPr lang="en-US" dirty="0" err="1">
                    <a:solidFill>
                      <a:prstClr val="black"/>
                    </a:solidFill>
                  </a:rPr>
                  <a:t>x,y</a:t>
                </a:r>
                <a:r>
                  <a:rPr lang="en-US" dirty="0">
                    <a:solidFill>
                      <a:prstClr val="black"/>
                    </a:solidFill>
                  </a:rPr>
                  <a:t>)]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Vegetarian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(x).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546E9-57C1-426A-BA6E-5900CA6AF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112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D2AC-6947-4C80-A7E6-7D2921A6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correct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273E-0853-4651-8486-7C8B058A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Logically equivalent given some background knowledge:</a:t>
            </a:r>
          </a:p>
          <a:p>
            <a:pPr marL="0" indent="0">
              <a:buNone/>
            </a:pPr>
            <a:r>
              <a:rPr lang="en-US" dirty="0"/>
              <a:t>“Pamela has a long nose.”</a:t>
            </a:r>
          </a:p>
          <a:p>
            <a:pPr marL="0" indent="0">
              <a:buNone/>
            </a:pPr>
            <a:r>
              <a:rPr lang="en-US" dirty="0"/>
              <a:t>Is this 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dirty="0"/>
              <a:t>x </a:t>
            </a:r>
            <a:r>
              <a:rPr lang="en-US" dirty="0" err="1"/>
              <a:t>NoseOf</a:t>
            </a:r>
            <a:r>
              <a:rPr lang="en-US" dirty="0"/>
              <a:t>(</a:t>
            </a:r>
            <a:r>
              <a:rPr lang="en-US" dirty="0" err="1"/>
              <a:t>y,Pamela</a:t>
            </a:r>
            <a:r>
              <a:rPr lang="en-US" dirty="0"/>
              <a:t>)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US" dirty="0"/>
              <a:t>Long(y).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n-US" dirty="0"/>
              <a:t>x </a:t>
            </a:r>
            <a:r>
              <a:rPr lang="en-US" dirty="0" err="1"/>
              <a:t>NoseOf</a:t>
            </a:r>
            <a:r>
              <a:rPr lang="en-US" dirty="0"/>
              <a:t>(</a:t>
            </a:r>
            <a:r>
              <a:rPr lang="en-US" dirty="0" err="1"/>
              <a:t>y,Pamela</a:t>
            </a:r>
            <a:r>
              <a:rPr lang="en-US" dirty="0"/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⋀</a:t>
            </a:r>
            <a:r>
              <a:rPr lang="en-US" dirty="0"/>
              <a:t>  Long(y).</a:t>
            </a:r>
          </a:p>
          <a:p>
            <a:pPr marL="0" indent="0">
              <a:buNone/>
            </a:pPr>
            <a:r>
              <a:rPr lang="en-US" dirty="0"/>
              <a:t>or other possibilities?</a:t>
            </a:r>
          </a:p>
          <a:p>
            <a:pPr marL="0" indent="0">
              <a:buNone/>
            </a:pPr>
            <a:r>
              <a:rPr lang="en-US" dirty="0"/>
              <a:t>Given that a person has one nose, these are equivalent.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1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6946-64E4-4D75-9691-051676D4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correct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19E4-47F3-420F-A1AC-EB87BFFC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“Alabama borders Mississippi”.</a:t>
            </a:r>
          </a:p>
          <a:p>
            <a:pPr marL="0" indent="0">
              <a:buNone/>
            </a:pPr>
            <a:r>
              <a:rPr lang="en-US" dirty="0"/>
              <a:t>Is this</a:t>
            </a:r>
          </a:p>
          <a:p>
            <a:pPr marL="0" indent="0">
              <a:buNone/>
            </a:pPr>
            <a:r>
              <a:rPr lang="en-US" dirty="0"/>
              <a:t>Borders(</a:t>
            </a:r>
            <a:r>
              <a:rPr lang="en-US" dirty="0" err="1"/>
              <a:t>Alabama,Mississippi</a:t>
            </a:r>
            <a:r>
              <a:rPr lang="en-US" dirty="0"/>
              <a:t>) or</a:t>
            </a:r>
          </a:p>
          <a:p>
            <a:pPr marL="0" indent="0">
              <a:buNone/>
            </a:pPr>
            <a:r>
              <a:rPr lang="en-US" dirty="0"/>
              <a:t>Borders(</a:t>
            </a:r>
            <a:r>
              <a:rPr lang="en-US" dirty="0" err="1"/>
              <a:t>Mississippi,Alabama</a:t>
            </a:r>
            <a:r>
              <a:rPr lang="en-US" dirty="0"/>
              <a:t>) or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Borders(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Alabama,Mississippi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Borders(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Mississippi,Alabama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Given the background knowledge that “Borders” is symmetric, these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1962859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D3AE-6E8A-404D-8511-4D30541A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designing a language, </a:t>
            </a:r>
            <a:br>
              <a:rPr lang="en-US" dirty="0"/>
            </a:br>
            <a:r>
              <a:rPr lang="en-US" dirty="0"/>
              <a:t>do not shortchange the representation!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83F1-9093-4AC1-A125-2E88B30C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Especially: If you need to represent things that change over time, you will have to incorporate an explicit representation of time.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baseline="-25000" dirty="0"/>
              <a:t>x </a:t>
            </a:r>
            <a:r>
              <a:rPr lang="en-US" dirty="0"/>
              <a:t>Light(x)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⋀ </a:t>
            </a:r>
            <a:r>
              <a:rPr lang="en-US" dirty="0"/>
              <a:t>Off(x)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⋀ </a:t>
            </a:r>
            <a:r>
              <a:rPr lang="en-US" dirty="0"/>
              <a:t>Flip(</a:t>
            </a:r>
            <a:r>
              <a:rPr lang="en-US" dirty="0" err="1"/>
              <a:t>SwitchOf</a:t>
            </a:r>
            <a:r>
              <a:rPr lang="en-US" dirty="0"/>
              <a:t>(x))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US" dirty="0"/>
              <a:t>On(x).    WRONG.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∀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x,t,t2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Light(x)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ccurs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(t,t2,Flip(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SwitchOf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On(x,t2).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Or some such.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It’s also the case that you don’t want to introduce more  distinctions than you need.  But of course, it’s hard to judge what you may need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7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CDC4-D6A8-4908-82CA-85E5B248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E53F-D653-4C42-8F04-5B6E6F473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dirty="0"/>
                  <a:t>Logical symbols: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⋀, ∨, ⇒, ⇔,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∀, ∃.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Variables: x, y, z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(Often useful also to have equals sign =, but we will not be using it.)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Non-logical symbols: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Constant symbols: 2, </a:t>
                </a:r>
                <a:r>
                  <a:rPr lang="en-US" sz="2800" dirty="0" err="1"/>
                  <a:t>EiffelTower</a:t>
                </a:r>
                <a:r>
                  <a:rPr lang="en-US" sz="2800" dirty="0"/>
                  <a:t>, Year1709AD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Function symbols: Plus(</a:t>
                </a:r>
                <a:r>
                  <a:rPr lang="en-US" sz="2800" dirty="0" err="1"/>
                  <a:t>x,y</a:t>
                </a:r>
                <a:r>
                  <a:rPr lang="en-US" sz="2800" dirty="0"/>
                  <a:t>).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Relation symbols:  Parent(</a:t>
                </a:r>
                <a:r>
                  <a:rPr lang="en-US" sz="2800" dirty="0" err="1"/>
                  <a:t>x,y</a:t>
                </a:r>
                <a:r>
                  <a:rPr lang="en-US" sz="2800" dirty="0"/>
                  <a:t>).  Greater(</a:t>
                </a:r>
                <a:r>
                  <a:rPr lang="en-US" sz="2800" dirty="0" err="1"/>
                  <a:t>x,y</a:t>
                </a:r>
                <a:r>
                  <a:rPr lang="en-US" sz="2800" dirty="0"/>
                  <a:t>). </a:t>
                </a:r>
                <a:r>
                  <a:rPr lang="en-US" sz="2800" dirty="0" err="1"/>
                  <a:t>PegInHole</a:t>
                </a:r>
                <a:r>
                  <a:rPr lang="en-US" sz="2800" dirty="0"/>
                  <a:t>(</a:t>
                </a:r>
                <a:r>
                  <a:rPr lang="en-US" sz="2800" dirty="0" err="1"/>
                  <a:t>h,t</a:t>
                </a:r>
                <a:r>
                  <a:rPr lang="en-US" sz="2800" dirty="0"/>
                  <a:t>).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1E53F-D653-4C42-8F04-5B6E6F473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596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E7FD-E110-413D-B51D-3C9820A9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Largely outside the scope </a:t>
            </a:r>
            <a:br>
              <a:rPr lang="en-US" dirty="0"/>
            </a:br>
            <a:r>
              <a:rPr lang="en-US" dirty="0"/>
              <a:t>of the predicate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C24E-4DD5-4ACA-947B-40D2D2A5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statements: “Birds can fly. “</a:t>
            </a:r>
          </a:p>
          <a:p>
            <a:r>
              <a:rPr lang="en-US" dirty="0"/>
              <a:t>Vagueness: “Sarah is tall.”</a:t>
            </a:r>
          </a:p>
          <a:p>
            <a:r>
              <a:rPr lang="en-US" dirty="0"/>
              <a:t>Uncertainty.  “It will probably take less than an hour to get to the airport.”</a:t>
            </a:r>
          </a:p>
          <a:p>
            <a:r>
              <a:rPr lang="en-US" dirty="0"/>
              <a:t>Modal operators: “John knows that Salem or Portland is the capital of Oregon.”</a:t>
            </a:r>
          </a:p>
          <a:p>
            <a:r>
              <a:rPr lang="en-US" dirty="0"/>
              <a:t>Meta-reasoning: “Hint: To solve problem 2.1, use the fundamental theorem of the calculus.”</a:t>
            </a:r>
          </a:p>
        </p:txBody>
      </p:sp>
    </p:spTree>
    <p:extLst>
      <p:ext uri="{BB962C8B-B14F-4D97-AF65-F5344CB8AC3E}">
        <p14:creationId xmlns:p14="http://schemas.microsoft.com/office/powerpoint/2010/main" val="20627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68D5-C9D4-4C8B-A8BE-A4CF0ED9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3E354-1C71-4FB0-943E-2851FEF14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Term ::= Constant | Variable | Function(Term … Term) </a:t>
                </a:r>
              </a:p>
              <a:p>
                <a:pPr marL="0" indent="0">
                  <a:buNone/>
                </a:pPr>
                <a:r>
                  <a:rPr lang="en-US" dirty="0" err="1"/>
                  <a:t>AtomicFormula</a:t>
                </a:r>
                <a:r>
                  <a:rPr lang="en-US" dirty="0"/>
                  <a:t> ::= Predicate(Term … Term)</a:t>
                </a:r>
              </a:p>
              <a:p>
                <a:pPr marL="0" indent="0">
                  <a:buNone/>
                </a:pPr>
                <a:r>
                  <a:rPr lang="en-US" dirty="0"/>
                  <a:t>Formula ::= </a:t>
                </a:r>
                <a:r>
                  <a:rPr lang="en-US" dirty="0" err="1"/>
                  <a:t>AtomicFormula</a:t>
                </a:r>
                <a:r>
                  <a:rPr lang="en-US" dirty="0"/>
                  <a:t> |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/>
                  <a:t> Formula | (Formula Boolean Formula) |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Quantifier Variable Formula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i="1" dirty="0"/>
                  <a:t>sentence</a:t>
                </a:r>
                <a:r>
                  <a:rPr lang="en-US" dirty="0"/>
                  <a:t> is a formula in which every occurrence of a variable is bound by a quantifier.</a:t>
                </a:r>
              </a:p>
              <a:p>
                <a:pPr marL="0" indent="0">
                  <a:buNone/>
                </a:pPr>
                <a:r>
                  <a:rPr lang="en-US" dirty="0"/>
                  <a:t>Same precedence on Boolean operators. </a:t>
                </a:r>
                <a:br>
                  <a:rPr lang="en-US" dirty="0"/>
                </a:br>
                <a:r>
                  <a:rPr lang="en-US" dirty="0"/>
                  <a:t>Quantifiers have scope to the end of the sentence. </a:t>
                </a:r>
                <a:br>
                  <a:rPr lang="en-US" dirty="0"/>
                </a:br>
                <a:r>
                  <a:rPr lang="en-US" dirty="0"/>
                  <a:t>Combine variables with same quantifier e.g. write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∀</a:t>
                </a:r>
                <a:r>
                  <a:rPr lang="en-US" baseline="-25000" dirty="0"/>
                  <a:t>x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∀</a:t>
                </a:r>
                <a:r>
                  <a:rPr lang="en-US" baseline="-25000" dirty="0"/>
                  <a:t>y</a:t>
                </a:r>
                <a:r>
                  <a:rPr lang="en-US" dirty="0"/>
                  <a:t> as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∀</a:t>
                </a:r>
                <a:r>
                  <a:rPr lang="en-US" baseline="-25000" dirty="0" err="1"/>
                  <a:t>x,y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3E354-1C71-4FB0-943E-2851FEF14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C992-434C-4029-B255-5CE2169C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The syntax of a sentence is a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553B-562F-43EE-8E7B-D26CE518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408176"/>
            <a:ext cx="10515600" cy="4860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F   </a:t>
            </a:r>
          </a:p>
          <a:p>
            <a:pPr marL="0" indent="0">
              <a:buNone/>
            </a:pPr>
            <a:r>
              <a:rPr lang="en-US" dirty="0"/>
              <a:t>                                          F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F</a:t>
            </a:r>
          </a:p>
          <a:p>
            <a:pPr marL="0" indent="0">
              <a:buNone/>
            </a:pPr>
            <a:r>
              <a:rPr lang="en-US" dirty="0"/>
              <a:t>                                            F                                    </a:t>
            </a:r>
            <a:r>
              <a:rPr lang="en-US" dirty="0" err="1"/>
              <a:t>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A                                   </a:t>
            </a:r>
            <a:r>
              <a:rPr lang="en-US" dirty="0" err="1"/>
              <a:t>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T</a:t>
            </a:r>
          </a:p>
          <a:p>
            <a:pPr marL="0" indent="0">
              <a:buNone/>
            </a:pPr>
            <a:r>
              <a:rPr lang="en-US" dirty="0"/>
              <a:t>                                              T      </a:t>
            </a:r>
            <a:r>
              <a:rPr lang="en-US" dirty="0" err="1"/>
              <a:t>T</a:t>
            </a:r>
            <a:r>
              <a:rPr lang="en-US" dirty="0"/>
              <a:t>                             </a:t>
            </a:r>
            <a:r>
              <a:rPr lang="en-US" dirty="0" err="1"/>
              <a:t>T</a:t>
            </a:r>
            <a:r>
              <a:rPr lang="en-US" dirty="0"/>
              <a:t>     </a:t>
            </a:r>
            <a:r>
              <a:rPr lang="en-US" dirty="0" err="1"/>
              <a:t>T</a:t>
            </a:r>
            <a:r>
              <a:rPr lang="en-US" dirty="0"/>
              <a:t>          </a:t>
            </a:r>
            <a:r>
              <a:rPr lang="en-US" dirty="0" err="1"/>
              <a:t>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Q  V Q  V    P    V     </a:t>
            </a:r>
            <a:r>
              <a:rPr lang="en-US" dirty="0" err="1"/>
              <a:t>V</a:t>
            </a:r>
            <a:r>
              <a:rPr lang="en-US" dirty="0"/>
              <a:t>    B      P      F      V     C          V</a:t>
            </a:r>
          </a:p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                   ∀  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 ∀   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Gt(  x  ,  y)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Gt  (Plus(  x,   One),  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F4EA6D-D8D7-4C11-BF13-1DB018E16237}"/>
              </a:ext>
            </a:extLst>
          </p:cNvPr>
          <p:cNvCxnSpPr/>
          <p:nvPr/>
        </p:nvCxnSpPr>
        <p:spPr>
          <a:xfrm>
            <a:off x="2871216" y="5413248"/>
            <a:ext cx="0" cy="21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FB9F72-2CCF-4E01-B797-86538CCDEFCE}"/>
              </a:ext>
            </a:extLst>
          </p:cNvPr>
          <p:cNvCxnSpPr/>
          <p:nvPr/>
        </p:nvCxnSpPr>
        <p:spPr>
          <a:xfrm>
            <a:off x="3218688" y="5413248"/>
            <a:ext cx="0" cy="21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1E47E9-A0CB-48A1-AAD8-0381E066176C}"/>
              </a:ext>
            </a:extLst>
          </p:cNvPr>
          <p:cNvCxnSpPr/>
          <p:nvPr/>
        </p:nvCxnSpPr>
        <p:spPr>
          <a:xfrm>
            <a:off x="3529584" y="5413248"/>
            <a:ext cx="0" cy="21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F42E60-78CC-456E-9374-3DC7EFC2243E}"/>
              </a:ext>
            </a:extLst>
          </p:cNvPr>
          <p:cNvCxnSpPr/>
          <p:nvPr/>
        </p:nvCxnSpPr>
        <p:spPr>
          <a:xfrm flipV="1">
            <a:off x="3968496" y="5413248"/>
            <a:ext cx="0" cy="21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6AEEE-8DA8-4CB0-8420-F3A845285298}"/>
              </a:ext>
            </a:extLst>
          </p:cNvPr>
          <p:cNvCxnSpPr/>
          <p:nvPr/>
        </p:nvCxnSpPr>
        <p:spPr>
          <a:xfrm flipV="1">
            <a:off x="4443984" y="5248656"/>
            <a:ext cx="0" cy="384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8336AD-EA68-4378-A35A-76F024EAF317}"/>
              </a:ext>
            </a:extLst>
          </p:cNvPr>
          <p:cNvCxnSpPr/>
          <p:nvPr/>
        </p:nvCxnSpPr>
        <p:spPr>
          <a:xfrm flipV="1">
            <a:off x="4956048" y="5413248"/>
            <a:ext cx="0" cy="21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7A6B9D-6CBC-4A7B-8F9F-74C48689CEBF}"/>
              </a:ext>
            </a:extLst>
          </p:cNvPr>
          <p:cNvCxnSpPr/>
          <p:nvPr/>
        </p:nvCxnSpPr>
        <p:spPr>
          <a:xfrm flipV="1">
            <a:off x="5559552" y="5248656"/>
            <a:ext cx="0" cy="384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20C84E-818C-4A09-9963-9A1D5852EC15}"/>
              </a:ext>
            </a:extLst>
          </p:cNvPr>
          <p:cNvCxnSpPr/>
          <p:nvPr/>
        </p:nvCxnSpPr>
        <p:spPr>
          <a:xfrm flipV="1">
            <a:off x="6096000" y="5413248"/>
            <a:ext cx="0" cy="21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2669CF-AFA8-4802-8A92-733E2B7AA9E9}"/>
              </a:ext>
            </a:extLst>
          </p:cNvPr>
          <p:cNvCxnSpPr/>
          <p:nvPr/>
        </p:nvCxnSpPr>
        <p:spPr>
          <a:xfrm flipV="1">
            <a:off x="6711696" y="5248656"/>
            <a:ext cx="0" cy="384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F94797-975C-4D6B-913E-342796EA5F7A}"/>
              </a:ext>
            </a:extLst>
          </p:cNvPr>
          <p:cNvCxnSpPr/>
          <p:nvPr/>
        </p:nvCxnSpPr>
        <p:spPr>
          <a:xfrm flipV="1">
            <a:off x="7370064" y="5413248"/>
            <a:ext cx="0" cy="21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430987-6CE9-40C8-81B7-53759C239ABB}"/>
              </a:ext>
            </a:extLst>
          </p:cNvPr>
          <p:cNvCxnSpPr/>
          <p:nvPr/>
        </p:nvCxnSpPr>
        <p:spPr>
          <a:xfrm flipV="1">
            <a:off x="8065008" y="5248656"/>
            <a:ext cx="0" cy="384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BB8116-9A09-45F5-A1FD-2F9911D28FC8}"/>
              </a:ext>
            </a:extLst>
          </p:cNvPr>
          <p:cNvCxnSpPr/>
          <p:nvPr/>
        </p:nvCxnSpPr>
        <p:spPr>
          <a:xfrm flipV="1">
            <a:off x="8705088" y="5248656"/>
            <a:ext cx="0" cy="384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6BCEEF0-1352-422A-A750-285797F02F96}"/>
              </a:ext>
            </a:extLst>
          </p:cNvPr>
          <p:cNvCxnSpPr/>
          <p:nvPr/>
        </p:nvCxnSpPr>
        <p:spPr>
          <a:xfrm flipV="1">
            <a:off x="9656064" y="5413248"/>
            <a:ext cx="0" cy="21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EC3EF5-D884-4069-B119-CC6739B7819C}"/>
              </a:ext>
            </a:extLst>
          </p:cNvPr>
          <p:cNvCxnSpPr/>
          <p:nvPr/>
        </p:nvCxnSpPr>
        <p:spPr>
          <a:xfrm flipV="1">
            <a:off x="4956048" y="4791456"/>
            <a:ext cx="0" cy="15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4A6CD0-9C76-490B-BE06-C14918341E5B}"/>
              </a:ext>
            </a:extLst>
          </p:cNvPr>
          <p:cNvCxnSpPr/>
          <p:nvPr/>
        </p:nvCxnSpPr>
        <p:spPr>
          <a:xfrm flipV="1">
            <a:off x="5559552" y="4791456"/>
            <a:ext cx="0" cy="310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D6BF93-B172-49EA-BC72-89BE64BFA78A}"/>
              </a:ext>
            </a:extLst>
          </p:cNvPr>
          <p:cNvCxnSpPr/>
          <p:nvPr/>
        </p:nvCxnSpPr>
        <p:spPr>
          <a:xfrm flipV="1">
            <a:off x="8065008" y="4791456"/>
            <a:ext cx="0" cy="310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681729-D549-45BF-93B1-0B28E04515BC}"/>
              </a:ext>
            </a:extLst>
          </p:cNvPr>
          <p:cNvCxnSpPr/>
          <p:nvPr/>
        </p:nvCxnSpPr>
        <p:spPr>
          <a:xfrm flipV="1">
            <a:off x="8705088" y="4791456"/>
            <a:ext cx="0" cy="310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CA54EE-2556-4EEA-874F-FEEE39A57325}"/>
              </a:ext>
            </a:extLst>
          </p:cNvPr>
          <p:cNvCxnSpPr/>
          <p:nvPr/>
        </p:nvCxnSpPr>
        <p:spPr>
          <a:xfrm flipV="1">
            <a:off x="9656064" y="4942840"/>
            <a:ext cx="0" cy="159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CFAAF8-80FA-463F-9D34-BECB32BAB4EC}"/>
              </a:ext>
            </a:extLst>
          </p:cNvPr>
          <p:cNvCxnSpPr/>
          <p:nvPr/>
        </p:nvCxnSpPr>
        <p:spPr>
          <a:xfrm flipH="1">
            <a:off x="7379209" y="4297680"/>
            <a:ext cx="420624" cy="804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3F8214-6460-46F3-B380-50AFE59D45D3}"/>
              </a:ext>
            </a:extLst>
          </p:cNvPr>
          <p:cNvCxnSpPr/>
          <p:nvPr/>
        </p:nvCxnSpPr>
        <p:spPr>
          <a:xfrm flipH="1">
            <a:off x="4443984" y="3822192"/>
            <a:ext cx="219456" cy="120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508B45-0E3B-47C6-8D94-709937EE8C6C}"/>
              </a:ext>
            </a:extLst>
          </p:cNvPr>
          <p:cNvCxnSpPr/>
          <p:nvPr/>
        </p:nvCxnSpPr>
        <p:spPr>
          <a:xfrm>
            <a:off x="7863840" y="4297680"/>
            <a:ext cx="201168" cy="31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9707F6-FB47-4817-B6D1-97FCEB06607E}"/>
              </a:ext>
            </a:extLst>
          </p:cNvPr>
          <p:cNvCxnSpPr/>
          <p:nvPr/>
        </p:nvCxnSpPr>
        <p:spPr>
          <a:xfrm>
            <a:off x="4828032" y="3822192"/>
            <a:ext cx="128016" cy="790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F955B7-9DB4-4CB9-8D05-65B21EC41F28}"/>
              </a:ext>
            </a:extLst>
          </p:cNvPr>
          <p:cNvCxnSpPr/>
          <p:nvPr/>
        </p:nvCxnSpPr>
        <p:spPr>
          <a:xfrm flipH="1">
            <a:off x="6876288" y="3822192"/>
            <a:ext cx="923545" cy="120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E8CE90-7560-4ADC-AE46-749DADC9A68D}"/>
              </a:ext>
            </a:extLst>
          </p:cNvPr>
          <p:cNvCxnSpPr/>
          <p:nvPr/>
        </p:nvCxnSpPr>
        <p:spPr>
          <a:xfrm>
            <a:off x="7964424" y="4217574"/>
            <a:ext cx="557784" cy="395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88209D-8E9A-456D-B591-199D4D7A5AEE}"/>
              </a:ext>
            </a:extLst>
          </p:cNvPr>
          <p:cNvCxnSpPr/>
          <p:nvPr/>
        </p:nvCxnSpPr>
        <p:spPr>
          <a:xfrm flipH="1" flipV="1">
            <a:off x="4892040" y="3822192"/>
            <a:ext cx="667512" cy="790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C5F9E59-7DE9-4BDA-9EE0-5CB51EEF14B2}"/>
              </a:ext>
            </a:extLst>
          </p:cNvPr>
          <p:cNvCxnSpPr/>
          <p:nvPr/>
        </p:nvCxnSpPr>
        <p:spPr>
          <a:xfrm flipV="1">
            <a:off x="7799833" y="3822192"/>
            <a:ext cx="0" cy="201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F345F31-615B-428A-8B34-743627DA4A9A}"/>
              </a:ext>
            </a:extLst>
          </p:cNvPr>
          <p:cNvCxnSpPr/>
          <p:nvPr/>
        </p:nvCxnSpPr>
        <p:spPr>
          <a:xfrm flipV="1">
            <a:off x="4828032" y="3200400"/>
            <a:ext cx="0" cy="402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723962-56AD-4597-B465-DD929E9435B0}"/>
              </a:ext>
            </a:extLst>
          </p:cNvPr>
          <p:cNvCxnSpPr/>
          <p:nvPr/>
        </p:nvCxnSpPr>
        <p:spPr>
          <a:xfrm flipV="1">
            <a:off x="7799833" y="3200400"/>
            <a:ext cx="0" cy="402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D2A4E-D939-4398-9816-6E6E31D028F1}"/>
              </a:ext>
            </a:extLst>
          </p:cNvPr>
          <p:cNvCxnSpPr/>
          <p:nvPr/>
        </p:nvCxnSpPr>
        <p:spPr>
          <a:xfrm flipH="1" flipV="1">
            <a:off x="7982713" y="3822192"/>
            <a:ext cx="1636776" cy="67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DC63B8-BE10-40E9-8BF9-09FF87EDE5BB}"/>
              </a:ext>
            </a:extLst>
          </p:cNvPr>
          <p:cNvCxnSpPr/>
          <p:nvPr/>
        </p:nvCxnSpPr>
        <p:spPr>
          <a:xfrm flipH="1">
            <a:off x="4956048" y="2724912"/>
            <a:ext cx="932688" cy="475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FE29845-11C3-402C-8648-A2A0356BB446}"/>
              </a:ext>
            </a:extLst>
          </p:cNvPr>
          <p:cNvCxnSpPr/>
          <p:nvPr/>
        </p:nvCxnSpPr>
        <p:spPr>
          <a:xfrm flipV="1">
            <a:off x="6096000" y="3003328"/>
            <a:ext cx="0" cy="2019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F70B81-7DA4-4519-BE01-0749E1C16062}"/>
              </a:ext>
            </a:extLst>
          </p:cNvPr>
          <p:cNvCxnSpPr/>
          <p:nvPr/>
        </p:nvCxnSpPr>
        <p:spPr>
          <a:xfrm flipH="1" flipV="1">
            <a:off x="6096000" y="2724912"/>
            <a:ext cx="1493521" cy="475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2DB5BB9-D381-4335-9D91-BBFE9B8F8702}"/>
              </a:ext>
            </a:extLst>
          </p:cNvPr>
          <p:cNvCxnSpPr/>
          <p:nvPr/>
        </p:nvCxnSpPr>
        <p:spPr>
          <a:xfrm flipV="1">
            <a:off x="3529584" y="2267712"/>
            <a:ext cx="914400" cy="2754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568BC8C-24FE-4E8B-8697-2F146762B609}"/>
              </a:ext>
            </a:extLst>
          </p:cNvPr>
          <p:cNvCxnSpPr/>
          <p:nvPr/>
        </p:nvCxnSpPr>
        <p:spPr>
          <a:xfrm flipV="1">
            <a:off x="3909060" y="2450592"/>
            <a:ext cx="534924" cy="249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27AFE99-D1CF-4E47-89A5-83BD56D0045D}"/>
              </a:ext>
            </a:extLst>
          </p:cNvPr>
          <p:cNvCxnSpPr/>
          <p:nvPr/>
        </p:nvCxnSpPr>
        <p:spPr>
          <a:xfrm flipH="1" flipV="1">
            <a:off x="4810505" y="2267712"/>
            <a:ext cx="1150622" cy="30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D2BA7D8-A7CD-403A-BB25-C172EACB531D}"/>
              </a:ext>
            </a:extLst>
          </p:cNvPr>
          <p:cNvCxnSpPr/>
          <p:nvPr/>
        </p:nvCxnSpPr>
        <p:spPr>
          <a:xfrm flipV="1">
            <a:off x="2862833" y="1771555"/>
            <a:ext cx="1046227" cy="3171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D9313E4-E86A-4ED1-9E06-C0D57569E67C}"/>
              </a:ext>
            </a:extLst>
          </p:cNvPr>
          <p:cNvCxnSpPr/>
          <p:nvPr/>
        </p:nvCxnSpPr>
        <p:spPr>
          <a:xfrm flipV="1">
            <a:off x="3252216" y="1877060"/>
            <a:ext cx="679704" cy="312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D7F7969-CB2F-4496-9689-9C0A5995F3C1}"/>
              </a:ext>
            </a:extLst>
          </p:cNvPr>
          <p:cNvCxnSpPr/>
          <p:nvPr/>
        </p:nvCxnSpPr>
        <p:spPr>
          <a:xfrm flipH="1" flipV="1">
            <a:off x="3982212" y="1877060"/>
            <a:ext cx="516636" cy="16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9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D69E-D6C1-4D1E-AC44-27A5DEC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7AE9-B012-47F0-8084-CD7E3FC5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universe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entities.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kind of entities?  Whatever you want: People, physical objects, organizations, numbers, units of time, regions of space 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But you decide at the start on your entities, and you stick to that.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∀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l-G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 means that all entities x have property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 means that some entity x has property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3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8DF3-F6A8-4540-A0C2-84A2A007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Denotation of non-logical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728C-1981-40DB-9F1E-52A4A20F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4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constant symbol denotes an entity in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E.g. D(“Two”) = 2.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/>
              <a:t>n</a:t>
            </a:r>
            <a:r>
              <a:rPr lang="en-US" dirty="0"/>
              <a:t>-place predicate symbol denotes a </a:t>
            </a:r>
            <a:r>
              <a:rPr lang="en-US" i="1" dirty="0"/>
              <a:t>n</a:t>
            </a:r>
            <a:r>
              <a:rPr lang="en-US" dirty="0"/>
              <a:t>-place relation over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dirty="0"/>
              <a:t>; that is, a set of </a:t>
            </a:r>
            <a:r>
              <a:rPr lang="en-US" i="1" dirty="0"/>
              <a:t>n</a:t>
            </a:r>
            <a:r>
              <a:rPr lang="en-US" dirty="0"/>
              <a:t>-tuples of entities.</a:t>
            </a:r>
          </a:p>
          <a:p>
            <a:pPr marL="0" indent="0">
              <a:buNone/>
            </a:pPr>
            <a:r>
              <a:rPr lang="en-US" dirty="0"/>
              <a:t>E.g. D(“Gt”) =  {&lt;</a:t>
            </a:r>
            <a:r>
              <a:rPr lang="en-US" dirty="0" err="1"/>
              <a:t>x,y</a:t>
            </a:r>
            <a:r>
              <a:rPr lang="en-US" dirty="0"/>
              <a:t>&gt; | x &gt; y} = { &lt;2,1&gt;, &lt;5,3&gt;, &lt;4,1&gt; … }</a:t>
            </a:r>
          </a:p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-place function symbol denotes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-place mapping over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Ω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that is, a set of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n+1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)-tuples of entities where the last term depends functionally on the first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E.g. D(“Plus”) = { &lt;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x,y,z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&gt; |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x+y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=z} = {&lt;1,1,2&gt;, &lt;2,3,5&gt;, &lt;8,1,9&gt; 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AFDB-2DA8-441D-B1EA-A5958AB6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Tarskian semantics for predicate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23EA-4961-45BF-9A71-95AF09DB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first-order language </a:t>
            </a:r>
            <a:r>
              <a:rPr lang="en-US" i="1" dirty="0"/>
              <a:t>L</a:t>
            </a:r>
            <a:r>
              <a:rPr lang="en-US" dirty="0"/>
              <a:t>, the domain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dirty="0"/>
              <a:t>, and the denotation of every non-logical symbol in 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semantics for predicate calculus defines whether a given sentence is true or false.</a:t>
            </a:r>
          </a:p>
          <a:p>
            <a:pPr marL="0" indent="0">
              <a:buNone/>
            </a:pPr>
            <a:r>
              <a:rPr lang="en-US" dirty="0"/>
              <a:t>However  I’m not going to go into it.</a:t>
            </a:r>
          </a:p>
          <a:p>
            <a:pPr marL="0" indent="0">
              <a:buNone/>
            </a:pPr>
            <a:r>
              <a:rPr lang="en-US" dirty="0"/>
              <a:t>Instead, I’ve going to give you some advice about correctly writing sentences in predicate calculus.</a:t>
            </a:r>
          </a:p>
        </p:txBody>
      </p:sp>
    </p:spTree>
    <p:extLst>
      <p:ext uri="{BB962C8B-B14F-4D97-AF65-F5344CB8AC3E}">
        <p14:creationId xmlns:p14="http://schemas.microsoft.com/office/powerpoint/2010/main" val="37734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F88A-F8D1-4BAC-8AD7-3B4C9A8A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express facts in predicate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973C-53DD-4662-9E0F-1F70C17A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Preliminary comments about translating from English to Pred. Calc.</a:t>
            </a:r>
          </a:p>
          <a:p>
            <a:pPr marL="0" indent="0">
              <a:buNone/>
            </a:pPr>
            <a:r>
              <a:rPr lang="en-US" dirty="0"/>
              <a:t>If I specify a domain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dirty="0"/>
              <a:t> and a language </a:t>
            </a:r>
            <a:r>
              <a:rPr lang="en-US" i="1" dirty="0"/>
              <a:t>L</a:t>
            </a:r>
            <a:r>
              <a:rPr lang="en-US" dirty="0"/>
              <a:t> (that is, a set of non-logical symbols and their meaning) and then ask you how an English sentence can be expressed in </a:t>
            </a:r>
            <a:r>
              <a:rPr lang="en-US" i="1" dirty="0"/>
              <a:t>L</a:t>
            </a:r>
            <a:r>
              <a:rPr lang="en-US" dirty="0"/>
              <a:t>, that can be a reasonable question. I will be asking you questions of this kind on problem sets and exams.</a:t>
            </a:r>
          </a:p>
          <a:p>
            <a:pPr marL="0" indent="0">
              <a:buNone/>
            </a:pPr>
            <a:r>
              <a:rPr lang="en-US" dirty="0"/>
              <a:t>If I give you a subject matter and describe what kinds of facts I want to express and what kinds of reasoning I want to support, and ask you to design a language that expresses those facts and a theory that justifies the reasoning, that can be a reasonable question, but it is a large and difficult one. I won’t be asking you problems of that kind. That would be a term project in a course in knowledge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8435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2375</Words>
  <Application>Microsoft Macintosh PowerPoint</Application>
  <PresentationFormat>Widescreen</PresentationFormat>
  <Paragraphs>188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Predicate Calculus aka First-Order Logic</vt:lpstr>
      <vt:lpstr>The predicate calculus</vt:lpstr>
      <vt:lpstr>Syntax</vt:lpstr>
      <vt:lpstr>Syntax</vt:lpstr>
      <vt:lpstr> The syntax of a sentence is a tree</vt:lpstr>
      <vt:lpstr>Semantics</vt:lpstr>
      <vt:lpstr>Denotation of non-logical symbols</vt:lpstr>
      <vt:lpstr>Tarskian semantics for predicate calculus</vt:lpstr>
      <vt:lpstr>How to express facts in predicate calculus</vt:lpstr>
      <vt:lpstr>Examples: People and songs</vt:lpstr>
      <vt:lpstr>PowerPoint Presentation</vt:lpstr>
      <vt:lpstr>Example: People, articles, journals</vt:lpstr>
      <vt:lpstr>There are no fixed rules for  translating natural language to logic.</vt:lpstr>
      <vt:lpstr>Observe the rule of syntax</vt:lpstr>
      <vt:lpstr>Restricted universal quantification</vt:lpstr>
      <vt:lpstr>Restricted universal quantification</vt:lpstr>
      <vt:lpstr>Restricted existential quantification</vt:lpstr>
      <vt:lpstr>Restricted existential quantification</vt:lpstr>
      <vt:lpstr>Restricted existential quantification</vt:lpstr>
      <vt:lpstr>Restricted existential quantification</vt:lpstr>
      <vt:lpstr>Restricted existential quantification</vt:lpstr>
      <vt:lpstr>Restricted existential quantification</vt:lpstr>
      <vt:lpstr>Don’t trust the English!  Quantifiers</vt:lpstr>
      <vt:lpstr>Don’t trust the English!  Quantifiers</vt:lpstr>
      <vt:lpstr>Don’t trust the English!  Quantifiers</vt:lpstr>
      <vt:lpstr>Alternative correct representations</vt:lpstr>
      <vt:lpstr>Alternative correct representations</vt:lpstr>
      <vt:lpstr>Alternative correct representation</vt:lpstr>
      <vt:lpstr>In designing a language,  do not shortchange the representation!</vt:lpstr>
      <vt:lpstr>Largely outside the scope  of the predicate calculus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Calculus aka First-Order Logic</dc:title>
  <dc:creator>Ernest Davis</dc:creator>
  <cp:lastModifiedBy>Shrina Parikh</cp:lastModifiedBy>
  <cp:revision>48</cp:revision>
  <dcterms:created xsi:type="dcterms:W3CDTF">2020-09-20T14:17:39Z</dcterms:created>
  <dcterms:modified xsi:type="dcterms:W3CDTF">2020-09-22T19:06:56Z</dcterms:modified>
</cp:coreProperties>
</file>