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1" r:id="rId21"/>
    <p:sldId id="280" r:id="rId22"/>
    <p:sldId id="282" r:id="rId23"/>
    <p:sldId id="283" r:id="rId24"/>
    <p:sldId id="28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54" d="100"/>
          <a:sy n="54" d="100"/>
        </p:scale>
        <p:origin x="9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5ECE2-26BD-474C-A615-45A188E41F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1F81DE-031D-4D12-8177-DF5AF53BBD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38E32C-CFF9-41F2-BB23-9E03C11B676C}"/>
              </a:ext>
            </a:extLst>
          </p:cNvPr>
          <p:cNvSpPr>
            <a:spLocks noGrp="1"/>
          </p:cNvSpPr>
          <p:nvPr>
            <p:ph type="dt" sz="half" idx="10"/>
          </p:nvPr>
        </p:nvSpPr>
        <p:spPr/>
        <p:txBody>
          <a:bodyPr/>
          <a:lstStyle/>
          <a:p>
            <a:fld id="{28F86318-5EB2-4552-8F3F-6BA87993812F}" type="datetimeFigureOut">
              <a:rPr lang="en-US" smtClean="0"/>
              <a:t>9/23/2020</a:t>
            </a:fld>
            <a:endParaRPr lang="en-US"/>
          </a:p>
        </p:txBody>
      </p:sp>
      <p:sp>
        <p:nvSpPr>
          <p:cNvPr id="5" name="Footer Placeholder 4">
            <a:extLst>
              <a:ext uri="{FF2B5EF4-FFF2-40B4-BE49-F238E27FC236}">
                <a16:creationId xmlns:a16="http://schemas.microsoft.com/office/drawing/2014/main" id="{88FB85EF-5F34-4091-BC0F-20F953087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253F16-FB0D-4934-93FA-E9E6A6BC62F0}"/>
              </a:ext>
            </a:extLst>
          </p:cNvPr>
          <p:cNvSpPr>
            <a:spLocks noGrp="1"/>
          </p:cNvSpPr>
          <p:nvPr>
            <p:ph type="sldNum" sz="quarter" idx="12"/>
          </p:nvPr>
        </p:nvSpPr>
        <p:spPr/>
        <p:txBody>
          <a:bodyPr/>
          <a:lstStyle/>
          <a:p>
            <a:fld id="{68D973F7-E014-4C80-8F26-0578CD90FDBB}" type="slidenum">
              <a:rPr lang="en-US" smtClean="0"/>
              <a:t>‹#›</a:t>
            </a:fld>
            <a:endParaRPr lang="en-US"/>
          </a:p>
        </p:txBody>
      </p:sp>
    </p:spTree>
    <p:extLst>
      <p:ext uri="{BB962C8B-B14F-4D97-AF65-F5344CB8AC3E}">
        <p14:creationId xmlns:p14="http://schemas.microsoft.com/office/powerpoint/2010/main" val="1198798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30806-A2E6-49BE-B035-40D5FAA926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0345DE-D0B0-4380-8917-335D68D7199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219AD6-10C5-422A-B968-BB827BF08E1F}"/>
              </a:ext>
            </a:extLst>
          </p:cNvPr>
          <p:cNvSpPr>
            <a:spLocks noGrp="1"/>
          </p:cNvSpPr>
          <p:nvPr>
            <p:ph type="dt" sz="half" idx="10"/>
          </p:nvPr>
        </p:nvSpPr>
        <p:spPr/>
        <p:txBody>
          <a:bodyPr/>
          <a:lstStyle/>
          <a:p>
            <a:fld id="{28F86318-5EB2-4552-8F3F-6BA87993812F}" type="datetimeFigureOut">
              <a:rPr lang="en-US" smtClean="0"/>
              <a:t>9/23/2020</a:t>
            </a:fld>
            <a:endParaRPr lang="en-US"/>
          </a:p>
        </p:txBody>
      </p:sp>
      <p:sp>
        <p:nvSpPr>
          <p:cNvPr id="5" name="Footer Placeholder 4">
            <a:extLst>
              <a:ext uri="{FF2B5EF4-FFF2-40B4-BE49-F238E27FC236}">
                <a16:creationId xmlns:a16="http://schemas.microsoft.com/office/drawing/2014/main" id="{4505C365-3C9F-4EB1-9B65-E8E2221C26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04C039-D1BC-4CD0-A11B-C40AC02F1B54}"/>
              </a:ext>
            </a:extLst>
          </p:cNvPr>
          <p:cNvSpPr>
            <a:spLocks noGrp="1"/>
          </p:cNvSpPr>
          <p:nvPr>
            <p:ph type="sldNum" sz="quarter" idx="12"/>
          </p:nvPr>
        </p:nvSpPr>
        <p:spPr/>
        <p:txBody>
          <a:bodyPr/>
          <a:lstStyle/>
          <a:p>
            <a:fld id="{68D973F7-E014-4C80-8F26-0578CD90FDBB}" type="slidenum">
              <a:rPr lang="en-US" smtClean="0"/>
              <a:t>‹#›</a:t>
            </a:fld>
            <a:endParaRPr lang="en-US"/>
          </a:p>
        </p:txBody>
      </p:sp>
    </p:spTree>
    <p:extLst>
      <p:ext uri="{BB962C8B-B14F-4D97-AF65-F5344CB8AC3E}">
        <p14:creationId xmlns:p14="http://schemas.microsoft.com/office/powerpoint/2010/main" val="2151265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97D39E-CD24-4D47-A6CB-BD7213DC68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EDA3E3-4AE7-489D-974B-B45CCF3ED1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685C18-85AC-4B32-86DD-D5921DC05E32}"/>
              </a:ext>
            </a:extLst>
          </p:cNvPr>
          <p:cNvSpPr>
            <a:spLocks noGrp="1"/>
          </p:cNvSpPr>
          <p:nvPr>
            <p:ph type="dt" sz="half" idx="10"/>
          </p:nvPr>
        </p:nvSpPr>
        <p:spPr/>
        <p:txBody>
          <a:bodyPr/>
          <a:lstStyle/>
          <a:p>
            <a:fld id="{28F86318-5EB2-4552-8F3F-6BA87993812F}" type="datetimeFigureOut">
              <a:rPr lang="en-US" smtClean="0"/>
              <a:t>9/23/2020</a:t>
            </a:fld>
            <a:endParaRPr lang="en-US"/>
          </a:p>
        </p:txBody>
      </p:sp>
      <p:sp>
        <p:nvSpPr>
          <p:cNvPr id="5" name="Footer Placeholder 4">
            <a:extLst>
              <a:ext uri="{FF2B5EF4-FFF2-40B4-BE49-F238E27FC236}">
                <a16:creationId xmlns:a16="http://schemas.microsoft.com/office/drawing/2014/main" id="{0C211513-25CC-4DD8-B96B-DB60C5B1BD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CB69EA-D897-497E-BE63-2C75F54C0B27}"/>
              </a:ext>
            </a:extLst>
          </p:cNvPr>
          <p:cNvSpPr>
            <a:spLocks noGrp="1"/>
          </p:cNvSpPr>
          <p:nvPr>
            <p:ph type="sldNum" sz="quarter" idx="12"/>
          </p:nvPr>
        </p:nvSpPr>
        <p:spPr/>
        <p:txBody>
          <a:bodyPr/>
          <a:lstStyle/>
          <a:p>
            <a:fld id="{68D973F7-E014-4C80-8F26-0578CD90FDBB}" type="slidenum">
              <a:rPr lang="en-US" smtClean="0"/>
              <a:t>‹#›</a:t>
            </a:fld>
            <a:endParaRPr lang="en-US"/>
          </a:p>
        </p:txBody>
      </p:sp>
    </p:spTree>
    <p:extLst>
      <p:ext uri="{BB962C8B-B14F-4D97-AF65-F5344CB8AC3E}">
        <p14:creationId xmlns:p14="http://schemas.microsoft.com/office/powerpoint/2010/main" val="2846206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B5BB9-0DE9-4FC2-BE4E-177C356A30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0BA938-6B32-49DA-A621-0DCD117D526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3C33DF-7E74-4A58-B08A-DB8E23BC5D5B}"/>
              </a:ext>
            </a:extLst>
          </p:cNvPr>
          <p:cNvSpPr>
            <a:spLocks noGrp="1"/>
          </p:cNvSpPr>
          <p:nvPr>
            <p:ph type="dt" sz="half" idx="10"/>
          </p:nvPr>
        </p:nvSpPr>
        <p:spPr/>
        <p:txBody>
          <a:bodyPr/>
          <a:lstStyle/>
          <a:p>
            <a:fld id="{28F86318-5EB2-4552-8F3F-6BA87993812F}" type="datetimeFigureOut">
              <a:rPr lang="en-US" smtClean="0"/>
              <a:t>9/23/2020</a:t>
            </a:fld>
            <a:endParaRPr lang="en-US"/>
          </a:p>
        </p:txBody>
      </p:sp>
      <p:sp>
        <p:nvSpPr>
          <p:cNvPr id="5" name="Footer Placeholder 4">
            <a:extLst>
              <a:ext uri="{FF2B5EF4-FFF2-40B4-BE49-F238E27FC236}">
                <a16:creationId xmlns:a16="http://schemas.microsoft.com/office/drawing/2014/main" id="{1A6605C2-B5CC-4333-BF68-2D811DF02B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E0F9AE-9B54-404F-98C5-497E2B0C75F8}"/>
              </a:ext>
            </a:extLst>
          </p:cNvPr>
          <p:cNvSpPr>
            <a:spLocks noGrp="1"/>
          </p:cNvSpPr>
          <p:nvPr>
            <p:ph type="sldNum" sz="quarter" idx="12"/>
          </p:nvPr>
        </p:nvSpPr>
        <p:spPr/>
        <p:txBody>
          <a:bodyPr/>
          <a:lstStyle/>
          <a:p>
            <a:fld id="{68D973F7-E014-4C80-8F26-0578CD90FDBB}" type="slidenum">
              <a:rPr lang="en-US" smtClean="0"/>
              <a:t>‹#›</a:t>
            </a:fld>
            <a:endParaRPr lang="en-US"/>
          </a:p>
        </p:txBody>
      </p:sp>
    </p:spTree>
    <p:extLst>
      <p:ext uri="{BB962C8B-B14F-4D97-AF65-F5344CB8AC3E}">
        <p14:creationId xmlns:p14="http://schemas.microsoft.com/office/powerpoint/2010/main" val="341248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09721-C77A-44C8-95DF-53497959E2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100874-E662-4F0D-BDD6-1A0274DA7A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295FB99-F1E9-4D58-8A35-6194D9A071BA}"/>
              </a:ext>
            </a:extLst>
          </p:cNvPr>
          <p:cNvSpPr>
            <a:spLocks noGrp="1"/>
          </p:cNvSpPr>
          <p:nvPr>
            <p:ph type="dt" sz="half" idx="10"/>
          </p:nvPr>
        </p:nvSpPr>
        <p:spPr/>
        <p:txBody>
          <a:bodyPr/>
          <a:lstStyle/>
          <a:p>
            <a:fld id="{28F86318-5EB2-4552-8F3F-6BA87993812F}" type="datetimeFigureOut">
              <a:rPr lang="en-US" smtClean="0"/>
              <a:t>9/23/2020</a:t>
            </a:fld>
            <a:endParaRPr lang="en-US"/>
          </a:p>
        </p:txBody>
      </p:sp>
      <p:sp>
        <p:nvSpPr>
          <p:cNvPr id="5" name="Footer Placeholder 4">
            <a:extLst>
              <a:ext uri="{FF2B5EF4-FFF2-40B4-BE49-F238E27FC236}">
                <a16:creationId xmlns:a16="http://schemas.microsoft.com/office/drawing/2014/main" id="{3174B4C1-3CC8-4289-AC1A-2FD0708DDB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E57F1C-48EF-42FB-95DF-0D40AF9C498E}"/>
              </a:ext>
            </a:extLst>
          </p:cNvPr>
          <p:cNvSpPr>
            <a:spLocks noGrp="1"/>
          </p:cNvSpPr>
          <p:nvPr>
            <p:ph type="sldNum" sz="quarter" idx="12"/>
          </p:nvPr>
        </p:nvSpPr>
        <p:spPr/>
        <p:txBody>
          <a:bodyPr/>
          <a:lstStyle/>
          <a:p>
            <a:fld id="{68D973F7-E014-4C80-8F26-0578CD90FDBB}" type="slidenum">
              <a:rPr lang="en-US" smtClean="0"/>
              <a:t>‹#›</a:t>
            </a:fld>
            <a:endParaRPr lang="en-US"/>
          </a:p>
        </p:txBody>
      </p:sp>
    </p:spTree>
    <p:extLst>
      <p:ext uri="{BB962C8B-B14F-4D97-AF65-F5344CB8AC3E}">
        <p14:creationId xmlns:p14="http://schemas.microsoft.com/office/powerpoint/2010/main" val="3178253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8D7FC-8684-417F-B18E-4382814F51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8A3436-2F2F-47C1-892A-A84F40C752C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CC63E4-5ED0-41C8-B33B-23F29CAF8C6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AF862D-248C-43D9-8125-66748FB11932}"/>
              </a:ext>
            </a:extLst>
          </p:cNvPr>
          <p:cNvSpPr>
            <a:spLocks noGrp="1"/>
          </p:cNvSpPr>
          <p:nvPr>
            <p:ph type="dt" sz="half" idx="10"/>
          </p:nvPr>
        </p:nvSpPr>
        <p:spPr/>
        <p:txBody>
          <a:bodyPr/>
          <a:lstStyle/>
          <a:p>
            <a:fld id="{28F86318-5EB2-4552-8F3F-6BA87993812F}" type="datetimeFigureOut">
              <a:rPr lang="en-US" smtClean="0"/>
              <a:t>9/23/2020</a:t>
            </a:fld>
            <a:endParaRPr lang="en-US"/>
          </a:p>
        </p:txBody>
      </p:sp>
      <p:sp>
        <p:nvSpPr>
          <p:cNvPr id="6" name="Footer Placeholder 5">
            <a:extLst>
              <a:ext uri="{FF2B5EF4-FFF2-40B4-BE49-F238E27FC236}">
                <a16:creationId xmlns:a16="http://schemas.microsoft.com/office/drawing/2014/main" id="{3F0B2DD4-9E51-4B3D-AC4F-E60FB0DE91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5E8858-770E-4493-9B02-068E95966785}"/>
              </a:ext>
            </a:extLst>
          </p:cNvPr>
          <p:cNvSpPr>
            <a:spLocks noGrp="1"/>
          </p:cNvSpPr>
          <p:nvPr>
            <p:ph type="sldNum" sz="quarter" idx="12"/>
          </p:nvPr>
        </p:nvSpPr>
        <p:spPr/>
        <p:txBody>
          <a:bodyPr/>
          <a:lstStyle/>
          <a:p>
            <a:fld id="{68D973F7-E014-4C80-8F26-0578CD90FDBB}" type="slidenum">
              <a:rPr lang="en-US" smtClean="0"/>
              <a:t>‹#›</a:t>
            </a:fld>
            <a:endParaRPr lang="en-US"/>
          </a:p>
        </p:txBody>
      </p:sp>
    </p:spTree>
    <p:extLst>
      <p:ext uri="{BB962C8B-B14F-4D97-AF65-F5344CB8AC3E}">
        <p14:creationId xmlns:p14="http://schemas.microsoft.com/office/powerpoint/2010/main" val="2413054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E6055-2450-4522-9B78-746BCD0254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E5DF10-A754-41CE-BA1D-E49E335EED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29EF2A1-CF1A-4AFA-8387-06C2D5069E9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7616FE-E3BE-4630-AE5F-1D1F83285F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53B412D-7394-4CD6-9B12-704A1125FE4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E5E016-6554-4E18-8E1E-E0B3F84B6114}"/>
              </a:ext>
            </a:extLst>
          </p:cNvPr>
          <p:cNvSpPr>
            <a:spLocks noGrp="1"/>
          </p:cNvSpPr>
          <p:nvPr>
            <p:ph type="dt" sz="half" idx="10"/>
          </p:nvPr>
        </p:nvSpPr>
        <p:spPr/>
        <p:txBody>
          <a:bodyPr/>
          <a:lstStyle/>
          <a:p>
            <a:fld id="{28F86318-5EB2-4552-8F3F-6BA87993812F}" type="datetimeFigureOut">
              <a:rPr lang="en-US" smtClean="0"/>
              <a:t>9/23/2020</a:t>
            </a:fld>
            <a:endParaRPr lang="en-US"/>
          </a:p>
        </p:txBody>
      </p:sp>
      <p:sp>
        <p:nvSpPr>
          <p:cNvPr id="8" name="Footer Placeholder 7">
            <a:extLst>
              <a:ext uri="{FF2B5EF4-FFF2-40B4-BE49-F238E27FC236}">
                <a16:creationId xmlns:a16="http://schemas.microsoft.com/office/drawing/2014/main" id="{A648D05B-5190-4D79-89BE-63B5F3760A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5EF68E-70A9-456A-B8AD-64A4FF8D4072}"/>
              </a:ext>
            </a:extLst>
          </p:cNvPr>
          <p:cNvSpPr>
            <a:spLocks noGrp="1"/>
          </p:cNvSpPr>
          <p:nvPr>
            <p:ph type="sldNum" sz="quarter" idx="12"/>
          </p:nvPr>
        </p:nvSpPr>
        <p:spPr/>
        <p:txBody>
          <a:bodyPr/>
          <a:lstStyle/>
          <a:p>
            <a:fld id="{68D973F7-E014-4C80-8F26-0578CD90FDBB}" type="slidenum">
              <a:rPr lang="en-US" smtClean="0"/>
              <a:t>‹#›</a:t>
            </a:fld>
            <a:endParaRPr lang="en-US"/>
          </a:p>
        </p:txBody>
      </p:sp>
    </p:spTree>
    <p:extLst>
      <p:ext uri="{BB962C8B-B14F-4D97-AF65-F5344CB8AC3E}">
        <p14:creationId xmlns:p14="http://schemas.microsoft.com/office/powerpoint/2010/main" val="2319792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BB4AE-7A59-4462-8CB4-E522B1BB94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148FB1-E89D-4CA0-B409-CAE5E20F70B5}"/>
              </a:ext>
            </a:extLst>
          </p:cNvPr>
          <p:cNvSpPr>
            <a:spLocks noGrp="1"/>
          </p:cNvSpPr>
          <p:nvPr>
            <p:ph type="dt" sz="half" idx="10"/>
          </p:nvPr>
        </p:nvSpPr>
        <p:spPr/>
        <p:txBody>
          <a:bodyPr/>
          <a:lstStyle/>
          <a:p>
            <a:fld id="{28F86318-5EB2-4552-8F3F-6BA87993812F}" type="datetimeFigureOut">
              <a:rPr lang="en-US" smtClean="0"/>
              <a:t>9/23/2020</a:t>
            </a:fld>
            <a:endParaRPr lang="en-US"/>
          </a:p>
        </p:txBody>
      </p:sp>
      <p:sp>
        <p:nvSpPr>
          <p:cNvPr id="4" name="Footer Placeholder 3">
            <a:extLst>
              <a:ext uri="{FF2B5EF4-FFF2-40B4-BE49-F238E27FC236}">
                <a16:creationId xmlns:a16="http://schemas.microsoft.com/office/drawing/2014/main" id="{5690E516-5545-4EDE-924B-165456A6C3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2AE32F-33DF-4D6B-BE5F-66838099D8F5}"/>
              </a:ext>
            </a:extLst>
          </p:cNvPr>
          <p:cNvSpPr>
            <a:spLocks noGrp="1"/>
          </p:cNvSpPr>
          <p:nvPr>
            <p:ph type="sldNum" sz="quarter" idx="12"/>
          </p:nvPr>
        </p:nvSpPr>
        <p:spPr/>
        <p:txBody>
          <a:bodyPr/>
          <a:lstStyle/>
          <a:p>
            <a:fld id="{68D973F7-E014-4C80-8F26-0578CD90FDBB}" type="slidenum">
              <a:rPr lang="en-US" smtClean="0"/>
              <a:t>‹#›</a:t>
            </a:fld>
            <a:endParaRPr lang="en-US"/>
          </a:p>
        </p:txBody>
      </p:sp>
    </p:spTree>
    <p:extLst>
      <p:ext uri="{BB962C8B-B14F-4D97-AF65-F5344CB8AC3E}">
        <p14:creationId xmlns:p14="http://schemas.microsoft.com/office/powerpoint/2010/main" val="4183171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F39CD3-6131-4AED-8498-E1BFA2F680E2}"/>
              </a:ext>
            </a:extLst>
          </p:cNvPr>
          <p:cNvSpPr>
            <a:spLocks noGrp="1"/>
          </p:cNvSpPr>
          <p:nvPr>
            <p:ph type="dt" sz="half" idx="10"/>
          </p:nvPr>
        </p:nvSpPr>
        <p:spPr/>
        <p:txBody>
          <a:bodyPr/>
          <a:lstStyle/>
          <a:p>
            <a:fld id="{28F86318-5EB2-4552-8F3F-6BA87993812F}" type="datetimeFigureOut">
              <a:rPr lang="en-US" smtClean="0"/>
              <a:t>9/23/2020</a:t>
            </a:fld>
            <a:endParaRPr lang="en-US"/>
          </a:p>
        </p:txBody>
      </p:sp>
      <p:sp>
        <p:nvSpPr>
          <p:cNvPr id="3" name="Footer Placeholder 2">
            <a:extLst>
              <a:ext uri="{FF2B5EF4-FFF2-40B4-BE49-F238E27FC236}">
                <a16:creationId xmlns:a16="http://schemas.microsoft.com/office/drawing/2014/main" id="{0A472669-3492-413D-B1FA-26F1E0363D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4686FD-69B4-498E-8772-EF1ECAF75B02}"/>
              </a:ext>
            </a:extLst>
          </p:cNvPr>
          <p:cNvSpPr>
            <a:spLocks noGrp="1"/>
          </p:cNvSpPr>
          <p:nvPr>
            <p:ph type="sldNum" sz="quarter" idx="12"/>
          </p:nvPr>
        </p:nvSpPr>
        <p:spPr/>
        <p:txBody>
          <a:bodyPr/>
          <a:lstStyle/>
          <a:p>
            <a:fld id="{68D973F7-E014-4C80-8F26-0578CD90FDBB}" type="slidenum">
              <a:rPr lang="en-US" smtClean="0"/>
              <a:t>‹#›</a:t>
            </a:fld>
            <a:endParaRPr lang="en-US"/>
          </a:p>
        </p:txBody>
      </p:sp>
    </p:spTree>
    <p:extLst>
      <p:ext uri="{BB962C8B-B14F-4D97-AF65-F5344CB8AC3E}">
        <p14:creationId xmlns:p14="http://schemas.microsoft.com/office/powerpoint/2010/main" val="1029645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54DA-40F3-4618-A9FB-526EFCADE2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5364A2-A466-49AE-8B3B-FFBBA4BBA3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DD6EC9-E662-4493-AB4C-D60ABB1229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9B3F20E-BCEE-450C-8921-E4EC0B914DB6}"/>
              </a:ext>
            </a:extLst>
          </p:cNvPr>
          <p:cNvSpPr>
            <a:spLocks noGrp="1"/>
          </p:cNvSpPr>
          <p:nvPr>
            <p:ph type="dt" sz="half" idx="10"/>
          </p:nvPr>
        </p:nvSpPr>
        <p:spPr/>
        <p:txBody>
          <a:bodyPr/>
          <a:lstStyle/>
          <a:p>
            <a:fld id="{28F86318-5EB2-4552-8F3F-6BA87993812F}" type="datetimeFigureOut">
              <a:rPr lang="en-US" smtClean="0"/>
              <a:t>9/23/2020</a:t>
            </a:fld>
            <a:endParaRPr lang="en-US"/>
          </a:p>
        </p:txBody>
      </p:sp>
      <p:sp>
        <p:nvSpPr>
          <p:cNvPr id="6" name="Footer Placeholder 5">
            <a:extLst>
              <a:ext uri="{FF2B5EF4-FFF2-40B4-BE49-F238E27FC236}">
                <a16:creationId xmlns:a16="http://schemas.microsoft.com/office/drawing/2014/main" id="{6E06A74F-0905-4B0B-A2BD-C4B93F93FA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0B7388-F56E-4517-806E-35CC489206B6}"/>
              </a:ext>
            </a:extLst>
          </p:cNvPr>
          <p:cNvSpPr>
            <a:spLocks noGrp="1"/>
          </p:cNvSpPr>
          <p:nvPr>
            <p:ph type="sldNum" sz="quarter" idx="12"/>
          </p:nvPr>
        </p:nvSpPr>
        <p:spPr/>
        <p:txBody>
          <a:bodyPr/>
          <a:lstStyle/>
          <a:p>
            <a:fld id="{68D973F7-E014-4C80-8F26-0578CD90FDBB}" type="slidenum">
              <a:rPr lang="en-US" smtClean="0"/>
              <a:t>‹#›</a:t>
            </a:fld>
            <a:endParaRPr lang="en-US"/>
          </a:p>
        </p:txBody>
      </p:sp>
    </p:spTree>
    <p:extLst>
      <p:ext uri="{BB962C8B-B14F-4D97-AF65-F5344CB8AC3E}">
        <p14:creationId xmlns:p14="http://schemas.microsoft.com/office/powerpoint/2010/main" val="2867257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257A5-A243-4336-952F-7A45904707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CD445D-1A58-429D-A1C8-075169498E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A70A27-FD44-42AD-8EC7-C300A752A1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85B5F24-2A5F-4E60-80DF-02DE6F4E1C8D}"/>
              </a:ext>
            </a:extLst>
          </p:cNvPr>
          <p:cNvSpPr>
            <a:spLocks noGrp="1"/>
          </p:cNvSpPr>
          <p:nvPr>
            <p:ph type="dt" sz="half" idx="10"/>
          </p:nvPr>
        </p:nvSpPr>
        <p:spPr/>
        <p:txBody>
          <a:bodyPr/>
          <a:lstStyle/>
          <a:p>
            <a:fld id="{28F86318-5EB2-4552-8F3F-6BA87993812F}" type="datetimeFigureOut">
              <a:rPr lang="en-US" smtClean="0"/>
              <a:t>9/23/2020</a:t>
            </a:fld>
            <a:endParaRPr lang="en-US"/>
          </a:p>
        </p:txBody>
      </p:sp>
      <p:sp>
        <p:nvSpPr>
          <p:cNvPr id="6" name="Footer Placeholder 5">
            <a:extLst>
              <a:ext uri="{FF2B5EF4-FFF2-40B4-BE49-F238E27FC236}">
                <a16:creationId xmlns:a16="http://schemas.microsoft.com/office/drawing/2014/main" id="{16087560-EAEE-4E5F-A695-0B420031FA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6955F8-1838-42D8-B738-3500EBD9C944}"/>
              </a:ext>
            </a:extLst>
          </p:cNvPr>
          <p:cNvSpPr>
            <a:spLocks noGrp="1"/>
          </p:cNvSpPr>
          <p:nvPr>
            <p:ph type="sldNum" sz="quarter" idx="12"/>
          </p:nvPr>
        </p:nvSpPr>
        <p:spPr/>
        <p:txBody>
          <a:bodyPr/>
          <a:lstStyle/>
          <a:p>
            <a:fld id="{68D973F7-E014-4C80-8F26-0578CD90FDBB}" type="slidenum">
              <a:rPr lang="en-US" smtClean="0"/>
              <a:t>‹#›</a:t>
            </a:fld>
            <a:endParaRPr lang="en-US"/>
          </a:p>
        </p:txBody>
      </p:sp>
    </p:spTree>
    <p:extLst>
      <p:ext uri="{BB962C8B-B14F-4D97-AF65-F5344CB8AC3E}">
        <p14:creationId xmlns:p14="http://schemas.microsoft.com/office/powerpoint/2010/main" val="594950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EC2059-ED6E-4D11-96F2-86E1997D16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CDC60E-38A0-4FFA-9A6C-D2D91553BC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603219-6B96-4E60-ABA7-584351C5B6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F86318-5EB2-4552-8F3F-6BA87993812F}" type="datetimeFigureOut">
              <a:rPr lang="en-US" smtClean="0"/>
              <a:t>9/23/2020</a:t>
            </a:fld>
            <a:endParaRPr lang="en-US"/>
          </a:p>
        </p:txBody>
      </p:sp>
      <p:sp>
        <p:nvSpPr>
          <p:cNvPr id="5" name="Footer Placeholder 4">
            <a:extLst>
              <a:ext uri="{FF2B5EF4-FFF2-40B4-BE49-F238E27FC236}">
                <a16:creationId xmlns:a16="http://schemas.microsoft.com/office/drawing/2014/main" id="{768D82DB-2437-4068-83C9-0B3BD7C5FC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53BECB-0812-4A43-8559-2442347AAC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D973F7-E014-4C80-8F26-0578CD90FDBB}" type="slidenum">
              <a:rPr lang="en-US" smtClean="0"/>
              <a:t>‹#›</a:t>
            </a:fld>
            <a:endParaRPr lang="en-US"/>
          </a:p>
        </p:txBody>
      </p:sp>
    </p:spTree>
    <p:extLst>
      <p:ext uri="{BB962C8B-B14F-4D97-AF65-F5344CB8AC3E}">
        <p14:creationId xmlns:p14="http://schemas.microsoft.com/office/powerpoint/2010/main" val="2302662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E96F1D-B708-413D-BD6C-734334DD65BC}"/>
              </a:ext>
            </a:extLst>
          </p:cNvPr>
          <p:cNvSpPr>
            <a:spLocks noGrp="1"/>
          </p:cNvSpPr>
          <p:nvPr>
            <p:ph type="ctrTitle"/>
          </p:nvPr>
        </p:nvSpPr>
        <p:spPr/>
        <p:txBody>
          <a:bodyPr/>
          <a:lstStyle/>
          <a:p>
            <a:r>
              <a:rPr lang="en-US" dirty="0"/>
              <a:t>Probability Theory</a:t>
            </a:r>
          </a:p>
        </p:txBody>
      </p:sp>
      <p:sp>
        <p:nvSpPr>
          <p:cNvPr id="5" name="Subtitle 4">
            <a:extLst>
              <a:ext uri="{FF2B5EF4-FFF2-40B4-BE49-F238E27FC236}">
                <a16:creationId xmlns:a16="http://schemas.microsoft.com/office/drawing/2014/main" id="{DEB691F5-BB02-4AB7-AC7B-CA266600F8B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79450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82E3E-BF24-4B96-B94E-CFFF24882FA2}"/>
              </a:ext>
            </a:extLst>
          </p:cNvPr>
          <p:cNvSpPr>
            <a:spLocks noGrp="1"/>
          </p:cNvSpPr>
          <p:nvPr>
            <p:ph type="title"/>
          </p:nvPr>
        </p:nvSpPr>
        <p:spPr/>
        <p:txBody>
          <a:bodyPr/>
          <a:lstStyle/>
          <a:p>
            <a:pPr algn="ctr"/>
            <a:r>
              <a:rPr lang="en-US" dirty="0"/>
              <a:t>Immediate consequence of the axioms</a:t>
            </a:r>
          </a:p>
        </p:txBody>
      </p:sp>
      <p:sp>
        <p:nvSpPr>
          <p:cNvPr id="3" name="Content Placeholder 2">
            <a:extLst>
              <a:ext uri="{FF2B5EF4-FFF2-40B4-BE49-F238E27FC236}">
                <a16:creationId xmlns:a16="http://schemas.microsoft.com/office/drawing/2014/main" id="{C72564D4-7CCB-49BF-BBE4-A285293C570B}"/>
              </a:ext>
            </a:extLst>
          </p:cNvPr>
          <p:cNvSpPr>
            <a:spLocks noGrp="1"/>
          </p:cNvSpPr>
          <p:nvPr>
            <p:ph idx="1"/>
          </p:nvPr>
        </p:nvSpPr>
        <p:spPr/>
        <p:txBody>
          <a:bodyPr>
            <a:normAutofit lnSpcReduction="10000"/>
          </a:bodyPr>
          <a:lstStyle/>
          <a:p>
            <a:pPr marL="0" indent="0">
              <a:buNone/>
            </a:pPr>
            <a:r>
              <a:rPr lang="en-US" dirty="0">
                <a:solidFill>
                  <a:prstClr val="black"/>
                </a:solidFill>
              </a:rPr>
              <a:t>1. For every event E, P(</a:t>
            </a:r>
            <a:r>
              <a:rPr lang="en-US" dirty="0" err="1">
                <a:solidFill>
                  <a:prstClr val="black"/>
                </a:solidFill>
              </a:rPr>
              <a:t>E</a:t>
            </a:r>
            <a:r>
              <a:rPr lang="en-US" baseline="30000" dirty="0" err="1">
                <a:solidFill>
                  <a:prstClr val="black"/>
                </a:solidFill>
              </a:rPr>
              <a:t>c</a:t>
            </a:r>
            <a:r>
              <a:rPr lang="en-US" dirty="0">
                <a:solidFill>
                  <a:prstClr val="black"/>
                </a:solidFill>
              </a:rPr>
              <a:t>) = 1 – P(E).</a:t>
            </a:r>
          </a:p>
          <a:p>
            <a:pPr marL="0" indent="0">
              <a:buNone/>
            </a:pPr>
            <a:r>
              <a:rPr lang="en-US" dirty="0" err="1">
                <a:solidFill>
                  <a:prstClr val="black"/>
                </a:solidFill>
              </a:rPr>
              <a:t>E</a:t>
            </a:r>
            <a:r>
              <a:rPr lang="en-US" baseline="30000" dirty="0" err="1">
                <a:solidFill>
                  <a:prstClr val="black"/>
                </a:solidFill>
              </a:rPr>
              <a:t>c</a:t>
            </a:r>
            <a:r>
              <a:rPr lang="en-US" baseline="30000" dirty="0">
                <a:solidFill>
                  <a:prstClr val="black"/>
                </a:solidFill>
              </a:rPr>
              <a:t> </a:t>
            </a:r>
            <a:r>
              <a:rPr lang="en-US" dirty="0">
                <a:solidFill>
                  <a:prstClr val="black"/>
                </a:solidFill>
              </a:rPr>
              <a:t> is the complement of E: </a:t>
            </a:r>
            <a:r>
              <a:rPr lang="en-US" dirty="0" err="1">
                <a:solidFill>
                  <a:prstClr val="black"/>
                </a:solidFill>
              </a:rPr>
              <a:t>E</a:t>
            </a:r>
            <a:r>
              <a:rPr lang="en-US" baseline="30000" dirty="0" err="1">
                <a:solidFill>
                  <a:prstClr val="black"/>
                </a:solidFill>
              </a:rPr>
              <a:t>c</a:t>
            </a:r>
            <a:r>
              <a:rPr lang="en-US" dirty="0">
                <a:solidFill>
                  <a:prstClr val="black"/>
                </a:solidFill>
              </a:rPr>
              <a:t> =</a:t>
            </a:r>
            <a:r>
              <a:rPr lang="en-US" dirty="0">
                <a:solidFill>
                  <a:prstClr val="black"/>
                </a:solidFill>
                <a:latin typeface="Cambria Math" panose="02040503050406030204" pitchFamily="18" charset="0"/>
                <a:ea typeface="Cambria Math" panose="02040503050406030204" pitchFamily="18" charset="0"/>
              </a:rPr>
              <a:t> Ω</a:t>
            </a:r>
            <a:r>
              <a:rPr lang="en-US" dirty="0">
                <a:solidFill>
                  <a:prstClr val="black"/>
                </a:solidFill>
              </a:rPr>
              <a:t>  – E.</a:t>
            </a:r>
          </a:p>
          <a:p>
            <a:pPr marL="0" indent="0">
              <a:buNone/>
            </a:pPr>
            <a:endParaRPr lang="en-US" dirty="0">
              <a:solidFill>
                <a:prstClr val="black"/>
              </a:solidFill>
            </a:endParaRPr>
          </a:p>
          <a:p>
            <a:pPr marL="0" indent="0">
              <a:buNone/>
            </a:pPr>
            <a:r>
              <a:rPr lang="en-US" dirty="0">
                <a:solidFill>
                  <a:prstClr val="black"/>
                </a:solidFill>
              </a:rPr>
              <a:t>2. For any two events E, F, by set theory</a:t>
            </a:r>
          </a:p>
          <a:p>
            <a:pPr marL="0" indent="0">
              <a:buNone/>
            </a:pPr>
            <a:r>
              <a:rPr lang="en-US" dirty="0">
                <a:solidFill>
                  <a:prstClr val="black"/>
                </a:solidFill>
              </a:rPr>
              <a:t>E = (E</a:t>
            </a:r>
            <a:r>
              <a:rPr lang="en-US" dirty="0">
                <a:solidFill>
                  <a:prstClr val="black"/>
                </a:solidFill>
                <a:latin typeface="Cambria Math" panose="02040503050406030204" pitchFamily="18" charset="0"/>
                <a:ea typeface="Cambria Math" panose="02040503050406030204" pitchFamily="18" charset="0"/>
              </a:rPr>
              <a:t> ⋂</a:t>
            </a:r>
            <a:r>
              <a:rPr lang="en-US" dirty="0">
                <a:solidFill>
                  <a:prstClr val="black"/>
                </a:solidFill>
              </a:rPr>
              <a:t> F) </a:t>
            </a:r>
            <a:r>
              <a:rPr lang="en-US" dirty="0">
                <a:solidFill>
                  <a:prstClr val="black"/>
                </a:solidFill>
                <a:latin typeface="Cambria Math" panose="02040503050406030204" pitchFamily="18" charset="0"/>
                <a:ea typeface="Cambria Math" panose="02040503050406030204" pitchFamily="18" charset="0"/>
              </a:rPr>
              <a:t>⋃ (</a:t>
            </a:r>
            <a:r>
              <a:rPr lang="en-US" dirty="0">
                <a:solidFill>
                  <a:prstClr val="black"/>
                </a:solidFill>
              </a:rPr>
              <a:t>E</a:t>
            </a:r>
            <a:r>
              <a:rPr lang="en-US" dirty="0">
                <a:solidFill>
                  <a:prstClr val="black"/>
                </a:solidFill>
                <a:latin typeface="Cambria Math" panose="02040503050406030204" pitchFamily="18" charset="0"/>
                <a:ea typeface="Cambria Math" panose="02040503050406030204" pitchFamily="18" charset="0"/>
              </a:rPr>
              <a:t> ⋂</a:t>
            </a:r>
            <a:r>
              <a:rPr lang="en-US" dirty="0">
                <a:solidFill>
                  <a:prstClr val="black"/>
                </a:solidFill>
              </a:rPr>
              <a:t> F</a:t>
            </a:r>
            <a:r>
              <a:rPr lang="en-US" baseline="30000" dirty="0">
                <a:solidFill>
                  <a:prstClr val="black"/>
                </a:solidFill>
              </a:rPr>
              <a:t>c</a:t>
            </a:r>
            <a:r>
              <a:rPr lang="en-US" dirty="0">
                <a:solidFill>
                  <a:prstClr val="black"/>
                </a:solidFill>
              </a:rPr>
              <a:t>) and these are disjoint. So</a:t>
            </a:r>
          </a:p>
          <a:p>
            <a:pPr marL="0" indent="0">
              <a:buNone/>
            </a:pPr>
            <a:r>
              <a:rPr lang="en-US" dirty="0">
                <a:solidFill>
                  <a:prstClr val="black"/>
                </a:solidFill>
              </a:rPr>
              <a:t>P(E) = P(E,F) + P(E, F</a:t>
            </a:r>
            <a:r>
              <a:rPr lang="en-US" baseline="30000" dirty="0">
                <a:solidFill>
                  <a:prstClr val="black"/>
                </a:solidFill>
              </a:rPr>
              <a:t>c</a:t>
            </a:r>
            <a:r>
              <a:rPr lang="en-US" dirty="0">
                <a:solidFill>
                  <a:prstClr val="black"/>
                </a:solidFill>
              </a:rPr>
              <a:t>)</a:t>
            </a:r>
          </a:p>
          <a:p>
            <a:pPr marL="0" lvl="0" indent="0">
              <a:buNone/>
            </a:pPr>
            <a:r>
              <a:rPr lang="en-US" dirty="0">
                <a:solidFill>
                  <a:prstClr val="black"/>
                </a:solidFill>
              </a:rPr>
              <a:t>Likewise P(F) = P(E,F) + P(</a:t>
            </a:r>
            <a:r>
              <a:rPr lang="en-US" dirty="0" err="1">
                <a:solidFill>
                  <a:prstClr val="black"/>
                </a:solidFill>
              </a:rPr>
              <a:t>E</a:t>
            </a:r>
            <a:r>
              <a:rPr lang="en-US" baseline="30000" dirty="0" err="1">
                <a:solidFill>
                  <a:prstClr val="black"/>
                </a:solidFill>
              </a:rPr>
              <a:t>c</a:t>
            </a:r>
            <a:r>
              <a:rPr lang="en-US" baseline="30000" dirty="0">
                <a:solidFill>
                  <a:prstClr val="black"/>
                </a:solidFill>
              </a:rPr>
              <a:t> </a:t>
            </a:r>
            <a:r>
              <a:rPr lang="en-US" dirty="0">
                <a:solidFill>
                  <a:prstClr val="black"/>
                </a:solidFill>
              </a:rPr>
              <a:t>, F)</a:t>
            </a:r>
          </a:p>
          <a:p>
            <a:pPr marL="0" indent="0">
              <a:buNone/>
            </a:pPr>
            <a:r>
              <a:rPr lang="en-US" dirty="0">
                <a:solidFill>
                  <a:prstClr val="black"/>
                </a:solidFill>
              </a:rPr>
              <a:t>And E </a:t>
            </a:r>
            <a:r>
              <a:rPr lang="en-US" dirty="0">
                <a:solidFill>
                  <a:prstClr val="black"/>
                </a:solidFill>
                <a:latin typeface="Cambria Math" panose="02040503050406030204" pitchFamily="18" charset="0"/>
                <a:ea typeface="Cambria Math" panose="02040503050406030204" pitchFamily="18" charset="0"/>
              </a:rPr>
              <a:t>⋃ </a:t>
            </a:r>
            <a:r>
              <a:rPr lang="en-US" dirty="0">
                <a:solidFill>
                  <a:prstClr val="black"/>
                </a:solidFill>
              </a:rPr>
              <a:t>F = (E</a:t>
            </a:r>
            <a:r>
              <a:rPr lang="en-US" dirty="0">
                <a:solidFill>
                  <a:prstClr val="black"/>
                </a:solidFill>
                <a:latin typeface="Cambria Math" panose="02040503050406030204" pitchFamily="18" charset="0"/>
                <a:ea typeface="Cambria Math" panose="02040503050406030204" pitchFamily="18" charset="0"/>
              </a:rPr>
              <a:t> ⋂</a:t>
            </a:r>
            <a:r>
              <a:rPr lang="en-US" dirty="0">
                <a:solidFill>
                  <a:prstClr val="black"/>
                </a:solidFill>
              </a:rPr>
              <a:t> F) </a:t>
            </a:r>
            <a:r>
              <a:rPr lang="en-US" dirty="0">
                <a:solidFill>
                  <a:prstClr val="black"/>
                </a:solidFill>
                <a:latin typeface="Cambria Math" panose="02040503050406030204" pitchFamily="18" charset="0"/>
                <a:ea typeface="Cambria Math" panose="02040503050406030204" pitchFamily="18" charset="0"/>
              </a:rPr>
              <a:t>⋃ (</a:t>
            </a:r>
            <a:r>
              <a:rPr lang="en-US" dirty="0">
                <a:solidFill>
                  <a:prstClr val="black"/>
                </a:solidFill>
              </a:rPr>
              <a:t>E</a:t>
            </a:r>
            <a:r>
              <a:rPr lang="en-US" dirty="0">
                <a:solidFill>
                  <a:prstClr val="black"/>
                </a:solidFill>
                <a:latin typeface="Cambria Math" panose="02040503050406030204" pitchFamily="18" charset="0"/>
                <a:ea typeface="Cambria Math" panose="02040503050406030204" pitchFamily="18" charset="0"/>
              </a:rPr>
              <a:t> ⋂</a:t>
            </a:r>
            <a:r>
              <a:rPr lang="en-US" dirty="0">
                <a:solidFill>
                  <a:prstClr val="black"/>
                </a:solidFill>
              </a:rPr>
              <a:t> F</a:t>
            </a:r>
            <a:r>
              <a:rPr lang="en-US" baseline="30000" dirty="0">
                <a:solidFill>
                  <a:prstClr val="black"/>
                </a:solidFill>
              </a:rPr>
              <a:t>c</a:t>
            </a:r>
            <a:r>
              <a:rPr lang="en-US" dirty="0">
                <a:solidFill>
                  <a:prstClr val="black"/>
                </a:solidFill>
              </a:rPr>
              <a:t>) </a:t>
            </a:r>
            <a:r>
              <a:rPr lang="en-US" dirty="0">
                <a:solidFill>
                  <a:prstClr val="black"/>
                </a:solidFill>
                <a:latin typeface="Cambria Math" panose="02040503050406030204" pitchFamily="18" charset="0"/>
                <a:ea typeface="Cambria Math" panose="02040503050406030204" pitchFamily="18" charset="0"/>
              </a:rPr>
              <a:t>⋃ (</a:t>
            </a:r>
            <a:r>
              <a:rPr lang="en-US" dirty="0" err="1">
                <a:solidFill>
                  <a:prstClr val="black"/>
                </a:solidFill>
              </a:rPr>
              <a:t>E</a:t>
            </a:r>
            <a:r>
              <a:rPr lang="en-US" baseline="30000" dirty="0" err="1">
                <a:solidFill>
                  <a:prstClr val="black"/>
                </a:solidFill>
              </a:rPr>
              <a:t>c</a:t>
            </a:r>
            <a:r>
              <a:rPr lang="en-US" dirty="0">
                <a:solidFill>
                  <a:prstClr val="black"/>
                </a:solidFill>
                <a:latin typeface="Cambria Math" panose="02040503050406030204" pitchFamily="18" charset="0"/>
                <a:ea typeface="Cambria Math" panose="02040503050406030204" pitchFamily="18" charset="0"/>
              </a:rPr>
              <a:t> ⋂</a:t>
            </a:r>
            <a:r>
              <a:rPr lang="en-US" dirty="0">
                <a:solidFill>
                  <a:prstClr val="black"/>
                </a:solidFill>
              </a:rPr>
              <a:t> F) </a:t>
            </a:r>
          </a:p>
          <a:p>
            <a:pPr marL="0" indent="0">
              <a:buNone/>
            </a:pPr>
            <a:r>
              <a:rPr lang="en-US" dirty="0">
                <a:solidFill>
                  <a:prstClr val="black"/>
                </a:solidFill>
              </a:rPr>
              <a:t>So P(E </a:t>
            </a:r>
            <a:r>
              <a:rPr lang="en-US" dirty="0">
                <a:solidFill>
                  <a:prstClr val="black"/>
                </a:solidFill>
                <a:latin typeface="Cambria Math" panose="02040503050406030204" pitchFamily="18" charset="0"/>
                <a:ea typeface="Cambria Math" panose="02040503050406030204" pitchFamily="18" charset="0"/>
              </a:rPr>
              <a:t>⋃ </a:t>
            </a:r>
            <a:r>
              <a:rPr lang="en-US" dirty="0">
                <a:solidFill>
                  <a:prstClr val="black"/>
                </a:solidFill>
              </a:rPr>
              <a:t>F) = P(E) + P(F) –  P(E,F) </a:t>
            </a:r>
            <a:endParaRPr lang="en-US" dirty="0"/>
          </a:p>
        </p:txBody>
      </p:sp>
    </p:spTree>
    <p:extLst>
      <p:ext uri="{BB962C8B-B14F-4D97-AF65-F5344CB8AC3E}">
        <p14:creationId xmlns:p14="http://schemas.microsoft.com/office/powerpoint/2010/main" val="705137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2E063-6EF9-4356-A1DD-3B2CF20190AD}"/>
              </a:ext>
            </a:extLst>
          </p:cNvPr>
          <p:cNvSpPr>
            <a:spLocks noGrp="1"/>
          </p:cNvSpPr>
          <p:nvPr>
            <p:ph type="title"/>
          </p:nvPr>
        </p:nvSpPr>
        <p:spPr/>
        <p:txBody>
          <a:bodyPr/>
          <a:lstStyle/>
          <a:p>
            <a:pPr algn="ctr"/>
            <a:r>
              <a:rPr lang="en-US" dirty="0"/>
              <a:t>Frame of Discernment</a:t>
            </a:r>
          </a:p>
        </p:txBody>
      </p:sp>
      <p:sp>
        <p:nvSpPr>
          <p:cNvPr id="3" name="Content Placeholder 2">
            <a:extLst>
              <a:ext uri="{FF2B5EF4-FFF2-40B4-BE49-F238E27FC236}">
                <a16:creationId xmlns:a16="http://schemas.microsoft.com/office/drawing/2014/main" id="{2F9DBFF8-81D1-4BF5-A5C5-0F8DDC1DF56C}"/>
              </a:ext>
            </a:extLst>
          </p:cNvPr>
          <p:cNvSpPr>
            <a:spLocks noGrp="1"/>
          </p:cNvSpPr>
          <p:nvPr>
            <p:ph idx="1"/>
          </p:nvPr>
        </p:nvSpPr>
        <p:spPr/>
        <p:txBody>
          <a:bodyPr/>
          <a:lstStyle/>
          <a:p>
            <a:pPr marL="0" indent="0">
              <a:buNone/>
            </a:pPr>
            <a:r>
              <a:rPr lang="en-US" dirty="0"/>
              <a:t>A frame of discernment is a collection of events {F</a:t>
            </a:r>
            <a:r>
              <a:rPr lang="en-US" baseline="-25000" dirty="0"/>
              <a:t>1</a:t>
            </a:r>
            <a:r>
              <a:rPr lang="en-US" dirty="0"/>
              <a:t> … </a:t>
            </a:r>
            <a:r>
              <a:rPr lang="en-US" dirty="0" err="1"/>
              <a:t>F</a:t>
            </a:r>
            <a:r>
              <a:rPr lang="en-US" baseline="-25000" dirty="0" err="1"/>
              <a:t>k</a:t>
            </a:r>
            <a:r>
              <a:rPr lang="en-US" dirty="0"/>
              <a:t>} such exactly one can be true. That is</a:t>
            </a:r>
          </a:p>
          <a:p>
            <a:pPr marL="457200" lvl="1" indent="0">
              <a:buNone/>
            </a:pPr>
            <a:r>
              <a:rPr lang="en-US" dirty="0"/>
              <a:t>1. F</a:t>
            </a:r>
            <a:r>
              <a:rPr lang="en-US" baseline="-25000" dirty="0"/>
              <a:t>1</a:t>
            </a:r>
            <a:r>
              <a:rPr lang="en-US" dirty="0"/>
              <a:t> </a:t>
            </a:r>
            <a:r>
              <a:rPr lang="en-US" dirty="0">
                <a:solidFill>
                  <a:prstClr val="black"/>
                </a:solidFill>
                <a:latin typeface="Cambria Math" panose="02040503050406030204" pitchFamily="18" charset="0"/>
                <a:ea typeface="Cambria Math" panose="02040503050406030204" pitchFamily="18" charset="0"/>
              </a:rPr>
              <a:t>⋃ </a:t>
            </a:r>
            <a:r>
              <a:rPr lang="en-US" dirty="0">
                <a:solidFill>
                  <a:prstClr val="black"/>
                </a:solidFill>
              </a:rPr>
              <a:t>F</a:t>
            </a:r>
            <a:r>
              <a:rPr lang="en-US" baseline="-25000" dirty="0">
                <a:solidFill>
                  <a:prstClr val="black"/>
                </a:solidFill>
              </a:rPr>
              <a:t>2 </a:t>
            </a:r>
            <a:r>
              <a:rPr lang="en-US" dirty="0">
                <a:solidFill>
                  <a:prstClr val="black"/>
                </a:solidFill>
                <a:latin typeface="Cambria Math" panose="02040503050406030204" pitchFamily="18" charset="0"/>
                <a:ea typeface="Cambria Math" panose="02040503050406030204" pitchFamily="18" charset="0"/>
              </a:rPr>
              <a:t>⋃ …  </a:t>
            </a:r>
            <a:r>
              <a:rPr lang="en-US" dirty="0">
                <a:solidFill>
                  <a:prstClr val="black"/>
                </a:solidFill>
              </a:rPr>
              <a:t> </a:t>
            </a:r>
            <a:r>
              <a:rPr lang="en-US" dirty="0">
                <a:solidFill>
                  <a:prstClr val="black"/>
                </a:solidFill>
                <a:latin typeface="Cambria Math" panose="02040503050406030204" pitchFamily="18" charset="0"/>
                <a:ea typeface="Cambria Math" panose="02040503050406030204" pitchFamily="18" charset="0"/>
              </a:rPr>
              <a:t>⋃ </a:t>
            </a:r>
            <a:r>
              <a:rPr lang="en-US" dirty="0" err="1">
                <a:solidFill>
                  <a:prstClr val="black"/>
                </a:solidFill>
              </a:rPr>
              <a:t>F</a:t>
            </a:r>
            <a:r>
              <a:rPr lang="en-US" baseline="-25000" dirty="0" err="1">
                <a:solidFill>
                  <a:prstClr val="black"/>
                </a:solidFill>
              </a:rPr>
              <a:t>k</a:t>
            </a:r>
            <a:r>
              <a:rPr lang="en-US" baseline="-25000" dirty="0">
                <a:solidFill>
                  <a:prstClr val="black"/>
                </a:solidFill>
              </a:rPr>
              <a:t> </a:t>
            </a:r>
            <a:r>
              <a:rPr lang="en-US" dirty="0">
                <a:solidFill>
                  <a:prstClr val="black"/>
                </a:solidFill>
              </a:rPr>
              <a:t>= </a:t>
            </a:r>
            <a:r>
              <a:rPr lang="el-GR" dirty="0">
                <a:solidFill>
                  <a:prstClr val="black"/>
                </a:solidFill>
                <a:latin typeface="Cambria Math" panose="02040503050406030204" pitchFamily="18" charset="0"/>
                <a:ea typeface="Cambria Math" panose="02040503050406030204" pitchFamily="18" charset="0"/>
              </a:rPr>
              <a:t>Ω</a:t>
            </a:r>
            <a:endParaRPr lang="en-US" dirty="0">
              <a:solidFill>
                <a:prstClr val="black"/>
              </a:solidFill>
            </a:endParaRPr>
          </a:p>
          <a:p>
            <a:pPr marL="457200" lvl="1" indent="0">
              <a:buNone/>
            </a:pPr>
            <a:r>
              <a:rPr lang="en-US" dirty="0">
                <a:solidFill>
                  <a:prstClr val="black"/>
                </a:solidFill>
              </a:rPr>
              <a:t>2. For all I</a:t>
            </a:r>
            <a:r>
              <a:rPr lang="en-US" dirty="0">
                <a:solidFill>
                  <a:prstClr val="black"/>
                </a:solidFill>
                <a:latin typeface="Cambria Math" panose="02040503050406030204" pitchFamily="18" charset="0"/>
                <a:ea typeface="Cambria Math" panose="02040503050406030204" pitchFamily="18" charset="0"/>
              </a:rPr>
              <a:t> ≠</a:t>
            </a:r>
            <a:r>
              <a:rPr lang="en-US" dirty="0">
                <a:solidFill>
                  <a:prstClr val="black"/>
                </a:solidFill>
              </a:rPr>
              <a:t> j, F</a:t>
            </a:r>
            <a:r>
              <a:rPr lang="en-US" baseline="-25000" dirty="0">
                <a:solidFill>
                  <a:prstClr val="black"/>
                </a:solidFill>
              </a:rPr>
              <a:t>i</a:t>
            </a:r>
            <a:r>
              <a:rPr lang="en-US" dirty="0">
                <a:solidFill>
                  <a:prstClr val="black"/>
                </a:solidFill>
              </a:rPr>
              <a:t> </a:t>
            </a:r>
            <a:r>
              <a:rPr lang="en-US" dirty="0">
                <a:solidFill>
                  <a:prstClr val="black"/>
                </a:solidFill>
                <a:latin typeface="Cambria Math" panose="02040503050406030204" pitchFamily="18" charset="0"/>
                <a:ea typeface="Cambria Math" panose="02040503050406030204" pitchFamily="18" charset="0"/>
              </a:rPr>
              <a:t>⋂ </a:t>
            </a:r>
            <a:r>
              <a:rPr lang="en-US" dirty="0">
                <a:solidFill>
                  <a:prstClr val="black"/>
                </a:solidFill>
              </a:rPr>
              <a:t>F</a:t>
            </a:r>
            <a:r>
              <a:rPr lang="en-US" baseline="-25000" dirty="0">
                <a:solidFill>
                  <a:prstClr val="black"/>
                </a:solidFill>
              </a:rPr>
              <a:t>j</a:t>
            </a:r>
            <a:r>
              <a:rPr lang="en-US" dirty="0">
                <a:solidFill>
                  <a:prstClr val="black"/>
                </a:solidFill>
              </a:rPr>
              <a:t> = </a:t>
            </a:r>
            <a:r>
              <a:rPr lang="en-US" dirty="0">
                <a:solidFill>
                  <a:prstClr val="black"/>
                </a:solidFill>
                <a:latin typeface="Cambria Math" panose="02040503050406030204" pitchFamily="18" charset="0"/>
                <a:ea typeface="Cambria Math" panose="02040503050406030204" pitchFamily="18" charset="0"/>
              </a:rPr>
              <a:t>∅</a:t>
            </a:r>
          </a:p>
          <a:p>
            <a:pPr marL="0" indent="0">
              <a:buNone/>
            </a:pPr>
            <a:r>
              <a:rPr lang="en-US" dirty="0">
                <a:solidFill>
                  <a:prstClr val="black"/>
                </a:solidFill>
              </a:rPr>
              <a:t>Then the probabilities of the Fi add to 1.</a:t>
            </a:r>
          </a:p>
          <a:p>
            <a:pPr marL="0" indent="0">
              <a:buNone/>
            </a:pPr>
            <a:r>
              <a:rPr lang="en-US" dirty="0">
                <a:solidFill>
                  <a:prstClr val="black"/>
                </a:solidFill>
              </a:rPr>
              <a:t>P(</a:t>
            </a:r>
            <a:r>
              <a:rPr lang="en-US" dirty="0"/>
              <a:t>F</a:t>
            </a:r>
            <a:r>
              <a:rPr lang="en-US" baseline="-25000" dirty="0"/>
              <a:t>1</a:t>
            </a:r>
            <a:r>
              <a:rPr lang="en-US" dirty="0">
                <a:solidFill>
                  <a:prstClr val="black"/>
                </a:solidFill>
              </a:rPr>
              <a:t>) + P(F</a:t>
            </a:r>
            <a:r>
              <a:rPr lang="en-US" baseline="-25000" dirty="0">
                <a:solidFill>
                  <a:prstClr val="black"/>
                </a:solidFill>
              </a:rPr>
              <a:t>2</a:t>
            </a:r>
            <a:r>
              <a:rPr lang="en-US" dirty="0">
                <a:solidFill>
                  <a:prstClr val="black"/>
                </a:solidFill>
              </a:rPr>
              <a:t>) + …. + P(</a:t>
            </a:r>
            <a:r>
              <a:rPr lang="en-US" dirty="0" err="1">
                <a:solidFill>
                  <a:prstClr val="black"/>
                </a:solidFill>
              </a:rPr>
              <a:t>F</a:t>
            </a:r>
            <a:r>
              <a:rPr lang="en-US" baseline="-25000" dirty="0" err="1">
                <a:solidFill>
                  <a:prstClr val="black"/>
                </a:solidFill>
              </a:rPr>
              <a:t>k</a:t>
            </a:r>
            <a:r>
              <a:rPr lang="en-US" dirty="0">
                <a:solidFill>
                  <a:prstClr val="black"/>
                </a:solidFill>
              </a:rPr>
              <a:t>) = 1</a:t>
            </a:r>
          </a:p>
          <a:p>
            <a:pPr marL="0" indent="0">
              <a:buNone/>
            </a:pPr>
            <a:endParaRPr lang="en-US" dirty="0">
              <a:solidFill>
                <a:prstClr val="black"/>
              </a:solidFill>
            </a:endParaRPr>
          </a:p>
          <a:p>
            <a:pPr marL="0" indent="0">
              <a:buNone/>
            </a:pPr>
            <a:r>
              <a:rPr lang="en-US" dirty="0">
                <a:solidFill>
                  <a:prstClr val="black"/>
                </a:solidFill>
              </a:rPr>
              <a:t>And, for any event E,</a:t>
            </a:r>
          </a:p>
          <a:p>
            <a:pPr marL="0" indent="0">
              <a:buNone/>
            </a:pPr>
            <a:r>
              <a:rPr lang="en-US" dirty="0">
                <a:solidFill>
                  <a:prstClr val="black"/>
                </a:solidFill>
              </a:rPr>
              <a:t>P(</a:t>
            </a:r>
            <a:r>
              <a:rPr lang="en-US" dirty="0"/>
              <a:t>F</a:t>
            </a:r>
            <a:r>
              <a:rPr lang="en-US" baseline="-25000" dirty="0"/>
              <a:t>1</a:t>
            </a:r>
            <a:r>
              <a:rPr lang="en-US" dirty="0">
                <a:solidFill>
                  <a:prstClr val="black"/>
                </a:solidFill>
              </a:rPr>
              <a:t>,E) + P(F</a:t>
            </a:r>
            <a:r>
              <a:rPr lang="en-US" baseline="-25000" dirty="0">
                <a:solidFill>
                  <a:prstClr val="black"/>
                </a:solidFill>
              </a:rPr>
              <a:t>2</a:t>
            </a:r>
            <a:r>
              <a:rPr lang="en-US" dirty="0">
                <a:solidFill>
                  <a:prstClr val="black"/>
                </a:solidFill>
              </a:rPr>
              <a:t>,E) + … + P(</a:t>
            </a:r>
            <a:r>
              <a:rPr lang="en-US" dirty="0" err="1">
                <a:solidFill>
                  <a:prstClr val="black"/>
                </a:solidFill>
              </a:rPr>
              <a:t>F</a:t>
            </a:r>
            <a:r>
              <a:rPr lang="en-US" baseline="-25000" dirty="0" err="1">
                <a:solidFill>
                  <a:prstClr val="black"/>
                </a:solidFill>
              </a:rPr>
              <a:t>k</a:t>
            </a:r>
            <a:r>
              <a:rPr lang="en-US" dirty="0" err="1">
                <a:solidFill>
                  <a:prstClr val="black"/>
                </a:solidFill>
              </a:rPr>
              <a:t>,E</a:t>
            </a:r>
            <a:r>
              <a:rPr lang="en-US" dirty="0">
                <a:solidFill>
                  <a:prstClr val="black"/>
                </a:solidFill>
              </a:rPr>
              <a:t>) = P(E).</a:t>
            </a:r>
            <a:endParaRPr lang="en-US" dirty="0"/>
          </a:p>
        </p:txBody>
      </p:sp>
    </p:spTree>
    <p:extLst>
      <p:ext uri="{BB962C8B-B14F-4D97-AF65-F5344CB8AC3E}">
        <p14:creationId xmlns:p14="http://schemas.microsoft.com/office/powerpoint/2010/main" val="2185939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5E53D-0930-4D69-9361-9BF72DCCB2AB}"/>
              </a:ext>
            </a:extLst>
          </p:cNvPr>
          <p:cNvSpPr>
            <a:spLocks noGrp="1"/>
          </p:cNvSpPr>
          <p:nvPr>
            <p:ph type="title"/>
          </p:nvPr>
        </p:nvSpPr>
        <p:spPr>
          <a:xfrm>
            <a:off x="838200" y="365126"/>
            <a:ext cx="10515600" cy="761926"/>
          </a:xfrm>
        </p:spPr>
        <p:txBody>
          <a:bodyPr/>
          <a:lstStyle/>
          <a:p>
            <a:pPr algn="ctr"/>
            <a:r>
              <a:rPr lang="en-US" dirty="0"/>
              <a:t>Conditional Probability</a:t>
            </a:r>
          </a:p>
        </p:txBody>
      </p:sp>
      <p:sp>
        <p:nvSpPr>
          <p:cNvPr id="3" name="Content Placeholder 2">
            <a:extLst>
              <a:ext uri="{FF2B5EF4-FFF2-40B4-BE49-F238E27FC236}">
                <a16:creationId xmlns:a16="http://schemas.microsoft.com/office/drawing/2014/main" id="{CB3F9D72-41A8-4B5F-AE19-63B7BFC0DAAD}"/>
              </a:ext>
            </a:extLst>
          </p:cNvPr>
          <p:cNvSpPr>
            <a:spLocks noGrp="1"/>
          </p:cNvSpPr>
          <p:nvPr>
            <p:ph idx="1"/>
          </p:nvPr>
        </p:nvSpPr>
        <p:spPr>
          <a:xfrm>
            <a:off x="838200" y="1127052"/>
            <a:ext cx="10515600" cy="5049911"/>
          </a:xfrm>
        </p:spPr>
        <p:txBody>
          <a:bodyPr/>
          <a:lstStyle/>
          <a:p>
            <a:pPr marL="0" indent="0">
              <a:buNone/>
            </a:pPr>
            <a:r>
              <a:rPr lang="en-US" dirty="0"/>
              <a:t>The conditional probability of E given F, written P(E|F) is the probability of E if you shrink the sample space from all of </a:t>
            </a:r>
            <a:r>
              <a:rPr lang="el-GR" dirty="0">
                <a:latin typeface="Cambria Math" panose="02040503050406030204" pitchFamily="18" charset="0"/>
                <a:ea typeface="Cambria Math" panose="02040503050406030204" pitchFamily="18" charset="0"/>
              </a:rPr>
              <a:t>Ω</a:t>
            </a:r>
            <a:r>
              <a:rPr lang="en-US" dirty="0">
                <a:latin typeface="Cambria Math" panose="02040503050406030204" pitchFamily="18" charset="0"/>
                <a:ea typeface="Cambria Math" panose="02040503050406030204" pitchFamily="18" charset="0"/>
              </a:rPr>
              <a:t> </a:t>
            </a:r>
            <a:r>
              <a:rPr lang="en-US" dirty="0"/>
              <a:t>to just F.</a:t>
            </a:r>
          </a:p>
          <a:p>
            <a:pPr marL="0" indent="0">
              <a:buNone/>
            </a:pPr>
            <a:r>
              <a:rPr lang="en-US" dirty="0"/>
              <a:t>The part of E within F is just E</a:t>
            </a:r>
            <a:r>
              <a:rPr lang="en-US" dirty="0">
                <a:solidFill>
                  <a:prstClr val="black"/>
                </a:solidFill>
                <a:latin typeface="Cambria Math" panose="02040503050406030204" pitchFamily="18" charset="0"/>
                <a:ea typeface="Cambria Math" panose="02040503050406030204" pitchFamily="18" charset="0"/>
              </a:rPr>
              <a:t> ⋂</a:t>
            </a:r>
            <a:r>
              <a:rPr lang="en-US" dirty="0"/>
              <a:t>  F, so in the case of equiprobable outcomes</a:t>
            </a:r>
          </a:p>
          <a:p>
            <a:pPr marL="0" indent="0">
              <a:buNone/>
            </a:pPr>
            <a:r>
              <a:rPr lang="en-US" dirty="0"/>
              <a:t>P(E|F) = #(E </a:t>
            </a:r>
            <a:r>
              <a:rPr lang="en-US" dirty="0">
                <a:latin typeface="Cambria Math" panose="02040503050406030204" pitchFamily="18" charset="0"/>
                <a:ea typeface="Cambria Math" panose="02040503050406030204" pitchFamily="18" charset="0"/>
              </a:rPr>
              <a:t>⋂</a:t>
            </a:r>
            <a:r>
              <a:rPr lang="en-US" dirty="0"/>
              <a:t> F) / #F  = (</a:t>
            </a:r>
            <a:r>
              <a:rPr lang="en-US" dirty="0">
                <a:solidFill>
                  <a:prstClr val="black"/>
                </a:solidFill>
              </a:rPr>
              <a:t>#(E </a:t>
            </a:r>
            <a:r>
              <a:rPr lang="en-US" dirty="0">
                <a:solidFill>
                  <a:prstClr val="black"/>
                </a:solidFill>
                <a:latin typeface="Cambria Math" panose="02040503050406030204" pitchFamily="18" charset="0"/>
                <a:ea typeface="Cambria Math" panose="02040503050406030204" pitchFamily="18" charset="0"/>
              </a:rPr>
              <a:t>⋂</a:t>
            </a:r>
            <a:r>
              <a:rPr lang="en-US" dirty="0">
                <a:solidFill>
                  <a:prstClr val="black"/>
                </a:solidFill>
              </a:rPr>
              <a:t> F)/#</a:t>
            </a:r>
            <a:r>
              <a:rPr lang="el-GR" dirty="0">
                <a:solidFill>
                  <a:prstClr val="black"/>
                </a:solidFill>
                <a:latin typeface="Cambria Math" panose="02040503050406030204" pitchFamily="18" charset="0"/>
                <a:ea typeface="Cambria Math" panose="02040503050406030204" pitchFamily="18" charset="0"/>
              </a:rPr>
              <a:t>Ω</a:t>
            </a:r>
            <a:r>
              <a:rPr lang="en-US" dirty="0">
                <a:solidFill>
                  <a:prstClr val="black"/>
                </a:solidFill>
              </a:rPr>
              <a:t>) / (#F/#</a:t>
            </a:r>
            <a:r>
              <a:rPr lang="el-GR" dirty="0">
                <a:solidFill>
                  <a:prstClr val="black"/>
                </a:solidFill>
                <a:latin typeface="Cambria Math" panose="02040503050406030204" pitchFamily="18" charset="0"/>
                <a:ea typeface="Cambria Math" panose="02040503050406030204" pitchFamily="18" charset="0"/>
              </a:rPr>
              <a:t>Ω</a:t>
            </a:r>
            <a:r>
              <a:rPr lang="en-US" dirty="0">
                <a:solidFill>
                  <a:prstClr val="black"/>
                </a:solidFill>
              </a:rPr>
              <a:t>)  = P(E,F)/P(F)</a:t>
            </a:r>
          </a:p>
          <a:p>
            <a:pPr marL="0" indent="0">
              <a:buNone/>
            </a:pPr>
            <a:r>
              <a:rPr lang="en-US" dirty="0">
                <a:solidFill>
                  <a:prstClr val="black"/>
                </a:solidFill>
              </a:rPr>
              <a:t>(Don’t conditionalize on zero-probability events.)</a:t>
            </a:r>
            <a:endParaRPr lang="en-US" dirty="0"/>
          </a:p>
          <a:p>
            <a:pPr marL="0" indent="0">
              <a:buNone/>
            </a:pPr>
            <a:r>
              <a:rPr lang="en-US" dirty="0"/>
              <a:t>In the case of weighted outcomes, </a:t>
            </a:r>
          </a:p>
        </p:txBody>
      </p:sp>
      <p:pic>
        <p:nvPicPr>
          <p:cNvPr id="5" name="Picture 4">
            <a:extLst>
              <a:ext uri="{FF2B5EF4-FFF2-40B4-BE49-F238E27FC236}">
                <a16:creationId xmlns:a16="http://schemas.microsoft.com/office/drawing/2014/main" id="{3C61D6DA-6665-4E3A-9774-2493DA5DFF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5082" y="4512945"/>
            <a:ext cx="8681836" cy="1664018"/>
          </a:xfrm>
          <a:prstGeom prst="rect">
            <a:avLst/>
          </a:prstGeom>
        </p:spPr>
      </p:pic>
    </p:spTree>
    <p:extLst>
      <p:ext uri="{BB962C8B-B14F-4D97-AF65-F5344CB8AC3E}">
        <p14:creationId xmlns:p14="http://schemas.microsoft.com/office/powerpoint/2010/main" val="215869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99EB2-18BF-4F19-9751-BDD92B730F43}"/>
              </a:ext>
            </a:extLst>
          </p:cNvPr>
          <p:cNvSpPr>
            <a:spLocks noGrp="1"/>
          </p:cNvSpPr>
          <p:nvPr>
            <p:ph type="title"/>
          </p:nvPr>
        </p:nvSpPr>
        <p:spPr/>
        <p:txBody>
          <a:bodyPr/>
          <a:lstStyle/>
          <a:p>
            <a:pPr algn="ctr"/>
            <a:r>
              <a:rPr lang="en-US" dirty="0"/>
              <a:t>Example of conditional probability</a:t>
            </a:r>
          </a:p>
        </p:txBody>
      </p:sp>
      <p:sp>
        <p:nvSpPr>
          <p:cNvPr id="3" name="Content Placeholder 2">
            <a:extLst>
              <a:ext uri="{FF2B5EF4-FFF2-40B4-BE49-F238E27FC236}">
                <a16:creationId xmlns:a16="http://schemas.microsoft.com/office/drawing/2014/main" id="{19DD02DC-04B3-49B5-8FC4-2C4A5BC58949}"/>
              </a:ext>
            </a:extLst>
          </p:cNvPr>
          <p:cNvSpPr>
            <a:spLocks noGrp="1"/>
          </p:cNvSpPr>
          <p:nvPr>
            <p:ph idx="1"/>
          </p:nvPr>
        </p:nvSpPr>
        <p:spPr/>
        <p:txBody>
          <a:bodyPr/>
          <a:lstStyle/>
          <a:p>
            <a:pPr marL="0" indent="0">
              <a:buNone/>
            </a:pPr>
            <a:r>
              <a:rPr lang="en-US" dirty="0"/>
              <a:t>Suppose that, as before  </a:t>
            </a:r>
            <a:r>
              <a:rPr lang="el-GR" dirty="0">
                <a:latin typeface="Cambria Math" panose="02040503050406030204" pitchFamily="18" charset="0"/>
                <a:ea typeface="Cambria Math" panose="02040503050406030204" pitchFamily="18" charset="0"/>
              </a:rPr>
              <a:t>Ω</a:t>
            </a:r>
            <a:r>
              <a:rPr lang="en-US" dirty="0"/>
              <a:t>= {1,2,3,4,5,6}; E={2,4,6}; F={1,2,3,4}</a:t>
            </a:r>
          </a:p>
          <a:p>
            <a:pPr marL="0" indent="0">
              <a:buNone/>
            </a:pPr>
            <a:r>
              <a:rPr lang="en-US" dirty="0"/>
              <a:t>So E</a:t>
            </a:r>
            <a:r>
              <a:rPr lang="en-US" dirty="0">
                <a:latin typeface="Cambria Math" panose="02040503050406030204" pitchFamily="18" charset="0"/>
                <a:ea typeface="Cambria Math" panose="02040503050406030204" pitchFamily="18" charset="0"/>
              </a:rPr>
              <a:t>⋂</a:t>
            </a:r>
            <a:r>
              <a:rPr lang="en-US" dirty="0"/>
              <a:t>F = {2,4}</a:t>
            </a:r>
          </a:p>
          <a:p>
            <a:pPr marL="0" indent="0">
              <a:buNone/>
            </a:pPr>
            <a:r>
              <a:rPr lang="en-US" dirty="0"/>
              <a:t>In the equiprobable case, P(E|F) = 2/4; P(F|E) = 2/3.</a:t>
            </a:r>
          </a:p>
          <a:p>
            <a:pPr marL="0" indent="0">
              <a:buNone/>
            </a:pPr>
            <a:endParaRPr lang="en-US" dirty="0"/>
          </a:p>
          <a:p>
            <a:pPr marL="0" indent="0">
              <a:buNone/>
            </a:pPr>
            <a:r>
              <a:rPr lang="en-US" dirty="0"/>
              <a:t>In the weighted case, with weights</a:t>
            </a:r>
          </a:p>
          <a:p>
            <a:pPr marL="0" lvl="0" indent="0">
              <a:buNone/>
            </a:pPr>
            <a:r>
              <a:rPr lang="en-US" dirty="0">
                <a:solidFill>
                  <a:prstClr val="black"/>
                </a:solidFill>
              </a:rPr>
              <a:t>w(1)=1.  w(2)=3.  w(3)=0.  w(4) = 1.  w(5)=2.  w(6)=3.</a:t>
            </a:r>
          </a:p>
          <a:p>
            <a:pPr marL="0" lvl="0" indent="0">
              <a:buNone/>
            </a:pPr>
            <a:r>
              <a:rPr lang="en-US" dirty="0">
                <a:solidFill>
                  <a:prstClr val="black"/>
                </a:solidFill>
              </a:rPr>
              <a:t>P(E|F) = 4/5.   P(F|E) = 4/7.</a:t>
            </a:r>
          </a:p>
          <a:p>
            <a:pPr marL="0" indent="0">
              <a:buNone/>
            </a:pPr>
            <a:endParaRPr lang="en-US" dirty="0"/>
          </a:p>
        </p:txBody>
      </p:sp>
    </p:spTree>
    <p:extLst>
      <p:ext uri="{BB962C8B-B14F-4D97-AF65-F5344CB8AC3E}">
        <p14:creationId xmlns:p14="http://schemas.microsoft.com/office/powerpoint/2010/main" val="2999201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C1FB0-FA6D-4CDB-983C-948B76A54E37}"/>
              </a:ext>
            </a:extLst>
          </p:cNvPr>
          <p:cNvSpPr>
            <a:spLocks noGrp="1"/>
          </p:cNvSpPr>
          <p:nvPr>
            <p:ph type="title"/>
          </p:nvPr>
        </p:nvSpPr>
        <p:spPr/>
        <p:txBody>
          <a:bodyPr/>
          <a:lstStyle/>
          <a:p>
            <a:r>
              <a:rPr lang="en-US" dirty="0"/>
              <a:t>Two consequences of conditional probability</a:t>
            </a:r>
          </a:p>
        </p:txBody>
      </p:sp>
      <p:sp>
        <p:nvSpPr>
          <p:cNvPr id="3" name="Content Placeholder 2">
            <a:extLst>
              <a:ext uri="{FF2B5EF4-FFF2-40B4-BE49-F238E27FC236}">
                <a16:creationId xmlns:a16="http://schemas.microsoft.com/office/drawing/2014/main" id="{ACC60B0C-6D75-4250-B903-20DEC78DD773}"/>
              </a:ext>
            </a:extLst>
          </p:cNvPr>
          <p:cNvSpPr>
            <a:spLocks noGrp="1"/>
          </p:cNvSpPr>
          <p:nvPr>
            <p:ph idx="1"/>
          </p:nvPr>
        </p:nvSpPr>
        <p:spPr/>
        <p:txBody>
          <a:bodyPr/>
          <a:lstStyle/>
          <a:p>
            <a:pPr marL="0" indent="0">
              <a:buNone/>
            </a:pPr>
            <a:r>
              <a:rPr lang="en-US" dirty="0"/>
              <a:t>We have P(E|F) = P(E,F) / P(F). Therefore:</a:t>
            </a:r>
          </a:p>
          <a:p>
            <a:r>
              <a:rPr lang="en-US" i="1" dirty="0"/>
              <a:t>Rule of conjunction</a:t>
            </a:r>
            <a:r>
              <a:rPr lang="en-US" dirty="0"/>
              <a:t>: P(E,F) = P(F)</a:t>
            </a:r>
            <a:r>
              <a:rPr lang="en-US" dirty="0">
                <a:latin typeface="Cambria Math" panose="02040503050406030204" pitchFamily="18" charset="0"/>
                <a:ea typeface="Cambria Math" panose="02040503050406030204" pitchFamily="18" charset="0"/>
              </a:rPr>
              <a:t> ⋅</a:t>
            </a:r>
            <a:r>
              <a:rPr lang="en-US" dirty="0"/>
              <a:t> P(E|F).</a:t>
            </a:r>
          </a:p>
          <a:p>
            <a:pPr marL="0" indent="0">
              <a:buNone/>
            </a:pPr>
            <a:r>
              <a:rPr lang="en-US" dirty="0"/>
              <a:t>This can be extended to any length:</a:t>
            </a:r>
          </a:p>
          <a:p>
            <a:pPr marL="0" indent="0">
              <a:buNone/>
            </a:pPr>
            <a:r>
              <a:rPr lang="en-US" dirty="0"/>
              <a:t>P(E,F,G,H) = P(H)</a:t>
            </a:r>
            <a:r>
              <a:rPr lang="en-US" dirty="0">
                <a:latin typeface="Cambria Math" panose="02040503050406030204" pitchFamily="18" charset="0"/>
                <a:ea typeface="Cambria Math" panose="02040503050406030204" pitchFamily="18" charset="0"/>
              </a:rPr>
              <a:t> ⋅ </a:t>
            </a:r>
            <a:r>
              <a:rPr lang="en-US" dirty="0"/>
              <a:t>P(G|H)</a:t>
            </a:r>
            <a:r>
              <a:rPr lang="en-US" dirty="0">
                <a:latin typeface="Cambria Math" panose="02040503050406030204" pitchFamily="18" charset="0"/>
                <a:ea typeface="Cambria Math" panose="02040503050406030204" pitchFamily="18" charset="0"/>
              </a:rPr>
              <a:t> ⋅ </a:t>
            </a:r>
            <a:r>
              <a:rPr lang="en-US" dirty="0"/>
              <a:t>P(F|G,H)</a:t>
            </a:r>
            <a:r>
              <a:rPr lang="en-US" dirty="0">
                <a:latin typeface="Cambria Math" panose="02040503050406030204" pitchFamily="18" charset="0"/>
                <a:ea typeface="Cambria Math" panose="02040503050406030204" pitchFamily="18" charset="0"/>
              </a:rPr>
              <a:t> ⋅ </a:t>
            </a:r>
            <a:r>
              <a:rPr lang="en-US" dirty="0"/>
              <a:t>P(E|F,G,H)</a:t>
            </a:r>
            <a:br>
              <a:rPr lang="en-US" dirty="0"/>
            </a:br>
            <a:endParaRPr lang="en-US" dirty="0"/>
          </a:p>
          <a:p>
            <a:r>
              <a:rPr lang="en-US" dirty="0">
                <a:solidFill>
                  <a:prstClr val="black"/>
                </a:solidFill>
              </a:rPr>
              <a:t>We have P(F)</a:t>
            </a:r>
            <a:r>
              <a:rPr lang="en-US" dirty="0">
                <a:solidFill>
                  <a:prstClr val="black"/>
                </a:solidFill>
                <a:latin typeface="Cambria Math" panose="02040503050406030204" pitchFamily="18" charset="0"/>
                <a:ea typeface="Cambria Math" panose="02040503050406030204" pitchFamily="18" charset="0"/>
              </a:rPr>
              <a:t> ⋅</a:t>
            </a:r>
            <a:r>
              <a:rPr lang="en-US" dirty="0">
                <a:solidFill>
                  <a:prstClr val="black"/>
                </a:solidFill>
              </a:rPr>
              <a:t> P(E|F) = P(E,F)  = P(F|E) </a:t>
            </a:r>
            <a:r>
              <a:rPr lang="en-US" dirty="0">
                <a:solidFill>
                  <a:prstClr val="black"/>
                </a:solidFill>
                <a:latin typeface="Cambria Math" panose="02040503050406030204" pitchFamily="18" charset="0"/>
                <a:ea typeface="Cambria Math" panose="02040503050406030204" pitchFamily="18" charset="0"/>
              </a:rPr>
              <a:t>⋅</a:t>
            </a:r>
            <a:r>
              <a:rPr lang="en-US" dirty="0">
                <a:solidFill>
                  <a:prstClr val="black"/>
                </a:solidFill>
              </a:rPr>
              <a:t> P(E)</a:t>
            </a:r>
          </a:p>
          <a:p>
            <a:pPr marL="0" indent="0">
              <a:buNone/>
            </a:pPr>
            <a:r>
              <a:rPr lang="en-US" dirty="0">
                <a:solidFill>
                  <a:prstClr val="black"/>
                </a:solidFill>
              </a:rPr>
              <a:t>Dividing through by P(F) we get P(E|F) = P(E) </a:t>
            </a:r>
            <a:r>
              <a:rPr lang="en-US" dirty="0">
                <a:solidFill>
                  <a:prstClr val="black"/>
                </a:solidFill>
                <a:latin typeface="Cambria Math" panose="02040503050406030204" pitchFamily="18" charset="0"/>
                <a:ea typeface="Cambria Math" panose="02040503050406030204" pitchFamily="18" charset="0"/>
              </a:rPr>
              <a:t>⋅ </a:t>
            </a:r>
            <a:r>
              <a:rPr lang="en-US" dirty="0">
                <a:solidFill>
                  <a:prstClr val="black"/>
                </a:solidFill>
              </a:rPr>
              <a:t>P(F|E)/P(F)</a:t>
            </a:r>
          </a:p>
          <a:p>
            <a:pPr marL="0" indent="0">
              <a:buNone/>
            </a:pPr>
            <a:r>
              <a:rPr lang="en-US" dirty="0">
                <a:solidFill>
                  <a:prstClr val="black"/>
                </a:solidFill>
              </a:rPr>
              <a:t>This is </a:t>
            </a:r>
            <a:r>
              <a:rPr lang="en-US" i="1" dirty="0">
                <a:solidFill>
                  <a:prstClr val="black"/>
                </a:solidFill>
              </a:rPr>
              <a:t>Bayes’ Law</a:t>
            </a:r>
            <a:r>
              <a:rPr lang="en-US" dirty="0">
                <a:solidFill>
                  <a:prstClr val="black"/>
                </a:solidFill>
              </a:rPr>
              <a:t>.</a:t>
            </a:r>
            <a:endParaRPr lang="en-US"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139601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D4BE3-F424-44A1-93D5-CD7A8776AA0F}"/>
              </a:ext>
            </a:extLst>
          </p:cNvPr>
          <p:cNvSpPr>
            <a:spLocks noGrp="1"/>
          </p:cNvSpPr>
          <p:nvPr>
            <p:ph type="title"/>
          </p:nvPr>
        </p:nvSpPr>
        <p:spPr/>
        <p:txBody>
          <a:bodyPr/>
          <a:lstStyle/>
          <a:p>
            <a:pPr algn="ctr"/>
            <a:r>
              <a:rPr lang="en-US" dirty="0"/>
              <a:t>Example of Bayes’ Law</a:t>
            </a:r>
          </a:p>
        </p:txBody>
      </p:sp>
      <p:sp>
        <p:nvSpPr>
          <p:cNvPr id="3" name="Content Placeholder 2">
            <a:extLst>
              <a:ext uri="{FF2B5EF4-FFF2-40B4-BE49-F238E27FC236}">
                <a16:creationId xmlns:a16="http://schemas.microsoft.com/office/drawing/2014/main" id="{BC8224A5-456A-4992-9951-49B6D0FCC901}"/>
              </a:ext>
            </a:extLst>
          </p:cNvPr>
          <p:cNvSpPr>
            <a:spLocks noGrp="1"/>
          </p:cNvSpPr>
          <p:nvPr>
            <p:ph idx="1"/>
          </p:nvPr>
        </p:nvSpPr>
        <p:spPr/>
        <p:txBody>
          <a:bodyPr/>
          <a:lstStyle/>
          <a:p>
            <a:pPr marL="0" indent="0">
              <a:buNone/>
            </a:pPr>
            <a:r>
              <a:rPr lang="en-US" dirty="0"/>
              <a:t>A person, selected at random from the population is given a medical test T for a condition D. This is a very good test: If the person has the condition, T gives a positive result with probability .99. If the person does not have the condition, T gives a negative result with probability .99. The frequency of the condition in the population is 1/10000.</a:t>
            </a:r>
          </a:p>
          <a:p>
            <a:pPr marL="0" indent="0">
              <a:buNone/>
            </a:pPr>
            <a:r>
              <a:rPr lang="en-US" dirty="0"/>
              <a:t>The test comes up positive. What is the probability that the person has the condition?</a:t>
            </a:r>
          </a:p>
        </p:txBody>
      </p:sp>
    </p:spTree>
    <p:extLst>
      <p:ext uri="{BB962C8B-B14F-4D97-AF65-F5344CB8AC3E}">
        <p14:creationId xmlns:p14="http://schemas.microsoft.com/office/powerpoint/2010/main" val="899588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41CE0-DAB3-442F-81AC-1818FCC9D765}"/>
              </a:ext>
            </a:extLst>
          </p:cNvPr>
          <p:cNvSpPr>
            <a:spLocks noGrp="1"/>
          </p:cNvSpPr>
          <p:nvPr>
            <p:ph type="title"/>
          </p:nvPr>
        </p:nvSpPr>
        <p:spPr>
          <a:xfrm>
            <a:off x="838200" y="365125"/>
            <a:ext cx="10515600" cy="932047"/>
          </a:xfrm>
        </p:spPr>
        <p:txBody>
          <a:bodyPr/>
          <a:lstStyle/>
          <a:p>
            <a:pPr algn="ctr"/>
            <a:r>
              <a:rPr lang="en-US" dirty="0"/>
              <a:t>Example </a:t>
            </a:r>
            <a:r>
              <a:rPr lang="en-US" dirty="0" err="1"/>
              <a:t>cntd</a:t>
            </a:r>
            <a:r>
              <a:rPr lang="en-US" dirty="0"/>
              <a:t>.</a:t>
            </a:r>
          </a:p>
        </p:txBody>
      </p:sp>
      <p:sp>
        <p:nvSpPr>
          <p:cNvPr id="3" name="Content Placeholder 2">
            <a:extLst>
              <a:ext uri="{FF2B5EF4-FFF2-40B4-BE49-F238E27FC236}">
                <a16:creationId xmlns:a16="http://schemas.microsoft.com/office/drawing/2014/main" id="{8CDEDF97-1192-4D0E-BB12-9F9A1DDC0ECC}"/>
              </a:ext>
            </a:extLst>
          </p:cNvPr>
          <p:cNvSpPr>
            <a:spLocks noGrp="1"/>
          </p:cNvSpPr>
          <p:nvPr>
            <p:ph idx="1"/>
          </p:nvPr>
        </p:nvSpPr>
        <p:spPr>
          <a:xfrm>
            <a:off x="434165" y="1297172"/>
            <a:ext cx="10515600" cy="4879791"/>
          </a:xfrm>
        </p:spPr>
        <p:txBody>
          <a:bodyPr>
            <a:normAutofit lnSpcReduction="10000"/>
          </a:bodyPr>
          <a:lstStyle/>
          <a:p>
            <a:pPr marL="0" indent="0">
              <a:buNone/>
            </a:pPr>
            <a:r>
              <a:rPr lang="en-US" dirty="0"/>
              <a:t>Answer: We are given: P(D) = 0.0001. P(T|D) = 0.99.  P(~T|~D) = 0.99</a:t>
            </a:r>
          </a:p>
          <a:p>
            <a:pPr marL="0" indent="0">
              <a:buNone/>
            </a:pPr>
            <a:r>
              <a:rPr lang="en-US" dirty="0"/>
              <a:t>We need to compute P(D|T).</a:t>
            </a:r>
          </a:p>
          <a:p>
            <a:pPr marL="0" indent="0">
              <a:buNone/>
            </a:pPr>
            <a:r>
              <a:rPr lang="en-US" dirty="0"/>
              <a:t>By Bayes’ Law:</a:t>
            </a:r>
          </a:p>
          <a:p>
            <a:pPr marL="0" indent="0">
              <a:buNone/>
            </a:pPr>
            <a:r>
              <a:rPr lang="en-US" dirty="0"/>
              <a:t>P(D|T) = P(T|D)P(D)/P(T).</a:t>
            </a:r>
          </a:p>
          <a:p>
            <a:pPr marL="0" indent="0">
              <a:buNone/>
            </a:pPr>
            <a:r>
              <a:rPr lang="en-US" dirty="0"/>
              <a:t>We have P(T)=P(T,D) + P(T,~D) = P(T|D)P(D) + P(T|~D)P(~D).</a:t>
            </a:r>
          </a:p>
          <a:p>
            <a:pPr marL="0" indent="0">
              <a:buNone/>
            </a:pPr>
            <a:r>
              <a:rPr lang="en-US" dirty="0"/>
              <a:t>Now P(~D)=1</a:t>
            </a:r>
            <a:r>
              <a:rPr lang="en-US" dirty="0">
                <a:solidFill>
                  <a:prstClr val="black"/>
                </a:solidFill>
              </a:rPr>
              <a:t> –</a:t>
            </a:r>
            <a:r>
              <a:rPr lang="en-US" dirty="0"/>
              <a:t> P(D) = 0.9999 and P(T|~D) = </a:t>
            </a:r>
            <a:r>
              <a:rPr lang="en-US" dirty="0">
                <a:solidFill>
                  <a:prstClr val="black"/>
                </a:solidFill>
              </a:rPr>
              <a:t>1 – P(~T|~D) = 0.01.</a:t>
            </a:r>
          </a:p>
          <a:p>
            <a:pPr marL="0" indent="0">
              <a:buNone/>
            </a:pPr>
            <a:r>
              <a:rPr lang="en-US" dirty="0">
                <a:solidFill>
                  <a:prstClr val="black"/>
                </a:solidFill>
              </a:rPr>
              <a:t>So P(T) = (0.99)</a:t>
            </a:r>
            <a:r>
              <a:rPr lang="en-US" dirty="0">
                <a:solidFill>
                  <a:prstClr val="black"/>
                </a:solidFill>
                <a:latin typeface="Cambria Math" panose="02040503050406030204" pitchFamily="18" charset="0"/>
                <a:ea typeface="Cambria Math" panose="02040503050406030204" pitchFamily="18" charset="0"/>
              </a:rPr>
              <a:t> ⋅ (0.0001) + (0.01) ⋅ (0.9999) = 0.010098</a:t>
            </a:r>
          </a:p>
          <a:p>
            <a:pPr marL="0" indent="0">
              <a:buNone/>
            </a:pPr>
            <a:r>
              <a:rPr lang="en-US" dirty="0">
                <a:solidFill>
                  <a:prstClr val="black"/>
                </a:solidFill>
              </a:rPr>
              <a:t>So P(T|D) = (0.99)</a:t>
            </a:r>
            <a:r>
              <a:rPr lang="en-US" dirty="0">
                <a:solidFill>
                  <a:prstClr val="black"/>
                </a:solidFill>
                <a:latin typeface="Cambria Math" panose="02040503050406030204" pitchFamily="18" charset="0"/>
                <a:ea typeface="Cambria Math" panose="02040503050406030204" pitchFamily="18" charset="0"/>
              </a:rPr>
              <a:t> ⋅ (0.0001) / 0.010098 = 0.0098</a:t>
            </a:r>
          </a:p>
          <a:p>
            <a:pPr marL="0" indent="0">
              <a:buNone/>
            </a:pPr>
            <a:r>
              <a:rPr lang="en-US" dirty="0">
                <a:solidFill>
                  <a:prstClr val="black"/>
                </a:solidFill>
              </a:rPr>
              <a:t>The person has only a 1/100 chance of having the disease, even though the test is very accurate.</a:t>
            </a:r>
            <a:endParaRPr lang="en-US" dirty="0"/>
          </a:p>
        </p:txBody>
      </p:sp>
    </p:spTree>
    <p:extLst>
      <p:ext uri="{BB962C8B-B14F-4D97-AF65-F5344CB8AC3E}">
        <p14:creationId xmlns:p14="http://schemas.microsoft.com/office/powerpoint/2010/main" val="2248177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67548-1299-4CD7-9819-E648AF2C487D}"/>
              </a:ext>
            </a:extLst>
          </p:cNvPr>
          <p:cNvSpPr>
            <a:spLocks noGrp="1"/>
          </p:cNvSpPr>
          <p:nvPr>
            <p:ph type="title"/>
          </p:nvPr>
        </p:nvSpPr>
        <p:spPr/>
        <p:txBody>
          <a:bodyPr/>
          <a:lstStyle/>
          <a:p>
            <a:pPr algn="ctr"/>
            <a:r>
              <a:rPr lang="en-US" dirty="0"/>
              <a:t>Intuition for the example</a:t>
            </a:r>
          </a:p>
        </p:txBody>
      </p:sp>
      <p:sp>
        <p:nvSpPr>
          <p:cNvPr id="3" name="Content Placeholder 2">
            <a:extLst>
              <a:ext uri="{FF2B5EF4-FFF2-40B4-BE49-F238E27FC236}">
                <a16:creationId xmlns:a16="http://schemas.microsoft.com/office/drawing/2014/main" id="{54212A90-8C8F-4951-BE24-9B7CB0FF7408}"/>
              </a:ext>
            </a:extLst>
          </p:cNvPr>
          <p:cNvSpPr>
            <a:spLocks noGrp="1"/>
          </p:cNvSpPr>
          <p:nvPr>
            <p:ph idx="1"/>
          </p:nvPr>
        </p:nvSpPr>
        <p:spPr/>
        <p:txBody>
          <a:bodyPr/>
          <a:lstStyle/>
          <a:p>
            <a:pPr marL="0" indent="0">
              <a:buNone/>
            </a:pPr>
            <a:r>
              <a:rPr lang="en-US" dirty="0"/>
              <a:t>Suppose that you do this for 10,000 people. Then on average</a:t>
            </a:r>
          </a:p>
          <a:p>
            <a:r>
              <a:rPr lang="en-US" dirty="0"/>
              <a:t>1 person will have the condition. Their test will almost certainly be positive.</a:t>
            </a:r>
          </a:p>
          <a:p>
            <a:r>
              <a:rPr lang="en-US" dirty="0"/>
              <a:t>9999 people will not have the condition. Of those, the test will give a false positive for about 100.</a:t>
            </a:r>
          </a:p>
          <a:p>
            <a:pPr marL="0" indent="0">
              <a:buNone/>
            </a:pPr>
            <a:r>
              <a:rPr lang="en-US" dirty="0"/>
              <a:t>So of the 101 people for whom the test is positive, only one has the condition.</a:t>
            </a:r>
          </a:p>
        </p:txBody>
      </p:sp>
    </p:spTree>
    <p:extLst>
      <p:ext uri="{BB962C8B-B14F-4D97-AF65-F5344CB8AC3E}">
        <p14:creationId xmlns:p14="http://schemas.microsoft.com/office/powerpoint/2010/main" val="2451252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2369B-2B8B-4B3C-B0FE-1CF82C525609}"/>
              </a:ext>
            </a:extLst>
          </p:cNvPr>
          <p:cNvSpPr>
            <a:spLocks noGrp="1"/>
          </p:cNvSpPr>
          <p:nvPr>
            <p:ph type="title"/>
          </p:nvPr>
        </p:nvSpPr>
        <p:spPr/>
        <p:txBody>
          <a:bodyPr/>
          <a:lstStyle/>
          <a:p>
            <a:r>
              <a:rPr lang="en-US" dirty="0"/>
              <a:t>The problem with the sample space approach</a:t>
            </a:r>
          </a:p>
        </p:txBody>
      </p:sp>
      <p:sp>
        <p:nvSpPr>
          <p:cNvPr id="3" name="Content Placeholder 2">
            <a:extLst>
              <a:ext uri="{FF2B5EF4-FFF2-40B4-BE49-F238E27FC236}">
                <a16:creationId xmlns:a16="http://schemas.microsoft.com/office/drawing/2014/main" id="{F4C780EB-3AC6-4161-A22A-356840B19F62}"/>
              </a:ext>
            </a:extLst>
          </p:cNvPr>
          <p:cNvSpPr>
            <a:spLocks noGrp="1"/>
          </p:cNvSpPr>
          <p:nvPr>
            <p:ph idx="1"/>
          </p:nvPr>
        </p:nvSpPr>
        <p:spPr/>
        <p:txBody>
          <a:bodyPr/>
          <a:lstStyle/>
          <a:p>
            <a:pPr marL="0" indent="0">
              <a:buNone/>
            </a:pPr>
            <a:r>
              <a:rPr lang="en-US" dirty="0"/>
              <a:t>The results on the earlier slide apply only if the subject is chosen at random from the population, and the doctor runs one test. That’s pretty rare. What happens a lot more is this: A patient P’s comes into the doctors office complaining of symptoms. The doctor notes demographic information about P (age, gender), collects P’s medical history and P’s family’s medical history, and runs a battery of tests. Call all of this data M.  The question is now, what is the probability of condition D given all of M.</a:t>
            </a:r>
          </a:p>
          <a:p>
            <a:pPr marL="0" indent="0">
              <a:buNone/>
            </a:pPr>
            <a:endParaRPr lang="en-US" dirty="0"/>
          </a:p>
        </p:txBody>
      </p:sp>
    </p:spTree>
    <p:extLst>
      <p:ext uri="{BB962C8B-B14F-4D97-AF65-F5344CB8AC3E}">
        <p14:creationId xmlns:p14="http://schemas.microsoft.com/office/powerpoint/2010/main" val="2562917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3D5F1-5F51-4552-BBB3-1D9604124ADF}"/>
              </a:ext>
            </a:extLst>
          </p:cNvPr>
          <p:cNvSpPr>
            <a:spLocks noGrp="1"/>
          </p:cNvSpPr>
          <p:nvPr>
            <p:ph type="title"/>
          </p:nvPr>
        </p:nvSpPr>
        <p:spPr/>
        <p:txBody>
          <a:bodyPr/>
          <a:lstStyle/>
          <a:p>
            <a:r>
              <a:rPr lang="en-US" dirty="0">
                <a:solidFill>
                  <a:prstClr val="black"/>
                </a:solidFill>
              </a:rPr>
              <a:t>The problem with the sample space approach, </a:t>
            </a:r>
            <a:r>
              <a:rPr lang="en-US" dirty="0" err="1">
                <a:solidFill>
                  <a:prstClr val="black"/>
                </a:solidFill>
              </a:rPr>
              <a:t>cntd</a:t>
            </a:r>
            <a:r>
              <a:rPr lang="en-US" dirty="0">
                <a:solidFill>
                  <a:prstClr val="black"/>
                </a:solidFill>
              </a:rPr>
              <a:t>.</a:t>
            </a:r>
            <a:endParaRPr lang="en-US" dirty="0"/>
          </a:p>
        </p:txBody>
      </p:sp>
      <p:sp>
        <p:nvSpPr>
          <p:cNvPr id="3" name="Content Placeholder 2">
            <a:extLst>
              <a:ext uri="{FF2B5EF4-FFF2-40B4-BE49-F238E27FC236}">
                <a16:creationId xmlns:a16="http://schemas.microsoft.com/office/drawing/2014/main" id="{B712E6CD-52A7-4460-B179-E0E5BB7F5A46}"/>
              </a:ext>
            </a:extLst>
          </p:cNvPr>
          <p:cNvSpPr>
            <a:spLocks noGrp="1"/>
          </p:cNvSpPr>
          <p:nvPr>
            <p:ph idx="1"/>
          </p:nvPr>
        </p:nvSpPr>
        <p:spPr/>
        <p:txBody>
          <a:bodyPr>
            <a:normAutofit lnSpcReduction="10000"/>
          </a:bodyPr>
          <a:lstStyle/>
          <a:p>
            <a:pPr marL="0" lvl="0" indent="0">
              <a:buNone/>
            </a:pPr>
            <a:r>
              <a:rPr lang="en-US" dirty="0">
                <a:solidFill>
                  <a:prstClr val="black"/>
                </a:solidFill>
              </a:rPr>
              <a:t>P(D|M) = #(D,M)/#M. </a:t>
            </a:r>
          </a:p>
          <a:p>
            <a:pPr marL="0" indent="0">
              <a:buNone/>
            </a:pPr>
            <a:r>
              <a:rPr lang="en-US" dirty="0"/>
              <a:t>The problem is that:</a:t>
            </a:r>
          </a:p>
          <a:p>
            <a:r>
              <a:rPr lang="en-US" dirty="0"/>
              <a:t>#M = 1. There has only been one person in the history of mankind of whom all this information was true.</a:t>
            </a:r>
          </a:p>
          <a:p>
            <a:r>
              <a:rPr lang="en-US" dirty="0"/>
              <a:t>#(D,M) is either 1, if the patient has the disease, or 0 if they don’t.</a:t>
            </a:r>
          </a:p>
          <a:p>
            <a:pPr marL="0" indent="0">
              <a:buNone/>
            </a:pPr>
            <a:r>
              <a:rPr lang="en-US" dirty="0"/>
              <a:t>So P(D,M) is either 0 or 1, and we don’t know which. That is not what we want from a theory of plausible reasoning.</a:t>
            </a:r>
          </a:p>
          <a:p>
            <a:pPr marL="0" indent="0">
              <a:buNone/>
            </a:pPr>
            <a:r>
              <a:rPr lang="en-US" dirty="0"/>
              <a:t>Probability textbooks written by mathematicians often say, for this reason, that you  </a:t>
            </a:r>
            <a:r>
              <a:rPr lang="en-US" i="1" dirty="0"/>
              <a:t>aren’t allowed </a:t>
            </a:r>
            <a:r>
              <a:rPr lang="en-US" dirty="0"/>
              <a:t>to talk about probabilities of individual cases. Which is fine for them, but doesn’t do us any good.</a:t>
            </a:r>
          </a:p>
        </p:txBody>
      </p:sp>
    </p:spTree>
    <p:extLst>
      <p:ext uri="{BB962C8B-B14F-4D97-AF65-F5344CB8AC3E}">
        <p14:creationId xmlns:p14="http://schemas.microsoft.com/office/powerpoint/2010/main" val="3858876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3255F-80FE-49EF-9A16-7CE7818A5F37}"/>
              </a:ext>
            </a:extLst>
          </p:cNvPr>
          <p:cNvSpPr>
            <a:spLocks noGrp="1"/>
          </p:cNvSpPr>
          <p:nvPr>
            <p:ph type="title"/>
          </p:nvPr>
        </p:nvSpPr>
        <p:spPr/>
        <p:txBody>
          <a:bodyPr/>
          <a:lstStyle/>
          <a:p>
            <a:pPr algn="ctr"/>
            <a:r>
              <a:rPr lang="en-US" dirty="0"/>
              <a:t>Probability Theory</a:t>
            </a:r>
          </a:p>
        </p:txBody>
      </p:sp>
      <p:sp>
        <p:nvSpPr>
          <p:cNvPr id="3" name="Content Placeholder 2">
            <a:extLst>
              <a:ext uri="{FF2B5EF4-FFF2-40B4-BE49-F238E27FC236}">
                <a16:creationId xmlns:a16="http://schemas.microsoft.com/office/drawing/2014/main" id="{F80C0499-F1DB-4A17-82D9-111624834605}"/>
              </a:ext>
            </a:extLst>
          </p:cNvPr>
          <p:cNvSpPr>
            <a:spLocks noGrp="1"/>
          </p:cNvSpPr>
          <p:nvPr>
            <p:ph idx="1"/>
          </p:nvPr>
        </p:nvSpPr>
        <p:spPr/>
        <p:txBody>
          <a:bodyPr/>
          <a:lstStyle/>
          <a:p>
            <a:pPr marL="0" indent="0">
              <a:buNone/>
            </a:pPr>
            <a:r>
              <a:rPr lang="en-US" dirty="0"/>
              <a:t>The methods that we have looked at so far, particularly logic, are good when</a:t>
            </a:r>
          </a:p>
          <a:p>
            <a:r>
              <a:rPr lang="en-US" dirty="0"/>
              <a:t>Information is known with certainty</a:t>
            </a:r>
          </a:p>
          <a:p>
            <a:r>
              <a:rPr lang="en-US" dirty="0"/>
              <a:t>Rules are always valid</a:t>
            </a:r>
          </a:p>
          <a:p>
            <a:pPr marL="0" indent="0">
              <a:buNone/>
            </a:pPr>
            <a:r>
              <a:rPr lang="en-US" dirty="0"/>
              <a:t>Then they allow us to draw conclusions that are always known with certainty.</a:t>
            </a:r>
          </a:p>
          <a:p>
            <a:pPr marL="0" indent="0">
              <a:buNone/>
            </a:pPr>
            <a:endParaRPr lang="en-US" dirty="0"/>
          </a:p>
        </p:txBody>
      </p:sp>
    </p:spTree>
    <p:extLst>
      <p:ext uri="{BB962C8B-B14F-4D97-AF65-F5344CB8AC3E}">
        <p14:creationId xmlns:p14="http://schemas.microsoft.com/office/powerpoint/2010/main" val="1901111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1B4CF-875D-460D-BC8A-F13AD1143C10}"/>
              </a:ext>
            </a:extLst>
          </p:cNvPr>
          <p:cNvSpPr>
            <a:spLocks noGrp="1"/>
          </p:cNvSpPr>
          <p:nvPr>
            <p:ph type="title"/>
          </p:nvPr>
        </p:nvSpPr>
        <p:spPr/>
        <p:txBody>
          <a:bodyPr/>
          <a:lstStyle/>
          <a:p>
            <a:pPr algn="ctr"/>
            <a:r>
              <a:rPr lang="en-US" dirty="0"/>
              <a:t>Other AI examples</a:t>
            </a:r>
          </a:p>
        </p:txBody>
      </p:sp>
      <p:sp>
        <p:nvSpPr>
          <p:cNvPr id="3" name="Content Placeholder 2">
            <a:extLst>
              <a:ext uri="{FF2B5EF4-FFF2-40B4-BE49-F238E27FC236}">
                <a16:creationId xmlns:a16="http://schemas.microsoft.com/office/drawing/2014/main" id="{C2CF7A67-C223-4FE5-BA4F-59D8C9E587CD}"/>
              </a:ext>
            </a:extLst>
          </p:cNvPr>
          <p:cNvSpPr>
            <a:spLocks noGrp="1"/>
          </p:cNvSpPr>
          <p:nvPr>
            <p:ph idx="1"/>
          </p:nvPr>
        </p:nvSpPr>
        <p:spPr/>
        <p:txBody>
          <a:bodyPr/>
          <a:lstStyle/>
          <a:p>
            <a:pPr marL="0" indent="0">
              <a:buNone/>
            </a:pPr>
            <a:r>
              <a:rPr lang="en-US" dirty="0"/>
              <a:t>We want to be able to talk about:</a:t>
            </a:r>
          </a:p>
          <a:p>
            <a:r>
              <a:rPr lang="en-US" dirty="0"/>
              <a:t>The probability that a particular image shows a cat.</a:t>
            </a:r>
            <a:br>
              <a:rPr lang="en-US" dirty="0"/>
            </a:br>
            <a:r>
              <a:rPr lang="en-US" dirty="0"/>
              <a:t>That is, P(</a:t>
            </a:r>
            <a:r>
              <a:rPr lang="en-US" dirty="0" err="1"/>
              <a:t>Cat|I</a:t>
            </a:r>
            <a:r>
              <a:rPr lang="en-US" dirty="0"/>
              <a:t>) where I is the entire image.</a:t>
            </a:r>
          </a:p>
          <a:p>
            <a:r>
              <a:rPr lang="en-US" dirty="0"/>
              <a:t>The probability that a particular review is favorable. </a:t>
            </a:r>
            <a:br>
              <a:rPr lang="en-US" dirty="0"/>
            </a:br>
            <a:r>
              <a:rPr lang="en-US" dirty="0"/>
              <a:t>That is, P(</a:t>
            </a:r>
            <a:r>
              <a:rPr lang="en-US" dirty="0" err="1"/>
              <a:t>Favorable|R</a:t>
            </a:r>
            <a:r>
              <a:rPr lang="en-US" dirty="0"/>
              <a:t>) where R is the entire text of the review.</a:t>
            </a:r>
          </a:p>
          <a:p>
            <a:r>
              <a:rPr lang="en-US" dirty="0"/>
              <a:t>The probability that question Q has answer A, based on text T.</a:t>
            </a:r>
            <a:br>
              <a:rPr lang="en-US" dirty="0"/>
            </a:br>
            <a:r>
              <a:rPr lang="en-US" dirty="0"/>
              <a:t>That is, P(A|T,Q) given the full text and question.</a:t>
            </a:r>
          </a:p>
          <a:p>
            <a:pPr marL="0" indent="0">
              <a:buNone/>
            </a:pPr>
            <a:r>
              <a:rPr lang="en-US" dirty="0"/>
              <a:t>In none of these cases can one define a useful sample space. </a:t>
            </a:r>
          </a:p>
        </p:txBody>
      </p:sp>
    </p:spTree>
    <p:extLst>
      <p:ext uri="{BB962C8B-B14F-4D97-AF65-F5344CB8AC3E}">
        <p14:creationId xmlns:p14="http://schemas.microsoft.com/office/powerpoint/2010/main" val="3595807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F5387-A97F-420C-974A-7E0437FBBA21}"/>
              </a:ext>
            </a:extLst>
          </p:cNvPr>
          <p:cNvSpPr>
            <a:spLocks noGrp="1"/>
          </p:cNvSpPr>
          <p:nvPr>
            <p:ph type="title"/>
          </p:nvPr>
        </p:nvSpPr>
        <p:spPr/>
        <p:txBody>
          <a:bodyPr/>
          <a:lstStyle/>
          <a:p>
            <a:pPr algn="ctr"/>
            <a:r>
              <a:rPr lang="en-US" dirty="0"/>
              <a:t>The likelihood interpretation </a:t>
            </a:r>
            <a:br>
              <a:rPr lang="en-US" dirty="0"/>
            </a:br>
            <a:r>
              <a:rPr lang="en-US" dirty="0"/>
              <a:t>of probability theory</a:t>
            </a:r>
          </a:p>
        </p:txBody>
      </p:sp>
      <p:sp>
        <p:nvSpPr>
          <p:cNvPr id="3" name="Content Placeholder 2">
            <a:extLst>
              <a:ext uri="{FF2B5EF4-FFF2-40B4-BE49-F238E27FC236}">
                <a16:creationId xmlns:a16="http://schemas.microsoft.com/office/drawing/2014/main" id="{18DE35C9-D6F7-4073-B265-5FB023FAAB66}"/>
              </a:ext>
            </a:extLst>
          </p:cNvPr>
          <p:cNvSpPr>
            <a:spLocks noGrp="1"/>
          </p:cNvSpPr>
          <p:nvPr>
            <p:ph idx="1"/>
          </p:nvPr>
        </p:nvSpPr>
        <p:spPr/>
        <p:txBody>
          <a:bodyPr>
            <a:normAutofit lnSpcReduction="10000"/>
          </a:bodyPr>
          <a:lstStyle/>
          <a:p>
            <a:pPr marL="0" indent="0">
              <a:buNone/>
            </a:pPr>
            <a:r>
              <a:rPr lang="en-US" dirty="0"/>
              <a:t>An </a:t>
            </a:r>
            <a:r>
              <a:rPr lang="en-US" i="1" dirty="0"/>
              <a:t>event</a:t>
            </a:r>
            <a:r>
              <a:rPr lang="en-US" dirty="0"/>
              <a:t>  is a proposition (for convenience we’ll say in propositional logic, though that’s flexible.)</a:t>
            </a:r>
          </a:p>
          <a:p>
            <a:pPr marL="0" indent="0">
              <a:buNone/>
            </a:pPr>
            <a:r>
              <a:rPr lang="en-US" dirty="0"/>
              <a:t>We assume some background knowledge </a:t>
            </a:r>
            <a:r>
              <a:rPr lang="en-US" dirty="0">
                <a:latin typeface="Cambria Math" panose="02040503050406030204" pitchFamily="18" charset="0"/>
                <a:ea typeface="Cambria Math" panose="02040503050406030204" pitchFamily="18" charset="0"/>
              </a:rPr>
              <a:t>― </a:t>
            </a:r>
            <a:r>
              <a:rPr lang="en-US" dirty="0"/>
              <a:t>usually general knowledge, not about this specific instance. In the medical domain, that would be things like the frequency of different disease, the association of diseases with symptoms and tests, and so on.</a:t>
            </a:r>
            <a:br>
              <a:rPr lang="en-US" dirty="0"/>
            </a:br>
            <a:endParaRPr lang="en-US" dirty="0"/>
          </a:p>
          <a:p>
            <a:pPr marL="0" indent="0">
              <a:buNone/>
            </a:pPr>
            <a:r>
              <a:rPr lang="en-US" dirty="0"/>
              <a:t>The probability of E, P(E) is the likelihood that E is true, given the background knowledge.</a:t>
            </a:r>
          </a:p>
          <a:p>
            <a:pPr marL="0" indent="0">
              <a:buNone/>
            </a:pPr>
            <a:r>
              <a:rPr lang="en-US" dirty="0"/>
              <a:t>The conditional probability of E given F, P(E|F) is the likelihood of E, if F is known in addition to the background knowledge.</a:t>
            </a:r>
          </a:p>
        </p:txBody>
      </p:sp>
    </p:spTree>
    <p:extLst>
      <p:ext uri="{BB962C8B-B14F-4D97-AF65-F5344CB8AC3E}">
        <p14:creationId xmlns:p14="http://schemas.microsoft.com/office/powerpoint/2010/main" val="2447647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65EC7-976F-4F31-AB5B-DCB27AC299E5}"/>
              </a:ext>
            </a:extLst>
          </p:cNvPr>
          <p:cNvSpPr>
            <a:spLocks noGrp="1"/>
          </p:cNvSpPr>
          <p:nvPr>
            <p:ph type="title"/>
          </p:nvPr>
        </p:nvSpPr>
        <p:spPr/>
        <p:txBody>
          <a:bodyPr/>
          <a:lstStyle/>
          <a:p>
            <a:r>
              <a:rPr lang="en-US" dirty="0"/>
              <a:t>Mathematics of the likelihood interpretation</a:t>
            </a:r>
          </a:p>
        </p:txBody>
      </p:sp>
      <p:sp>
        <p:nvSpPr>
          <p:cNvPr id="3" name="Content Placeholder 2">
            <a:extLst>
              <a:ext uri="{FF2B5EF4-FFF2-40B4-BE49-F238E27FC236}">
                <a16:creationId xmlns:a16="http://schemas.microsoft.com/office/drawing/2014/main" id="{B503DEE5-873B-436C-8DEB-25BA06474548}"/>
              </a:ext>
            </a:extLst>
          </p:cNvPr>
          <p:cNvSpPr>
            <a:spLocks noGrp="1"/>
          </p:cNvSpPr>
          <p:nvPr>
            <p:ph idx="1"/>
          </p:nvPr>
        </p:nvSpPr>
        <p:spPr/>
        <p:txBody>
          <a:bodyPr/>
          <a:lstStyle/>
          <a:p>
            <a:pPr marL="0" indent="0">
              <a:buNone/>
            </a:pPr>
            <a:r>
              <a:rPr lang="en-US" dirty="0"/>
              <a:t>It is not obvious that “likelihood” in this sense is mathematically well-defined at all, let alone what its mathematical properties should be.</a:t>
            </a:r>
          </a:p>
          <a:p>
            <a:pPr marL="0" indent="0">
              <a:buNone/>
            </a:pPr>
            <a:endParaRPr lang="en-US" dirty="0"/>
          </a:p>
          <a:p>
            <a:pPr marL="0" indent="0">
              <a:buNone/>
            </a:pPr>
            <a:r>
              <a:rPr lang="en-US" dirty="0"/>
              <a:t>It is assumed that probabilities as a theory of likelihood satisfy the axioms of sample-space probability theory. There are proofs that show that if you posit that a measure of likelihood must have one or another “rationality’’ property then the measure must satisfy the axioms of probability theory.</a:t>
            </a:r>
          </a:p>
        </p:txBody>
      </p:sp>
    </p:spTree>
    <p:extLst>
      <p:ext uri="{BB962C8B-B14F-4D97-AF65-F5344CB8AC3E}">
        <p14:creationId xmlns:p14="http://schemas.microsoft.com/office/powerpoint/2010/main" val="33034304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B0E2-E265-4C83-9CE5-C5B54BCDEAF8}"/>
              </a:ext>
            </a:extLst>
          </p:cNvPr>
          <p:cNvSpPr>
            <a:spLocks noGrp="1"/>
          </p:cNvSpPr>
          <p:nvPr>
            <p:ph type="title"/>
          </p:nvPr>
        </p:nvSpPr>
        <p:spPr/>
        <p:txBody>
          <a:bodyPr/>
          <a:lstStyle/>
          <a:p>
            <a:pPr algn="ctr"/>
            <a:r>
              <a:rPr lang="en-US" dirty="0"/>
              <a:t>Independence</a:t>
            </a:r>
          </a:p>
        </p:txBody>
      </p:sp>
      <p:sp>
        <p:nvSpPr>
          <p:cNvPr id="3" name="Content Placeholder 2">
            <a:extLst>
              <a:ext uri="{FF2B5EF4-FFF2-40B4-BE49-F238E27FC236}">
                <a16:creationId xmlns:a16="http://schemas.microsoft.com/office/drawing/2014/main" id="{95BD6FE7-D3A4-4DD0-8780-783C7554CA3C}"/>
              </a:ext>
            </a:extLst>
          </p:cNvPr>
          <p:cNvSpPr>
            <a:spLocks noGrp="1"/>
          </p:cNvSpPr>
          <p:nvPr>
            <p:ph idx="1"/>
          </p:nvPr>
        </p:nvSpPr>
        <p:spPr/>
        <p:txBody>
          <a:bodyPr>
            <a:normAutofit fontScale="92500" lnSpcReduction="10000"/>
          </a:bodyPr>
          <a:lstStyle/>
          <a:p>
            <a:pPr marL="0" indent="0">
              <a:buNone/>
            </a:pPr>
            <a:r>
              <a:rPr lang="en-US" dirty="0"/>
              <a:t>The key to a workable probability theory is that most </a:t>
            </a:r>
            <a:r>
              <a:rPr lang="en-US" i="1" dirty="0"/>
              <a:t>things have nothing to do with one another</a:t>
            </a:r>
            <a:r>
              <a:rPr lang="en-US" dirty="0"/>
              <a:t>. Most of the time, learning a new fact leaves the likelihood of almost every other fact unchanged. If, every time you learned a new fact, you had to re-evaluate the likelihood of everything else.</a:t>
            </a:r>
          </a:p>
          <a:p>
            <a:pPr marL="0" indent="0">
              <a:buNone/>
            </a:pPr>
            <a:r>
              <a:rPr lang="en-US" dirty="0"/>
              <a:t>Event E is </a:t>
            </a:r>
            <a:r>
              <a:rPr lang="en-US" i="1" dirty="0"/>
              <a:t>independent</a:t>
            </a:r>
            <a:r>
              <a:rPr lang="en-US" dirty="0"/>
              <a:t> of F if finding out F does not change the likelihood of E.  P(E|F) = P(E).</a:t>
            </a:r>
          </a:p>
          <a:p>
            <a:pPr marL="0" indent="0">
              <a:buNone/>
            </a:pPr>
            <a:r>
              <a:rPr lang="en-US" dirty="0"/>
              <a:t>Since P(E|F) = P(E,F)/P(F), the independence equation can equally be written P(E,F) = P(E) </a:t>
            </a:r>
            <a:r>
              <a:rPr lang="en-US" dirty="0">
                <a:latin typeface="Cambria Math" panose="02040503050406030204" pitchFamily="18" charset="0"/>
                <a:ea typeface="Cambria Math" panose="02040503050406030204" pitchFamily="18" charset="0"/>
              </a:rPr>
              <a:t>⋅</a:t>
            </a:r>
            <a:r>
              <a:rPr lang="en-US" dirty="0"/>
              <a:t>P (F)</a:t>
            </a:r>
          </a:p>
          <a:p>
            <a:pPr marL="0" indent="0">
              <a:buNone/>
            </a:pPr>
            <a:r>
              <a:rPr lang="en-US" dirty="0"/>
              <a:t>That equation, however, is symmetric in E and F. So E is independent of F If and only if F is independent of E, which was not obvious in our original definition.</a:t>
            </a:r>
          </a:p>
        </p:txBody>
      </p:sp>
    </p:spTree>
    <p:extLst>
      <p:ext uri="{BB962C8B-B14F-4D97-AF65-F5344CB8AC3E}">
        <p14:creationId xmlns:p14="http://schemas.microsoft.com/office/powerpoint/2010/main" val="6476485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B5028-E0B7-4EB2-A619-7875C0602F36}"/>
              </a:ext>
            </a:extLst>
          </p:cNvPr>
          <p:cNvSpPr>
            <a:spLocks noGrp="1"/>
          </p:cNvSpPr>
          <p:nvPr>
            <p:ph type="title"/>
          </p:nvPr>
        </p:nvSpPr>
        <p:spPr/>
        <p:txBody>
          <a:bodyPr/>
          <a:lstStyle/>
          <a:p>
            <a:r>
              <a:rPr lang="en-US" dirty="0"/>
              <a:t>Conditional Independence</a:t>
            </a:r>
          </a:p>
        </p:txBody>
      </p:sp>
      <p:sp>
        <p:nvSpPr>
          <p:cNvPr id="3" name="Content Placeholder 2">
            <a:extLst>
              <a:ext uri="{FF2B5EF4-FFF2-40B4-BE49-F238E27FC236}">
                <a16:creationId xmlns:a16="http://schemas.microsoft.com/office/drawing/2014/main" id="{708B4EC6-BF65-4FFD-ACB9-73AC7282946B}"/>
              </a:ext>
            </a:extLst>
          </p:cNvPr>
          <p:cNvSpPr>
            <a:spLocks noGrp="1"/>
          </p:cNvSpPr>
          <p:nvPr>
            <p:ph idx="1"/>
          </p:nvPr>
        </p:nvSpPr>
        <p:spPr/>
        <p:txBody>
          <a:bodyPr/>
          <a:lstStyle/>
          <a:p>
            <a:pPr marL="0" indent="0">
              <a:buNone/>
            </a:pPr>
            <a:r>
              <a:rPr lang="en-US" dirty="0"/>
              <a:t>Event E is conditionally independent of event F given event G, if the following holds: Suppose that you already know G (plus the background information). Then additionally finding out F doesn’t change the likelihood of E.</a:t>
            </a:r>
          </a:p>
          <a:p>
            <a:pPr marL="0" indent="0">
              <a:buNone/>
            </a:pPr>
            <a:r>
              <a:rPr lang="en-US" dirty="0"/>
              <a:t>P(E|G) = P(E|F,G)</a:t>
            </a:r>
          </a:p>
          <a:p>
            <a:pPr marL="0" indent="0">
              <a:buNone/>
            </a:pPr>
            <a:r>
              <a:rPr lang="en-US" dirty="0"/>
              <a:t>Since P(E|F,G) = P(E,F|G)/P(F|G), an equivalent formulation is</a:t>
            </a:r>
          </a:p>
          <a:p>
            <a:pPr marL="0" indent="0">
              <a:buNone/>
            </a:pPr>
            <a:r>
              <a:rPr lang="en-US" dirty="0"/>
              <a:t>P(E,F|G) = P(E|G)</a:t>
            </a:r>
            <a:r>
              <a:rPr lang="en-US" sz="2600" dirty="0">
                <a:solidFill>
                  <a:prstClr val="black"/>
                </a:solidFill>
                <a:latin typeface="Cambria Math" panose="02040503050406030204" pitchFamily="18" charset="0"/>
                <a:ea typeface="Cambria Math" panose="02040503050406030204" pitchFamily="18" charset="0"/>
              </a:rPr>
              <a:t> ⋅</a:t>
            </a:r>
            <a:r>
              <a:rPr lang="en-US" dirty="0"/>
              <a:t> P(F|G) </a:t>
            </a:r>
          </a:p>
          <a:p>
            <a:pPr marL="0" indent="0">
              <a:buNone/>
            </a:pPr>
            <a:endParaRPr lang="en-US" dirty="0"/>
          </a:p>
        </p:txBody>
      </p:sp>
    </p:spTree>
    <p:extLst>
      <p:ext uri="{BB962C8B-B14F-4D97-AF65-F5344CB8AC3E}">
        <p14:creationId xmlns:p14="http://schemas.microsoft.com/office/powerpoint/2010/main" val="372756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C3690-E896-4ACA-9EF5-8BA1A91181E5}"/>
              </a:ext>
            </a:extLst>
          </p:cNvPr>
          <p:cNvSpPr>
            <a:spLocks noGrp="1"/>
          </p:cNvSpPr>
          <p:nvPr>
            <p:ph type="title"/>
          </p:nvPr>
        </p:nvSpPr>
        <p:spPr/>
        <p:txBody>
          <a:bodyPr/>
          <a:lstStyle/>
          <a:p>
            <a:pPr algn="ctr"/>
            <a:r>
              <a:rPr lang="en-US" dirty="0"/>
              <a:t>Plausible Reasoning</a:t>
            </a:r>
          </a:p>
        </p:txBody>
      </p:sp>
      <p:sp>
        <p:nvSpPr>
          <p:cNvPr id="3" name="Content Placeholder 2">
            <a:extLst>
              <a:ext uri="{FF2B5EF4-FFF2-40B4-BE49-F238E27FC236}">
                <a16:creationId xmlns:a16="http://schemas.microsoft.com/office/drawing/2014/main" id="{B7811468-9EE6-4107-9601-B966AA7A4596}"/>
              </a:ext>
            </a:extLst>
          </p:cNvPr>
          <p:cNvSpPr>
            <a:spLocks noGrp="1"/>
          </p:cNvSpPr>
          <p:nvPr>
            <p:ph idx="1"/>
          </p:nvPr>
        </p:nvSpPr>
        <p:spPr/>
        <p:txBody>
          <a:bodyPr>
            <a:normAutofit lnSpcReduction="10000"/>
          </a:bodyPr>
          <a:lstStyle/>
          <a:p>
            <a:pPr marL="0" indent="0">
              <a:buNone/>
            </a:pPr>
            <a:r>
              <a:rPr lang="en-US" dirty="0"/>
              <a:t>But such is not the human condition or the condition of AI.</a:t>
            </a:r>
          </a:p>
          <a:p>
            <a:pPr marL="0" indent="0">
              <a:buNone/>
            </a:pPr>
            <a:r>
              <a:rPr lang="en-US" dirty="0"/>
              <a:t>Most of the time:</a:t>
            </a:r>
          </a:p>
          <a:p>
            <a:r>
              <a:rPr lang="en-US" dirty="0"/>
              <a:t>Our information is uncertain.</a:t>
            </a:r>
          </a:p>
          <a:p>
            <a:r>
              <a:rPr lang="en-US" dirty="0"/>
              <a:t>We have rules that are useful but not definitive.</a:t>
            </a:r>
          </a:p>
          <a:p>
            <a:r>
              <a:rPr lang="en-US" dirty="0"/>
              <a:t>We have multiple kinds of evidence, which point in different directions, and which must be combined.</a:t>
            </a:r>
          </a:p>
          <a:p>
            <a:pPr marL="0" indent="0">
              <a:buNone/>
            </a:pPr>
            <a:r>
              <a:rPr lang="en-US" dirty="0"/>
              <a:t>In that case, we need a theory of </a:t>
            </a:r>
            <a:r>
              <a:rPr lang="en-US" i="1" dirty="0"/>
              <a:t>plausible reasoning</a:t>
            </a:r>
            <a:r>
              <a:rPr lang="en-US" dirty="0"/>
              <a:t>.</a:t>
            </a:r>
          </a:p>
          <a:p>
            <a:pPr marL="0" indent="0">
              <a:buNone/>
            </a:pPr>
            <a:r>
              <a:rPr lang="en-US" dirty="0"/>
              <a:t>Many theories of plausible reasoning have been developed, but by far the most widely used is classical probability theory,  as developed in mathematics since the 17</a:t>
            </a:r>
            <a:r>
              <a:rPr lang="en-US" baseline="30000" dirty="0"/>
              <a:t>th</a:t>
            </a:r>
            <a:r>
              <a:rPr lang="en-US" dirty="0"/>
              <a:t> century.</a:t>
            </a:r>
          </a:p>
        </p:txBody>
      </p:sp>
    </p:spTree>
    <p:extLst>
      <p:ext uri="{BB962C8B-B14F-4D97-AF65-F5344CB8AC3E}">
        <p14:creationId xmlns:p14="http://schemas.microsoft.com/office/powerpoint/2010/main" val="4151814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9F721-4F94-4765-AF0F-B6B94DF8D420}"/>
              </a:ext>
            </a:extLst>
          </p:cNvPr>
          <p:cNvSpPr>
            <a:spLocks noGrp="1"/>
          </p:cNvSpPr>
          <p:nvPr>
            <p:ph type="title"/>
          </p:nvPr>
        </p:nvSpPr>
        <p:spPr/>
        <p:txBody>
          <a:bodyPr/>
          <a:lstStyle/>
          <a:p>
            <a:pPr algn="ctr"/>
            <a:r>
              <a:rPr lang="en-US" dirty="0"/>
              <a:t>Two interpretations</a:t>
            </a:r>
          </a:p>
        </p:txBody>
      </p:sp>
      <p:sp>
        <p:nvSpPr>
          <p:cNvPr id="3" name="Content Placeholder 2">
            <a:extLst>
              <a:ext uri="{FF2B5EF4-FFF2-40B4-BE49-F238E27FC236}">
                <a16:creationId xmlns:a16="http://schemas.microsoft.com/office/drawing/2014/main" id="{552B590E-251A-4133-8D5A-137DE5A6B8F5}"/>
              </a:ext>
            </a:extLst>
          </p:cNvPr>
          <p:cNvSpPr>
            <a:spLocks noGrp="1"/>
          </p:cNvSpPr>
          <p:nvPr>
            <p:ph idx="1"/>
          </p:nvPr>
        </p:nvSpPr>
        <p:spPr/>
        <p:txBody>
          <a:bodyPr>
            <a:normAutofit lnSpcReduction="10000"/>
          </a:bodyPr>
          <a:lstStyle/>
          <a:p>
            <a:pPr marL="0" indent="0">
              <a:buNone/>
            </a:pPr>
            <a:r>
              <a:rPr lang="en-US" dirty="0"/>
              <a:t>There are multiple interpretations of what probability theory is fundamentally </a:t>
            </a:r>
            <a:r>
              <a:rPr lang="en-US" i="1" dirty="0"/>
              <a:t>about. </a:t>
            </a:r>
            <a:r>
              <a:rPr lang="en-US" dirty="0"/>
              <a:t>We will look at two.</a:t>
            </a:r>
          </a:p>
          <a:p>
            <a:pPr marL="514350" indent="-514350">
              <a:buFont typeface="+mj-lt"/>
              <a:buAutoNum type="arabicPeriod"/>
            </a:pPr>
            <a:r>
              <a:rPr lang="en-US" dirty="0"/>
              <a:t>The </a:t>
            </a:r>
            <a:r>
              <a:rPr lang="en-US" i="1" dirty="0"/>
              <a:t>sample space </a:t>
            </a:r>
            <a:r>
              <a:rPr lang="en-US" dirty="0"/>
              <a:t>interpretation (aka “frequentist”). Conceptually simple, mathematically elegant, inadequate for Ai.</a:t>
            </a:r>
          </a:p>
          <a:p>
            <a:pPr marL="514350" indent="-514350">
              <a:buFont typeface="+mj-lt"/>
              <a:buAutoNum type="arabicPeriod"/>
            </a:pPr>
            <a:r>
              <a:rPr lang="en-US" dirty="0"/>
              <a:t>The </a:t>
            </a:r>
            <a:r>
              <a:rPr lang="en-US" i="1" dirty="0"/>
              <a:t>likelihood</a:t>
            </a:r>
            <a:r>
              <a:rPr lang="en-US" dirty="0"/>
              <a:t> interpretation (aka “</a:t>
            </a:r>
            <a:r>
              <a:rPr lang="en-US" dirty="0" err="1"/>
              <a:t>subjective”or</a:t>
            </a:r>
            <a:r>
              <a:rPr lang="en-US" dirty="0"/>
              <a:t> “Bayesian”). Philosophically murky, but much more suited to AI.</a:t>
            </a:r>
          </a:p>
          <a:p>
            <a:pPr marL="0" indent="0">
              <a:buNone/>
            </a:pPr>
            <a:r>
              <a:rPr lang="en-US" dirty="0"/>
              <a:t>The mathematics is the same; the difference is how they are used and the kinds of reasoning they permit.</a:t>
            </a:r>
          </a:p>
          <a:p>
            <a:pPr marL="0" indent="0">
              <a:buNone/>
            </a:pPr>
            <a:r>
              <a:rPr lang="en-US" dirty="0"/>
              <a:t>In statistics, the difference becomes very important, but we will not get into that.</a:t>
            </a:r>
          </a:p>
        </p:txBody>
      </p:sp>
    </p:spTree>
    <p:extLst>
      <p:ext uri="{BB962C8B-B14F-4D97-AF65-F5344CB8AC3E}">
        <p14:creationId xmlns:p14="http://schemas.microsoft.com/office/powerpoint/2010/main" val="406468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E92E9-D475-4F11-9357-FAFAD2B94DED}"/>
              </a:ext>
            </a:extLst>
          </p:cNvPr>
          <p:cNvSpPr>
            <a:spLocks noGrp="1"/>
          </p:cNvSpPr>
          <p:nvPr>
            <p:ph type="title"/>
          </p:nvPr>
        </p:nvSpPr>
        <p:spPr/>
        <p:txBody>
          <a:bodyPr/>
          <a:lstStyle/>
          <a:p>
            <a:pPr algn="ctr"/>
            <a:r>
              <a:rPr lang="en-US" dirty="0"/>
              <a:t>Sample space interpretation</a:t>
            </a:r>
          </a:p>
        </p:txBody>
      </p:sp>
      <p:sp>
        <p:nvSpPr>
          <p:cNvPr id="3" name="Content Placeholder 2">
            <a:extLst>
              <a:ext uri="{FF2B5EF4-FFF2-40B4-BE49-F238E27FC236}">
                <a16:creationId xmlns:a16="http://schemas.microsoft.com/office/drawing/2014/main" id="{19156305-6DE3-4935-B406-1DB926638DAC}"/>
              </a:ext>
            </a:extLst>
          </p:cNvPr>
          <p:cNvSpPr>
            <a:spLocks noGrp="1"/>
          </p:cNvSpPr>
          <p:nvPr>
            <p:ph idx="1"/>
          </p:nvPr>
        </p:nvSpPr>
        <p:spPr/>
        <p:txBody>
          <a:bodyPr/>
          <a:lstStyle/>
          <a:p>
            <a:pPr marL="0" indent="0">
              <a:buNone/>
            </a:pPr>
            <a:r>
              <a:rPr lang="en-US" dirty="0"/>
              <a:t>We’ll start first with finite sample spaces, which are simpler. Later we’ll talk about continuous sample spaces.</a:t>
            </a:r>
          </a:p>
          <a:p>
            <a:pPr marL="0" indent="0">
              <a:buNone/>
            </a:pPr>
            <a:endParaRPr lang="en-US" dirty="0"/>
          </a:p>
          <a:p>
            <a:pPr marL="0" indent="0">
              <a:buNone/>
            </a:pPr>
            <a:r>
              <a:rPr lang="en-US" dirty="0"/>
              <a:t>A </a:t>
            </a:r>
            <a:r>
              <a:rPr lang="en-US" i="1" dirty="0"/>
              <a:t>sample space </a:t>
            </a:r>
            <a:r>
              <a:rPr lang="en-US" dirty="0">
                <a:latin typeface="Cambria Math" panose="02040503050406030204" pitchFamily="18" charset="0"/>
                <a:ea typeface="Cambria Math" panose="02040503050406030204" pitchFamily="18" charset="0"/>
              </a:rPr>
              <a:t>Ω </a:t>
            </a:r>
            <a:r>
              <a:rPr lang="en-US" dirty="0">
                <a:solidFill>
                  <a:prstClr val="black"/>
                </a:solidFill>
              </a:rPr>
              <a:t>is a finite set of </a:t>
            </a:r>
            <a:r>
              <a:rPr lang="en-US" i="1" dirty="0">
                <a:solidFill>
                  <a:prstClr val="black"/>
                </a:solidFill>
              </a:rPr>
              <a:t>outcomes</a:t>
            </a:r>
            <a:r>
              <a:rPr lang="en-US" dirty="0">
                <a:solidFill>
                  <a:prstClr val="black"/>
                </a:solidFill>
              </a:rPr>
              <a:t>.</a:t>
            </a:r>
          </a:p>
          <a:p>
            <a:pPr marL="0" indent="0">
              <a:buNone/>
            </a:pPr>
            <a:r>
              <a:rPr lang="en-US" dirty="0">
                <a:solidFill>
                  <a:prstClr val="black"/>
                </a:solidFill>
              </a:rPr>
              <a:t>An </a:t>
            </a:r>
            <a:r>
              <a:rPr lang="en-US" i="1" dirty="0">
                <a:solidFill>
                  <a:prstClr val="black"/>
                </a:solidFill>
              </a:rPr>
              <a:t>event</a:t>
            </a:r>
            <a:r>
              <a:rPr lang="en-US" dirty="0">
                <a:solidFill>
                  <a:prstClr val="black"/>
                </a:solidFill>
              </a:rPr>
              <a:t> E is a subset of </a:t>
            </a:r>
            <a:r>
              <a:rPr lang="en-US" dirty="0">
                <a:solidFill>
                  <a:prstClr val="black"/>
                </a:solidFill>
                <a:latin typeface="Cambria Math" panose="02040503050406030204" pitchFamily="18" charset="0"/>
                <a:ea typeface="Cambria Math" panose="02040503050406030204" pitchFamily="18" charset="0"/>
              </a:rPr>
              <a:t>Ω</a:t>
            </a:r>
            <a:r>
              <a:rPr lang="en-US" dirty="0">
                <a:solidFill>
                  <a:prstClr val="black"/>
                </a:solidFill>
              </a:rPr>
              <a:t>.</a:t>
            </a:r>
          </a:p>
          <a:p>
            <a:pPr marL="0" indent="0">
              <a:buNone/>
            </a:pPr>
            <a:r>
              <a:rPr lang="en-US" dirty="0">
                <a:solidFill>
                  <a:prstClr val="black"/>
                </a:solidFill>
              </a:rPr>
              <a:t>The probability of E is (the size of E) / (the size of </a:t>
            </a:r>
            <a:r>
              <a:rPr lang="en-US" dirty="0">
                <a:solidFill>
                  <a:prstClr val="black"/>
                </a:solidFill>
                <a:latin typeface="Cambria Math" panose="02040503050406030204" pitchFamily="18" charset="0"/>
                <a:ea typeface="Cambria Math" panose="02040503050406030204" pitchFamily="18" charset="0"/>
              </a:rPr>
              <a:t>Ω</a:t>
            </a:r>
            <a:r>
              <a:rPr lang="en-US" dirty="0">
                <a:solidFill>
                  <a:prstClr val="black"/>
                </a:solidFill>
              </a:rPr>
              <a:t>).</a:t>
            </a:r>
          </a:p>
          <a:p>
            <a:pPr marL="0" indent="0">
              <a:buNone/>
            </a:pPr>
            <a:r>
              <a:rPr lang="en-US" dirty="0">
                <a:solidFill>
                  <a:prstClr val="black"/>
                </a:solidFill>
              </a:rPr>
              <a:t>P(E) = #E / #</a:t>
            </a:r>
            <a:r>
              <a:rPr lang="en-US" dirty="0">
                <a:solidFill>
                  <a:prstClr val="black"/>
                </a:solidFill>
                <a:latin typeface="Cambria Math" panose="02040503050406030204" pitchFamily="18" charset="0"/>
                <a:ea typeface="Cambria Math" panose="02040503050406030204" pitchFamily="18" charset="0"/>
              </a:rPr>
              <a:t> Ω</a:t>
            </a:r>
          </a:p>
          <a:p>
            <a:pPr marL="0" indent="0">
              <a:buNone/>
            </a:pPr>
            <a:r>
              <a:rPr lang="en-US" dirty="0">
                <a:solidFill>
                  <a:prstClr val="black"/>
                </a:solidFill>
              </a:rPr>
              <a:t>This is the </a:t>
            </a:r>
            <a:r>
              <a:rPr lang="en-US" i="1" dirty="0">
                <a:solidFill>
                  <a:prstClr val="black"/>
                </a:solidFill>
              </a:rPr>
              <a:t>equiprobable </a:t>
            </a:r>
            <a:r>
              <a:rPr lang="en-US" dirty="0">
                <a:solidFill>
                  <a:prstClr val="black"/>
                </a:solidFill>
              </a:rPr>
              <a:t>case – all outcomes are equally probable.</a:t>
            </a:r>
            <a:endParaRPr lang="en-US" dirty="0"/>
          </a:p>
        </p:txBody>
      </p:sp>
    </p:spTree>
    <p:extLst>
      <p:ext uri="{BB962C8B-B14F-4D97-AF65-F5344CB8AC3E}">
        <p14:creationId xmlns:p14="http://schemas.microsoft.com/office/powerpoint/2010/main" val="2524736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7DD9-AB23-41F2-8B93-9BF764FBC398}"/>
              </a:ext>
            </a:extLst>
          </p:cNvPr>
          <p:cNvSpPr>
            <a:spLocks noGrp="1"/>
          </p:cNvSpPr>
          <p:nvPr>
            <p:ph type="title"/>
          </p:nvPr>
        </p:nvSpPr>
        <p:spPr/>
        <p:txBody>
          <a:bodyPr/>
          <a:lstStyle/>
          <a:p>
            <a:r>
              <a:rPr lang="en-US" dirty="0"/>
              <a:t>Example of Sample Space Interpretation</a:t>
            </a:r>
          </a:p>
        </p:txBody>
      </p:sp>
      <p:sp>
        <p:nvSpPr>
          <p:cNvPr id="3" name="Content Placeholder 2">
            <a:extLst>
              <a:ext uri="{FF2B5EF4-FFF2-40B4-BE49-F238E27FC236}">
                <a16:creationId xmlns:a16="http://schemas.microsoft.com/office/drawing/2014/main" id="{3FE38AE2-CF1C-4BAD-A3FF-C7A10D0E30DB}"/>
              </a:ext>
            </a:extLst>
          </p:cNvPr>
          <p:cNvSpPr>
            <a:spLocks noGrp="1"/>
          </p:cNvSpPr>
          <p:nvPr>
            <p:ph idx="1"/>
          </p:nvPr>
        </p:nvSpPr>
        <p:spPr/>
        <p:txBody>
          <a:bodyPr>
            <a:normAutofit lnSpcReduction="10000"/>
          </a:bodyPr>
          <a:lstStyle/>
          <a:p>
            <a:pPr marL="0" indent="0">
              <a:buNone/>
            </a:pPr>
            <a:r>
              <a:rPr lang="en-US" dirty="0"/>
              <a:t>You roll a fair die.  The sample space</a:t>
            </a:r>
            <a:r>
              <a:rPr lang="en-US" dirty="0">
                <a:solidFill>
                  <a:prstClr val="black"/>
                </a:solidFill>
                <a:latin typeface="Cambria Math" panose="02040503050406030204" pitchFamily="18" charset="0"/>
                <a:ea typeface="Cambria Math" panose="02040503050406030204" pitchFamily="18" charset="0"/>
              </a:rPr>
              <a:t> Ω</a:t>
            </a:r>
            <a:r>
              <a:rPr lang="en-US" dirty="0"/>
              <a:t>  = { 1, 2, 3, 4, 5, 6}.</a:t>
            </a:r>
          </a:p>
          <a:p>
            <a:pPr marL="0" indent="0">
              <a:buNone/>
            </a:pPr>
            <a:r>
              <a:rPr lang="en-US" dirty="0"/>
              <a:t>Let E be the event “The outcome is an even number.” E={2, 4, 6}.</a:t>
            </a:r>
          </a:p>
          <a:p>
            <a:pPr marL="0" lvl="0" indent="0">
              <a:buNone/>
            </a:pPr>
            <a:r>
              <a:rPr lang="en-US" dirty="0">
                <a:solidFill>
                  <a:prstClr val="black"/>
                </a:solidFill>
              </a:rPr>
              <a:t>P(E) = #E / #</a:t>
            </a:r>
            <a:r>
              <a:rPr lang="en-US" dirty="0">
                <a:solidFill>
                  <a:prstClr val="black"/>
                </a:solidFill>
                <a:latin typeface="Cambria Math" panose="02040503050406030204" pitchFamily="18" charset="0"/>
                <a:ea typeface="Cambria Math" panose="02040503050406030204" pitchFamily="18" charset="0"/>
              </a:rPr>
              <a:t> Ω = 3/6,</a:t>
            </a:r>
          </a:p>
          <a:p>
            <a:pPr marL="0" lvl="0" indent="0">
              <a:buNone/>
            </a:pPr>
            <a:r>
              <a:rPr lang="en-US" dirty="0">
                <a:solidFill>
                  <a:prstClr val="black"/>
                </a:solidFill>
              </a:rPr>
              <a:t>Let F be the event “The outcome is at most 4.” F={1, 2, 3, 4}.</a:t>
            </a:r>
          </a:p>
          <a:p>
            <a:pPr marL="0" lvl="0" indent="0">
              <a:buNone/>
            </a:pPr>
            <a:r>
              <a:rPr lang="en-US" dirty="0">
                <a:solidFill>
                  <a:prstClr val="black"/>
                </a:solidFill>
              </a:rPr>
              <a:t>P(F) = #E / #</a:t>
            </a:r>
            <a:r>
              <a:rPr lang="en-US" dirty="0">
                <a:solidFill>
                  <a:prstClr val="black"/>
                </a:solidFill>
                <a:latin typeface="Cambria Math" panose="02040503050406030204" pitchFamily="18" charset="0"/>
                <a:ea typeface="Cambria Math" panose="02040503050406030204" pitchFamily="18" charset="0"/>
              </a:rPr>
              <a:t> Ω = 4/6,</a:t>
            </a:r>
          </a:p>
          <a:p>
            <a:pPr marL="0" lvl="0" indent="0">
              <a:buNone/>
            </a:pPr>
            <a:r>
              <a:rPr lang="en-US" dirty="0">
                <a:solidFill>
                  <a:prstClr val="black"/>
                </a:solidFill>
              </a:rPr>
              <a:t>Events can be combined using set operations.</a:t>
            </a:r>
          </a:p>
          <a:p>
            <a:pPr marL="0" lvl="0" indent="0">
              <a:buNone/>
            </a:pPr>
            <a:r>
              <a:rPr lang="en-US" dirty="0">
                <a:solidFill>
                  <a:prstClr val="black"/>
                </a:solidFill>
              </a:rPr>
              <a:t>E</a:t>
            </a:r>
            <a:r>
              <a:rPr lang="en-US" dirty="0">
                <a:solidFill>
                  <a:prstClr val="black"/>
                </a:solidFill>
                <a:latin typeface="Cambria Math" panose="02040503050406030204" pitchFamily="18" charset="0"/>
                <a:ea typeface="Cambria Math" panose="02040503050406030204" pitchFamily="18" charset="0"/>
              </a:rPr>
              <a:t> ⋂</a:t>
            </a:r>
            <a:r>
              <a:rPr lang="en-US" dirty="0">
                <a:solidFill>
                  <a:prstClr val="black"/>
                </a:solidFill>
              </a:rPr>
              <a:t> F = {2,4} so P(E</a:t>
            </a:r>
            <a:r>
              <a:rPr lang="en-US" dirty="0">
                <a:solidFill>
                  <a:prstClr val="black"/>
                </a:solidFill>
                <a:latin typeface="Cambria Math" panose="02040503050406030204" pitchFamily="18" charset="0"/>
                <a:ea typeface="Cambria Math" panose="02040503050406030204" pitchFamily="18" charset="0"/>
              </a:rPr>
              <a:t> ⋂</a:t>
            </a:r>
            <a:r>
              <a:rPr lang="en-US" dirty="0">
                <a:solidFill>
                  <a:prstClr val="black"/>
                </a:solidFill>
              </a:rPr>
              <a:t> F) = 2/6. Notation: In probability theory, commas are used for intersection, so this is written P(E,F) = 2/6</a:t>
            </a:r>
          </a:p>
          <a:p>
            <a:pPr marL="0" lvl="0" indent="0">
              <a:buNone/>
            </a:pPr>
            <a:r>
              <a:rPr lang="en-US" dirty="0">
                <a:solidFill>
                  <a:prstClr val="black"/>
                </a:solidFill>
              </a:rPr>
              <a:t>E </a:t>
            </a:r>
            <a:r>
              <a:rPr lang="en-US" dirty="0">
                <a:solidFill>
                  <a:prstClr val="black"/>
                </a:solidFill>
                <a:latin typeface="Cambria Math" panose="02040503050406030204" pitchFamily="18" charset="0"/>
                <a:ea typeface="Cambria Math" panose="02040503050406030204" pitchFamily="18" charset="0"/>
              </a:rPr>
              <a:t>⋃ </a:t>
            </a:r>
            <a:r>
              <a:rPr lang="en-US" dirty="0">
                <a:solidFill>
                  <a:prstClr val="black"/>
                </a:solidFill>
              </a:rPr>
              <a:t>F = {1, 2, 3, 4, 6} so P(E</a:t>
            </a:r>
            <a:r>
              <a:rPr lang="en-US" dirty="0">
                <a:solidFill>
                  <a:prstClr val="black"/>
                </a:solidFill>
                <a:latin typeface="Cambria Math" panose="02040503050406030204" pitchFamily="18" charset="0"/>
                <a:ea typeface="Cambria Math" panose="02040503050406030204" pitchFamily="18" charset="0"/>
              </a:rPr>
              <a:t> ⋃</a:t>
            </a:r>
            <a:r>
              <a:rPr lang="en-US" dirty="0">
                <a:solidFill>
                  <a:prstClr val="black"/>
                </a:solidFill>
              </a:rPr>
              <a:t>  F) = 5/6</a:t>
            </a:r>
          </a:p>
          <a:p>
            <a:pPr marL="0" lvl="0" indent="0">
              <a:buNone/>
            </a:pPr>
            <a:endParaRPr lang="en-US" dirty="0">
              <a:solidFill>
                <a:prstClr val="black"/>
              </a:solidFill>
            </a:endParaRPr>
          </a:p>
          <a:p>
            <a:pPr marL="0" lvl="0" indent="0">
              <a:buNone/>
            </a:pPr>
            <a:endParaRPr lang="en-US" dirty="0">
              <a:solidFill>
                <a:prstClr val="black"/>
              </a:solidFill>
            </a:endParaRPr>
          </a:p>
        </p:txBody>
      </p:sp>
    </p:spTree>
    <p:extLst>
      <p:ext uri="{BB962C8B-B14F-4D97-AF65-F5344CB8AC3E}">
        <p14:creationId xmlns:p14="http://schemas.microsoft.com/office/powerpoint/2010/main" val="2081867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89673-DA00-4F2A-847D-CF7549F6E67E}"/>
              </a:ext>
            </a:extLst>
          </p:cNvPr>
          <p:cNvSpPr>
            <a:spLocks noGrp="1"/>
          </p:cNvSpPr>
          <p:nvPr>
            <p:ph type="title"/>
          </p:nvPr>
        </p:nvSpPr>
        <p:spPr/>
        <p:txBody>
          <a:bodyPr/>
          <a:lstStyle/>
          <a:p>
            <a:pPr algn="ctr"/>
            <a:r>
              <a:rPr lang="en-US" dirty="0"/>
              <a:t>Generalization to weighted outcomes</a:t>
            </a:r>
          </a:p>
        </p:txBody>
      </p:sp>
      <p:sp>
        <p:nvSpPr>
          <p:cNvPr id="3" name="Content Placeholder 2">
            <a:extLst>
              <a:ext uri="{FF2B5EF4-FFF2-40B4-BE49-F238E27FC236}">
                <a16:creationId xmlns:a16="http://schemas.microsoft.com/office/drawing/2014/main" id="{511BFE10-1204-4ADC-9156-715C79655648}"/>
              </a:ext>
            </a:extLst>
          </p:cNvPr>
          <p:cNvSpPr>
            <a:spLocks noGrp="1"/>
          </p:cNvSpPr>
          <p:nvPr>
            <p:ph idx="1"/>
          </p:nvPr>
        </p:nvSpPr>
        <p:spPr/>
        <p:txBody>
          <a:bodyPr/>
          <a:lstStyle/>
          <a:p>
            <a:pPr marL="0" indent="0">
              <a:buNone/>
            </a:pPr>
            <a:r>
              <a:rPr lang="en-US" dirty="0"/>
              <a:t>Assign each outcome o</a:t>
            </a:r>
            <a:r>
              <a:rPr lang="en-US" dirty="0">
                <a:latin typeface="Cambria Math" panose="02040503050406030204" pitchFamily="18" charset="0"/>
                <a:ea typeface="Cambria Math" panose="02040503050406030204" pitchFamily="18" charset="0"/>
              </a:rPr>
              <a:t>⋴</a:t>
            </a:r>
            <a:r>
              <a:rPr lang="el-GR" dirty="0">
                <a:latin typeface="Cambria Math" panose="02040503050406030204" pitchFamily="18" charset="0"/>
                <a:ea typeface="Cambria Math" panose="02040503050406030204" pitchFamily="18" charset="0"/>
              </a:rPr>
              <a:t>Ω</a:t>
            </a:r>
            <a:r>
              <a:rPr lang="en-US" dirty="0"/>
              <a:t>  a real-valued weight w(o) such that:</a:t>
            </a:r>
          </a:p>
          <a:p>
            <a:r>
              <a:rPr lang="en-US" dirty="0"/>
              <a:t>All weights are non-negative.  w(o) ≥ </a:t>
            </a:r>
            <a:r>
              <a:rPr lang="en-US" dirty="0">
                <a:solidFill>
                  <a:prstClr val="black"/>
                </a:solidFill>
              </a:rPr>
              <a:t>0 for all o</a:t>
            </a:r>
            <a:r>
              <a:rPr lang="en-US" dirty="0">
                <a:solidFill>
                  <a:prstClr val="black"/>
                </a:solidFill>
                <a:latin typeface="Cambria Math" panose="02040503050406030204" pitchFamily="18" charset="0"/>
                <a:ea typeface="Cambria Math" panose="02040503050406030204" pitchFamily="18" charset="0"/>
              </a:rPr>
              <a:t>⋴</a:t>
            </a:r>
            <a:r>
              <a:rPr lang="el-GR" dirty="0">
                <a:solidFill>
                  <a:prstClr val="black"/>
                </a:solidFill>
                <a:latin typeface="Cambria Math" panose="02040503050406030204" pitchFamily="18" charset="0"/>
                <a:ea typeface="Cambria Math" panose="02040503050406030204" pitchFamily="18" charset="0"/>
              </a:rPr>
              <a:t>Ω</a:t>
            </a:r>
            <a:r>
              <a:rPr lang="en-US" dirty="0">
                <a:solidFill>
                  <a:prstClr val="black"/>
                </a:solidFill>
                <a:latin typeface="Cambria Math" panose="02040503050406030204" pitchFamily="18" charset="0"/>
                <a:ea typeface="Cambria Math" panose="02040503050406030204" pitchFamily="18" charset="0"/>
              </a:rPr>
              <a:t>.</a:t>
            </a:r>
          </a:p>
          <a:p>
            <a:pPr lvl="0"/>
            <a:r>
              <a:rPr lang="en-US" dirty="0">
                <a:solidFill>
                  <a:prstClr val="black"/>
                </a:solidFill>
              </a:rPr>
              <a:t>At least one weight is non-negative.  w(o) &gt; 0 for some o</a:t>
            </a:r>
            <a:r>
              <a:rPr lang="en-US" dirty="0">
                <a:solidFill>
                  <a:prstClr val="black"/>
                </a:solidFill>
                <a:latin typeface="Cambria Math" panose="02040503050406030204" pitchFamily="18" charset="0"/>
                <a:ea typeface="Cambria Math" panose="02040503050406030204" pitchFamily="18" charset="0"/>
              </a:rPr>
              <a:t>⋴</a:t>
            </a:r>
            <a:r>
              <a:rPr lang="el-GR" dirty="0">
                <a:solidFill>
                  <a:prstClr val="black"/>
                </a:solidFill>
                <a:latin typeface="Cambria Math" panose="02040503050406030204" pitchFamily="18" charset="0"/>
                <a:ea typeface="Cambria Math" panose="02040503050406030204" pitchFamily="18" charset="0"/>
              </a:rPr>
              <a:t>Ω</a:t>
            </a:r>
            <a:r>
              <a:rPr lang="en-US" dirty="0">
                <a:solidFill>
                  <a:prstClr val="black"/>
                </a:solidFill>
                <a:latin typeface="Cambria Math" panose="02040503050406030204" pitchFamily="18" charset="0"/>
                <a:ea typeface="Cambria Math" panose="02040503050406030204" pitchFamily="18" charset="0"/>
              </a:rPr>
              <a:t>.</a:t>
            </a:r>
            <a:endParaRPr lang="en-US" dirty="0">
              <a:solidFill>
                <a:prstClr val="black"/>
              </a:solidFill>
            </a:endParaRPr>
          </a:p>
          <a:p>
            <a:pPr marL="0" indent="0">
              <a:buNone/>
            </a:pPr>
            <a:r>
              <a:rPr lang="en-US" dirty="0"/>
              <a:t>Then define the probability of E to be the sum of the weights in E divided by the sum of the weights in </a:t>
            </a:r>
            <a:r>
              <a:rPr lang="el-GR" dirty="0">
                <a:solidFill>
                  <a:prstClr val="black"/>
                </a:solidFill>
                <a:latin typeface="Cambria Math" panose="02040503050406030204" pitchFamily="18" charset="0"/>
                <a:ea typeface="Cambria Math" panose="02040503050406030204" pitchFamily="18" charset="0"/>
              </a:rPr>
              <a:t>Ω</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97F92582-1AD7-48EE-AEAF-BC06652C5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5302" y="4467028"/>
            <a:ext cx="3721395" cy="2025847"/>
          </a:xfrm>
          <a:prstGeom prst="rect">
            <a:avLst/>
          </a:prstGeom>
        </p:spPr>
      </p:pic>
    </p:spTree>
    <p:extLst>
      <p:ext uri="{BB962C8B-B14F-4D97-AF65-F5344CB8AC3E}">
        <p14:creationId xmlns:p14="http://schemas.microsoft.com/office/powerpoint/2010/main" val="360217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5F0F6-C57E-4988-8699-784DF24F5C3E}"/>
              </a:ext>
            </a:extLst>
          </p:cNvPr>
          <p:cNvSpPr>
            <a:spLocks noGrp="1"/>
          </p:cNvSpPr>
          <p:nvPr>
            <p:ph type="title"/>
          </p:nvPr>
        </p:nvSpPr>
        <p:spPr/>
        <p:txBody>
          <a:bodyPr/>
          <a:lstStyle/>
          <a:p>
            <a:pPr algn="ctr"/>
            <a:r>
              <a:rPr lang="en-US" dirty="0"/>
              <a:t> Example with weighted outcomes</a:t>
            </a:r>
          </a:p>
        </p:txBody>
      </p:sp>
      <p:sp>
        <p:nvSpPr>
          <p:cNvPr id="3" name="Content Placeholder 2">
            <a:extLst>
              <a:ext uri="{FF2B5EF4-FFF2-40B4-BE49-F238E27FC236}">
                <a16:creationId xmlns:a16="http://schemas.microsoft.com/office/drawing/2014/main" id="{6CAB8194-3106-4576-A3E5-6E030F65C6A2}"/>
              </a:ext>
            </a:extLst>
          </p:cNvPr>
          <p:cNvSpPr>
            <a:spLocks noGrp="1"/>
          </p:cNvSpPr>
          <p:nvPr>
            <p:ph idx="1"/>
          </p:nvPr>
        </p:nvSpPr>
        <p:spPr/>
        <p:txBody>
          <a:bodyPr/>
          <a:lstStyle/>
          <a:p>
            <a:pPr marL="0" indent="0">
              <a:buNone/>
            </a:pPr>
            <a:r>
              <a:rPr lang="en-US" dirty="0"/>
              <a:t>Suppose that you have a weighted die with the following weights.</a:t>
            </a:r>
          </a:p>
          <a:p>
            <a:pPr marL="0" indent="0">
              <a:buNone/>
            </a:pPr>
            <a:r>
              <a:rPr lang="en-US" dirty="0"/>
              <a:t>w(1)=1.  w(2)=3.  w(3)=0.  w(4) = 1.  w(5)=2.  w(6)=3.</a:t>
            </a:r>
          </a:p>
          <a:p>
            <a:pPr marL="0" indent="0">
              <a:buNone/>
            </a:pPr>
            <a:r>
              <a:rPr lang="en-US" dirty="0"/>
              <a:t>Suppose that as before E is the set of even numbers, E={2,4,6} and F is the set of outcomes at most 4,  F = {1,2,3,4}</a:t>
            </a:r>
          </a:p>
          <a:p>
            <a:pPr marL="0" indent="0">
              <a:buNone/>
            </a:pPr>
            <a:r>
              <a:rPr lang="en-US" dirty="0"/>
              <a:t>Then P(E) = 7/10 and P(F) = 5/10</a:t>
            </a:r>
          </a:p>
          <a:p>
            <a:pPr marL="0" indent="0">
              <a:buNone/>
            </a:pPr>
            <a:endParaRPr lang="en-US" dirty="0"/>
          </a:p>
        </p:txBody>
      </p:sp>
    </p:spTree>
    <p:extLst>
      <p:ext uri="{BB962C8B-B14F-4D97-AF65-F5344CB8AC3E}">
        <p14:creationId xmlns:p14="http://schemas.microsoft.com/office/powerpoint/2010/main" val="4162960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9CBBB-67CC-49DA-B3F7-34CA90C8FD60}"/>
              </a:ext>
            </a:extLst>
          </p:cNvPr>
          <p:cNvSpPr>
            <a:spLocks noGrp="1"/>
          </p:cNvSpPr>
          <p:nvPr>
            <p:ph type="title"/>
          </p:nvPr>
        </p:nvSpPr>
        <p:spPr/>
        <p:txBody>
          <a:bodyPr/>
          <a:lstStyle/>
          <a:p>
            <a:pPr algn="ctr"/>
            <a:r>
              <a:rPr lang="en-US" dirty="0"/>
              <a:t>Axioms of Probability Theory</a:t>
            </a:r>
          </a:p>
        </p:txBody>
      </p:sp>
      <p:sp>
        <p:nvSpPr>
          <p:cNvPr id="3" name="Content Placeholder 2">
            <a:extLst>
              <a:ext uri="{FF2B5EF4-FFF2-40B4-BE49-F238E27FC236}">
                <a16:creationId xmlns:a16="http://schemas.microsoft.com/office/drawing/2014/main" id="{B7DCCC13-F8C6-4281-B960-9358DEF33024}"/>
              </a:ext>
            </a:extLst>
          </p:cNvPr>
          <p:cNvSpPr>
            <a:spLocks noGrp="1"/>
          </p:cNvSpPr>
          <p:nvPr>
            <p:ph idx="1"/>
          </p:nvPr>
        </p:nvSpPr>
        <p:spPr/>
        <p:txBody>
          <a:bodyPr/>
          <a:lstStyle/>
          <a:p>
            <a:pPr marL="0" indent="0">
              <a:buNone/>
            </a:pPr>
            <a:r>
              <a:rPr lang="en-US" dirty="0"/>
              <a:t>The probabilities of events observe four axioms. These are immediate consequences of the sample space definition.</a:t>
            </a:r>
          </a:p>
          <a:p>
            <a:pPr marL="0" indent="0">
              <a:buNone/>
            </a:pPr>
            <a:endParaRPr lang="en-US" dirty="0"/>
          </a:p>
          <a:p>
            <a:pPr marL="514350" indent="-514350">
              <a:buAutoNum type="arabicPeriod"/>
            </a:pPr>
            <a:r>
              <a:rPr lang="en-US" dirty="0"/>
              <a:t>For every event E,  0</a:t>
            </a:r>
            <a:r>
              <a:rPr lang="en-US" dirty="0">
                <a:solidFill>
                  <a:prstClr val="black"/>
                </a:solidFill>
              </a:rPr>
              <a:t> ≤</a:t>
            </a:r>
            <a:r>
              <a:rPr lang="en-US" dirty="0"/>
              <a:t>  P(E) </a:t>
            </a:r>
            <a:r>
              <a:rPr lang="en-US" dirty="0">
                <a:solidFill>
                  <a:prstClr val="black"/>
                </a:solidFill>
              </a:rPr>
              <a:t>≤ </a:t>
            </a:r>
            <a:r>
              <a:rPr lang="en-US" dirty="0"/>
              <a:t>1.</a:t>
            </a:r>
          </a:p>
          <a:p>
            <a:pPr marL="514350" indent="-514350">
              <a:buAutoNum type="arabicPeriod"/>
            </a:pPr>
            <a:r>
              <a:rPr lang="en-US" dirty="0"/>
              <a:t>P(</a:t>
            </a:r>
            <a:r>
              <a:rPr lang="en-US" dirty="0">
                <a:solidFill>
                  <a:prstClr val="black"/>
                </a:solidFill>
                <a:latin typeface="Cambria Math" panose="02040503050406030204" pitchFamily="18" charset="0"/>
                <a:ea typeface="Cambria Math" panose="02040503050406030204" pitchFamily="18" charset="0"/>
              </a:rPr>
              <a:t>Ω</a:t>
            </a:r>
            <a:r>
              <a:rPr lang="en-US" dirty="0"/>
              <a:t>)=1.</a:t>
            </a:r>
          </a:p>
          <a:p>
            <a:pPr marL="514350" indent="-514350">
              <a:buAutoNum type="arabicPeriod"/>
            </a:pPr>
            <a:r>
              <a:rPr lang="en-US" dirty="0"/>
              <a:t>If </a:t>
            </a:r>
            <a:r>
              <a:rPr lang="en-US" dirty="0">
                <a:solidFill>
                  <a:prstClr val="black"/>
                </a:solidFill>
              </a:rPr>
              <a:t>E</a:t>
            </a:r>
            <a:r>
              <a:rPr lang="en-US" dirty="0">
                <a:solidFill>
                  <a:prstClr val="black"/>
                </a:solidFill>
                <a:latin typeface="Cambria Math" panose="02040503050406030204" pitchFamily="18" charset="0"/>
                <a:ea typeface="Cambria Math" panose="02040503050406030204" pitchFamily="18" charset="0"/>
              </a:rPr>
              <a:t> ⋂</a:t>
            </a:r>
            <a:r>
              <a:rPr lang="en-US" dirty="0">
                <a:solidFill>
                  <a:prstClr val="black"/>
                </a:solidFill>
              </a:rPr>
              <a:t> F = </a:t>
            </a:r>
            <a:r>
              <a:rPr lang="en-US" dirty="0">
                <a:solidFill>
                  <a:prstClr val="black"/>
                </a:solidFill>
                <a:latin typeface="Cambria Math" panose="02040503050406030204" pitchFamily="18" charset="0"/>
                <a:ea typeface="Cambria Math" panose="02040503050406030204" pitchFamily="18" charset="0"/>
              </a:rPr>
              <a:t>∅ </a:t>
            </a:r>
            <a:r>
              <a:rPr lang="en-US" dirty="0">
                <a:solidFill>
                  <a:prstClr val="black"/>
                </a:solidFill>
              </a:rPr>
              <a:t>then P(E </a:t>
            </a:r>
            <a:r>
              <a:rPr lang="en-US" dirty="0">
                <a:solidFill>
                  <a:prstClr val="black"/>
                </a:solidFill>
                <a:latin typeface="Cambria Math" panose="02040503050406030204" pitchFamily="18" charset="0"/>
                <a:ea typeface="Cambria Math" panose="02040503050406030204" pitchFamily="18" charset="0"/>
              </a:rPr>
              <a:t>⋃ </a:t>
            </a:r>
            <a:r>
              <a:rPr lang="en-US" dirty="0">
                <a:solidFill>
                  <a:prstClr val="black"/>
                </a:solidFill>
              </a:rPr>
              <a:t>F) = P(E) + P(F).</a:t>
            </a:r>
            <a:endParaRPr lang="en-US" dirty="0"/>
          </a:p>
        </p:txBody>
      </p:sp>
    </p:spTree>
    <p:extLst>
      <p:ext uri="{BB962C8B-B14F-4D97-AF65-F5344CB8AC3E}">
        <p14:creationId xmlns:p14="http://schemas.microsoft.com/office/powerpoint/2010/main" val="601457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1251</TotalTime>
  <Words>2615</Words>
  <Application>Microsoft Office PowerPoint</Application>
  <PresentationFormat>Widescreen</PresentationFormat>
  <Paragraphs>151</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Cambria Math</vt:lpstr>
      <vt:lpstr>Office Theme</vt:lpstr>
      <vt:lpstr>Probability Theory</vt:lpstr>
      <vt:lpstr>Probability Theory</vt:lpstr>
      <vt:lpstr>Plausible Reasoning</vt:lpstr>
      <vt:lpstr>Two interpretations</vt:lpstr>
      <vt:lpstr>Sample space interpretation</vt:lpstr>
      <vt:lpstr>Example of Sample Space Interpretation</vt:lpstr>
      <vt:lpstr>Generalization to weighted outcomes</vt:lpstr>
      <vt:lpstr> Example with weighted outcomes</vt:lpstr>
      <vt:lpstr>Axioms of Probability Theory</vt:lpstr>
      <vt:lpstr>Immediate consequence of the axioms</vt:lpstr>
      <vt:lpstr>Frame of Discernment</vt:lpstr>
      <vt:lpstr>Conditional Probability</vt:lpstr>
      <vt:lpstr>Example of conditional probability</vt:lpstr>
      <vt:lpstr>Two consequences of conditional probability</vt:lpstr>
      <vt:lpstr>Example of Bayes’ Law</vt:lpstr>
      <vt:lpstr>Example cntd.</vt:lpstr>
      <vt:lpstr>Intuition for the example</vt:lpstr>
      <vt:lpstr>The problem with the sample space approach</vt:lpstr>
      <vt:lpstr>The problem with the sample space approach, cntd.</vt:lpstr>
      <vt:lpstr>Other AI examples</vt:lpstr>
      <vt:lpstr>The likelihood interpretation  of probability theory</vt:lpstr>
      <vt:lpstr>Mathematics of the likelihood interpretation</vt:lpstr>
      <vt:lpstr>Independence</vt:lpstr>
      <vt:lpstr>Conditional Independence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1. Predicate calculus (end) 2. Probability theory</dc:title>
  <dc:creator>Ernest Davis</dc:creator>
  <cp:lastModifiedBy>Ernest Davis</cp:lastModifiedBy>
  <cp:revision>49</cp:revision>
  <dcterms:created xsi:type="dcterms:W3CDTF">2020-03-12T14:15:30Z</dcterms:created>
  <dcterms:modified xsi:type="dcterms:W3CDTF">2020-09-23T21:56:21Z</dcterms:modified>
</cp:coreProperties>
</file>