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5" r:id="rId9"/>
    <p:sldId id="284" r:id="rId10"/>
    <p:sldId id="285" r:id="rId11"/>
    <p:sldId id="286" r:id="rId12"/>
    <p:sldId id="266" r:id="rId13"/>
    <p:sldId id="267" r:id="rId14"/>
    <p:sldId id="268" r:id="rId15"/>
    <p:sldId id="269" r:id="rId16"/>
    <p:sldId id="287" r:id="rId17"/>
    <p:sldId id="288" r:id="rId18"/>
    <p:sldId id="28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C99A-968F-42C5-92E6-791DA16C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41D5-4C56-4A47-9004-1B9616D83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DE5B-8810-424D-A6D7-B92C28DD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57D6-A39E-4E08-895D-11E08D1A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160C4-21AA-40FA-8A53-F0A72752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B0FB-9E01-46A0-BC02-61FEE9A7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22AAF-6B84-48FA-BDC8-42242CC96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062C-6F1B-4BA5-A2EB-A2BA4BC6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6E1F-617E-4B26-AB33-19ED8408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0091-BA40-442C-A84D-07B49E4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6268E-7DC9-419C-ACD1-79F40C38A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68EBF-3201-4C6A-9D40-483067DEB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92C0-EFB5-43FB-B710-5CDDAE35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12FC-FE47-48C1-A556-381ABF44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B48C-F8A7-49F7-BBE3-2E1B3357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3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335-EC78-4DB9-92DC-D3EA201A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6BD3-405D-4C9E-A6C5-93490F39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41E2-339A-45FB-8FD7-3CF960A8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98DF-60F7-49C2-8DDB-61A0DDE5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5502-F917-4290-B2DD-3A2B661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8458-5002-448C-9109-17736799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ED78-7566-4BC0-8DB2-D82B9EF5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5CCD-8FED-4835-B89C-09B3F202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7A4D-C418-48E4-BB5D-8669DF90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1B8F8-21E5-4006-8A41-F3CFB470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FC13-5530-4A61-A42B-B004E4A9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06F0-6B8F-40A8-9287-8830B9CF9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54EBD-B91B-4E37-9A9B-2EB74765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EA23C-41B8-4C7A-B73A-293AD1EF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E82A-B3A2-4D5C-85E0-4992FDA8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6B75-2AFE-49D8-9C1C-0686E972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971F-8287-4C0E-BE76-6B16EA1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A0170-8C28-4D7D-8A32-4435C758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3933-A0B7-4022-9EC2-5D7E06D6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E0464-0A9B-463C-B375-C34CDCF9C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B8ED2-4BE1-4EDC-A1F1-63A48EFE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587E9-935D-4178-B95C-14135056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FFE7A-026D-4EE6-A6BB-0FAFC269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0D3E2-7BBE-4F2E-9E9A-91DD6185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CB2C-A9A7-4535-99F8-39B86DA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1139C-9956-475E-893E-04373C6A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DC57-00CF-4B04-AA50-526C0ED3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D199-9A72-44B7-9827-6CFAA91A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9CB3E-0BBB-4269-9E40-C83DC252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D9173-2355-4955-BAC7-8EEDE742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B6AF6-207D-441C-AD31-2876A1E4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E2FF-92BB-48F3-8141-D4A79D1F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983D-4D88-4A16-98C8-192EF400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9DCD1-BEEB-4FFE-83A3-9172F3F35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0EFF-63CF-437A-B4CA-6168217D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7355D-AE35-422C-8BBC-23A3BA71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978E6-D41A-40CF-8527-4CB6311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BE3-A8F8-4F4D-83EF-82168011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8CB43-23FF-4522-92C6-B5BE8B936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F7083-39FD-4ECD-82CB-A4847AFE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82C8B-70C9-4037-87F2-B3C28AB4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FD5F0-1D24-4A35-B326-14CBD0D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174C3-4B89-4F43-A3D6-0CCC33C0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844B0-762F-4DE5-BE1A-4A3334F7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D4EA4-2A04-4812-8021-1E042FCF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9559-DE92-4A60-B790-5207DF328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C745-E8D8-41BD-BA15-C4252FACD45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2518-A05D-4908-822C-3545BA801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5D9C-ACD2-4E61-99B3-DACB14DBF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C71A-FEF2-4100-9425-B53C2AA0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9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852-AA65-441F-BF9F-B64BC037A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1D9F0-0E87-4165-8E34-5BE6BB3F4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1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9B8B-832E-437E-9AB4-BA5839C2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Note on “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⇒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” (material implication)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B943-ACD8-4F16-BE5E-58E3631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“If pigs cannot fly, then Albany is the capital of New York State” is true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“If pigs can fly,  then Albany is the capital of New York State” is true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“If pigs can fly, then New York City is the capital of New York State” is true (F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⇒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“If pigs cannot fly, then New York City is the capital of New York State” is false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⇒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5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6B66-2536-48CF-A1DE-6C1DFCC3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5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FB9D3F6-ECD6-4457-8DC0-6CDC98190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37" y="521450"/>
            <a:ext cx="6288725" cy="6336550"/>
          </a:xfrm>
        </p:spPr>
      </p:pic>
    </p:spTree>
    <p:extLst>
      <p:ext uri="{BB962C8B-B14F-4D97-AF65-F5344CB8AC3E}">
        <p14:creationId xmlns:p14="http://schemas.microsoft.com/office/powerpoint/2010/main" val="79558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7F8A-9489-4A81-B640-EB4F27E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Davis-Putnam-</a:t>
            </a:r>
            <a:r>
              <a:rPr lang="en-US" dirty="0" err="1"/>
              <a:t>Logemann</a:t>
            </a:r>
            <a:r>
              <a:rPr lang="en-US" dirty="0"/>
              <a:t>-Loveland (DPLL) algorithm (1962)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B270-9451-4DCD-ADC7-C43DB60A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 Davis (no relation. Mathematician and computer scientist. Taught at NYU. Retired, alive and well in Berkeley)</a:t>
            </a:r>
          </a:p>
          <a:p>
            <a:r>
              <a:rPr lang="en-US" dirty="0"/>
              <a:t>Hilary Putnam (Philosopher and logician at Harvard)</a:t>
            </a:r>
          </a:p>
          <a:p>
            <a:r>
              <a:rPr lang="en-US" dirty="0"/>
              <a:t>George </a:t>
            </a:r>
            <a:r>
              <a:rPr lang="en-US" dirty="0" err="1"/>
              <a:t>Logemann</a:t>
            </a:r>
            <a:r>
              <a:rPr lang="en-US" dirty="0"/>
              <a:t> and Donald Loveland (logicians)</a:t>
            </a:r>
          </a:p>
          <a:p>
            <a:pPr marL="0" indent="0">
              <a:buNone/>
            </a:pPr>
            <a:r>
              <a:rPr lang="en-US" dirty="0"/>
              <a:t>DPLL algorithm:</a:t>
            </a:r>
          </a:p>
          <a:p>
            <a:pPr marL="0" indent="0">
              <a:buNone/>
            </a:pPr>
            <a:r>
              <a:rPr lang="en-US" dirty="0"/>
              <a:t>Input: A set of sentences in propositional logic.</a:t>
            </a:r>
          </a:p>
          <a:p>
            <a:pPr marL="0" indent="0">
              <a:buNone/>
            </a:pPr>
            <a:r>
              <a:rPr lang="en-US" dirty="0"/>
              <a:t>Output: Either a valuation on the atoms that makes all of the sentences true or “Fail” if no such valuation exists.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7245-B595-438A-8D95-6CB4EFCB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Very high-level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350B-F0D9-4E7F-BC58-8B138C00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sentences to conjunctive normal form (CNF)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DPLL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obviously there are three questions to answer</a:t>
            </a:r>
          </a:p>
          <a:p>
            <a:pPr marL="514350" indent="-514350">
              <a:buAutoNum type="alphaUcPeriod"/>
            </a:pPr>
            <a:r>
              <a:rPr lang="en-US" dirty="0"/>
              <a:t>What is CNF?</a:t>
            </a:r>
          </a:p>
          <a:p>
            <a:pPr marL="514350" indent="-514350">
              <a:buAutoNum type="alphaUcPeriod"/>
            </a:pPr>
            <a:r>
              <a:rPr lang="en-US" dirty="0"/>
              <a:t>How do you convert sentences in prop. logic to CNF?</a:t>
            </a:r>
          </a:p>
          <a:p>
            <a:pPr marL="514350" indent="-514350">
              <a:buAutoNum type="alphaUcPeriod"/>
            </a:pPr>
            <a:r>
              <a:rPr lang="en-US" dirty="0"/>
              <a:t>What is the DPLL algorithm?</a:t>
            </a:r>
          </a:p>
        </p:txBody>
      </p:sp>
    </p:spTree>
    <p:extLst>
      <p:ext uri="{BB962C8B-B14F-4D97-AF65-F5344CB8AC3E}">
        <p14:creationId xmlns:p14="http://schemas.microsoft.com/office/powerpoint/2010/main" val="175510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F3A4-082E-4ED6-96AD-65FF73ED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Conjunctive Normal Form (CNF)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F1B87-C9C1-4B14-8B61-57D7A6AA1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i="1" dirty="0"/>
                  <a:t>literal</a:t>
                </a:r>
                <a:r>
                  <a:rPr lang="en-US" dirty="0"/>
                  <a:t> is either an atom or the negation of an atom.</a:t>
                </a:r>
              </a:p>
              <a:p>
                <a:pPr marL="0" indent="0">
                  <a:buNone/>
                </a:pPr>
                <a:r>
                  <a:rPr lang="en-US" dirty="0"/>
                  <a:t>Examples: p. q.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p.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q.</a:t>
                </a:r>
              </a:p>
              <a:p>
                <a:pPr marL="0" indent="0">
                  <a:buNone/>
                </a:pPr>
                <a:r>
                  <a:rPr lang="en-US" dirty="0"/>
                  <a:t>A clause is the disjunction of literals.</a:t>
                </a:r>
              </a:p>
              <a:p>
                <a:pPr marL="0" indent="0">
                  <a:buNone/>
                </a:pPr>
                <a:r>
                  <a:rPr lang="en-US" dirty="0"/>
                  <a:t>Examples:  p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r.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:r>
                  <a:rPr lang="en-US" dirty="0">
                    <a:solidFill>
                      <a:prstClr val="black"/>
                    </a:solidFill>
                  </a:rPr>
                  <a:t>q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∨ </a:t>
                </a:r>
                <a:r>
                  <a:rPr lang="en-US" dirty="0">
                    <a:solidFill>
                      <a:prstClr val="black"/>
                    </a:solidFill>
                  </a:rPr>
                  <a:t>w.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Special case: 1 literal.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p.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Even more special case: 0 literals. 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∅.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null clause.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Represents falsehood.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F1B87-C9C1-4B14-8B61-57D7A6AA1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69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B423-C7FA-4A72-AFE3-07C0EE2A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CNF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923B4-213D-4050-BDC1-5947D25EC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set of sentences S is in </a:t>
                </a:r>
                <a:r>
                  <a:rPr lang="en-US" i="1" dirty="0"/>
                  <a:t>conjunctive normal form (CNF)</a:t>
                </a:r>
                <a:r>
                  <a:rPr lang="en-US" dirty="0"/>
                  <a:t> if S is a set of clauses.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/>
                  <a:t>Example: S = {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∨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r.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w.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                       }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 is satisfied under a valuation if all the clauses in S are satisfied. So the clauses in S are implicitly conjoined.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923B4-213D-4050-BDC1-5947D25EC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88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5288-FDE7-4FB0-9A96-1CF3533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Converting a sentence to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F1E9C-EE4F-4A89-96E0-CBDA7875E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Replace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⇔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by (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α⇒β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β⇒α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Replace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α⇒β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 repeat: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3A. Replace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(</a:t>
                </a:r>
                <a:r>
                  <a:rPr kumimoji="0" lang="el-G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α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l-G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l-G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β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) </a:t>
                </a:r>
                <a:r>
                  <a:rPr lang="en-US" dirty="0">
                    <a:solidFill>
                      <a:prstClr val="black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⋀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β</a:t>
                </a:r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3B. Replace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(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α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β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)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α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lang="el-GR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β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457200" lvl="1" indent="0"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3A. Replace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α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by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α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457200" lvl="1" indent="0">
                  <a:buNone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ntil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all the “not” signs are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nex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 to propositional atoms</a:t>
                </a: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4. Replace </a:t>
                </a:r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α∨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β⋀γ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(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α∨β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α∨γ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5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Drop the top-level conjunctions and separate into clauses</a:t>
                </a: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6. Optional: Eliminate any clause that includes an atom and its negation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(Tautology).</a:t>
                </a:r>
                <a:endParaRPr lang="en-US" dirty="0">
                  <a:solidFill>
                    <a:prstClr val="black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F1E9C-EE4F-4A89-96E0-CBDA7875E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80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6339-155D-41FD-BF7C-6A3353D9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66743-A131-48AD-957A-BA6CE1D9F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p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dirty="0" err="1"/>
                  <a:t>q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((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⇒</a:t>
                </a:r>
                <a14:m>
                  <m:oMath xmlns:m="http://schemas.openxmlformats.org/officeDocument/2006/math"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⋀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p))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q)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p))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⋀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q)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⋀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p))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⋀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⋀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r.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(p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r)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en-US" dirty="0">
                    <a:solidFill>
                      <a:prstClr val="black"/>
                    </a:solidFill>
                  </a:rPr>
                  <a:t>(p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p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r)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en-US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:r>
                  <a:rPr lang="en-US" dirty="0">
                    <a:solidFill>
                      <a:prstClr val="black"/>
                    </a:solidFill>
                  </a:rPr>
                  <a:t>q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r)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en-US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p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r)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66743-A131-48AD-957A-BA6CE1D9F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9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6339-155D-41FD-BF7C-6A3353D9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66743-A131-48AD-957A-BA6CE1D9F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p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dirty="0" err="1"/>
                  <a:t>q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r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…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(p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r)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en-US" dirty="0">
                    <a:solidFill>
                      <a:prstClr val="black"/>
                    </a:solidFill>
                  </a:rPr>
                  <a:t>(p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p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r)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en-US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:r>
                  <a:rPr lang="en-US" dirty="0">
                    <a:solidFill>
                      <a:prstClr val="black"/>
                    </a:solidFill>
                  </a:rPr>
                  <a:t>q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r)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en-US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p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r)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{p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r. </a:t>
                </a: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r.                                                           </a:t>
                </a:r>
                <a:r>
                  <a:rPr lang="en-US" dirty="0">
                    <a:solidFill>
                      <a:prstClr val="black"/>
                    </a:solidFill>
                  </a:rPr>
                  <a:t>{p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:r>
                  <a:rPr lang="en-US" dirty="0">
                    <a:solidFill>
                      <a:prstClr val="black"/>
                    </a:solidFill>
                  </a:rPr>
                  <a:t>q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r.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p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r.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r.                                                      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66743-A131-48AD-957A-BA6CE1D9F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23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D5F0-BB41-45A1-8191-9192214D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4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General idea of DPLL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6ED9-7A3F-4AF8-9677-75E60BCA9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542"/>
            <a:ext cx="10515600" cy="52984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a series of  calls, you </a:t>
            </a:r>
          </a:p>
          <a:p>
            <a:pPr marL="514350" indent="-514350">
              <a:buAutoNum type="alphaLcParenR"/>
            </a:pPr>
            <a:r>
              <a:rPr lang="en-US" dirty="0"/>
              <a:t>Assign truth values to atoms.</a:t>
            </a:r>
          </a:p>
          <a:p>
            <a:pPr marL="514350" indent="-514350">
              <a:buAutoNum type="alphaLcParenR"/>
            </a:pPr>
            <a:r>
              <a:rPr lang="en-US" dirty="0"/>
              <a:t>Make the set of clauses simpler and simpler by deleting clauses and deleting literals from clauses.</a:t>
            </a:r>
          </a:p>
          <a:p>
            <a:pPr marL="0" indent="0">
              <a:buNone/>
            </a:pPr>
            <a:r>
              <a:rPr lang="en-US" dirty="0"/>
              <a:t>When an atom is assigned a truth value:</a:t>
            </a:r>
          </a:p>
          <a:p>
            <a:r>
              <a:rPr lang="en-US" dirty="0"/>
              <a:t>Any clause where that atom appears with the same sign as the truth value is now satisfied. So the clause can now be deleted. </a:t>
            </a:r>
          </a:p>
          <a:p>
            <a:r>
              <a:rPr lang="en-US" dirty="0"/>
              <a:t>If a clause contains a literal of the atom with the opposite sign, then that is no longer a way of satisfying the clause. So that literal can be deleted.</a:t>
            </a:r>
          </a:p>
          <a:p>
            <a:pPr marL="0" indent="0">
              <a:buNone/>
            </a:pPr>
            <a:r>
              <a:rPr lang="en-US" dirty="0"/>
              <a:t>The recursion comes to an end when either:</a:t>
            </a:r>
          </a:p>
          <a:p>
            <a:r>
              <a:rPr lang="en-US" dirty="0"/>
              <a:t>All the clauses have been deleted because they are satisfied. Success!</a:t>
            </a:r>
          </a:p>
          <a:p>
            <a:r>
              <a:rPr lang="en-US" dirty="0"/>
              <a:t>In some clause, all the literals have been deleted. That clause can no longer be satisfied. Failure. Backtrack.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74FF-ABC7-4B46-B016-42784AFE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in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5DD1-3017-4653-9480-1349C64F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Serves two purposes:</a:t>
            </a:r>
          </a:p>
          <a:p>
            <a:r>
              <a:rPr lang="en-US" dirty="0"/>
              <a:t>A representation language for knowledge. </a:t>
            </a:r>
          </a:p>
          <a:p>
            <a:r>
              <a:rPr lang="en-US" dirty="0"/>
              <a:t>A theory of reasoning.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logics. We will look at two, the most important;</a:t>
            </a:r>
          </a:p>
          <a:p>
            <a:r>
              <a:rPr lang="en-US" dirty="0"/>
              <a:t>Propositional logic aka propositional calculus or Boolean logic</a:t>
            </a:r>
          </a:p>
          <a:p>
            <a:r>
              <a:rPr lang="en-US" dirty="0"/>
              <a:t>Predicate calculus aka first-order logic.</a:t>
            </a:r>
          </a:p>
        </p:txBody>
      </p:sp>
    </p:spTree>
    <p:extLst>
      <p:ext uri="{BB962C8B-B14F-4D97-AF65-F5344CB8AC3E}">
        <p14:creationId xmlns:p14="http://schemas.microsoft.com/office/powerpoint/2010/main" val="399504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CAC1-CE88-47DD-BB2F-0704394A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5F380-8663-4112-AC61-9C472DCA5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you have two clauses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C1: p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∨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r.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C2: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You now assign p=T. So C1 is satisfied, whatever the values of q and r. You can now forget about C1 (delete it).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C2 is going to be true, then either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q or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 w must be true.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In other words,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must be true. In other words, you can delete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p from C2.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5F380-8663-4112-AC61-9C472DCA5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38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5AE4-EC4A-4DB1-AEF5-794979B8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DPLL algorithm:  High-level 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B178-3CBC-4C03-9FE3-CCDBA735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06"/>
            <a:ext cx="10515600" cy="5253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dpll</a:t>
            </a:r>
            <a:r>
              <a:rPr lang="en-US" dirty="0"/>
              <a:t>(CS,B) {           % CS==set of clauses.   B=Bindings of atoms to truth values</a:t>
            </a:r>
          </a:p>
          <a:p>
            <a:pPr marL="0" indent="0">
              <a:buNone/>
            </a:pPr>
            <a:r>
              <a:rPr lang="en-US" dirty="0"/>
              <a:t>       loop() { </a:t>
            </a:r>
          </a:p>
          <a:p>
            <a:pPr marL="0" indent="0">
              <a:buNone/>
            </a:pPr>
            <a:r>
              <a:rPr lang="en-US" dirty="0"/>
              <a:t>             if (empty(CS)) return B;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emptyClause</a:t>
            </a:r>
            <a:r>
              <a:rPr lang="en-US" dirty="0"/>
              <a:t> in CS) return Fail; 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easyCaseIn</a:t>
            </a:r>
            <a:r>
              <a:rPr lang="en-US" dirty="0"/>
              <a:t>(CS,B)) [CS,B] = </a:t>
            </a:r>
            <a:r>
              <a:rPr lang="en-US" dirty="0" err="1"/>
              <a:t>easyCase</a:t>
            </a:r>
            <a:r>
              <a:rPr lang="en-US" dirty="0"/>
              <a:t>(CS,B); //add pure literal case</a:t>
            </a:r>
          </a:p>
          <a:p>
            <a:pPr marL="0" indent="0">
              <a:buNone/>
            </a:pPr>
            <a:r>
              <a:rPr lang="en-US" dirty="0"/>
              <a:t>            }          % No easy cases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CSCopy</a:t>
            </a:r>
            <a:r>
              <a:rPr lang="en-US" dirty="0"/>
              <a:t> = copy(CS); </a:t>
            </a:r>
            <a:r>
              <a:rPr lang="en-US" dirty="0" err="1"/>
              <a:t>BCopy</a:t>
            </a:r>
            <a:r>
              <a:rPr lang="en-US" dirty="0"/>
              <a:t>=Copy(B); </a:t>
            </a:r>
          </a:p>
          <a:p>
            <a:pPr marL="0" indent="0">
              <a:buNone/>
            </a:pPr>
            <a:r>
              <a:rPr lang="en-US" dirty="0"/>
              <a:t>         P = choose an unbound atom;  //choose min of </a:t>
            </a:r>
            <a:r>
              <a:rPr lang="en-US" dirty="0" err="1"/>
              <a:t>abs.values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[</a:t>
            </a:r>
            <a:r>
              <a:rPr lang="en-US" dirty="0" err="1"/>
              <a:t>CSCopy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] = propagate(</a:t>
            </a:r>
            <a:r>
              <a:rPr lang="en-US" dirty="0" err="1"/>
              <a:t>CSCopy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P, True);</a:t>
            </a:r>
          </a:p>
          <a:p>
            <a:pPr marL="0" indent="0">
              <a:buNone/>
            </a:pPr>
            <a:r>
              <a:rPr lang="en-US" dirty="0"/>
              <a:t>         answer =  </a:t>
            </a:r>
            <a:r>
              <a:rPr lang="en-US" dirty="0" err="1"/>
              <a:t>dpll</a:t>
            </a:r>
            <a:r>
              <a:rPr lang="en-US" dirty="0"/>
              <a:t>(</a:t>
            </a:r>
            <a:r>
              <a:rPr lang="en-US" dirty="0" err="1"/>
              <a:t>CSCopy,BCopy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if (answer != Fail) return answer;</a:t>
            </a:r>
          </a:p>
          <a:p>
            <a:pPr marL="0" indent="0">
              <a:buNone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[CS, B] = propagate(CS, B, P,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False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dpll</a:t>
            </a:r>
            <a:r>
              <a:rPr lang="en-US" dirty="0"/>
              <a:t>(CS,B)</a:t>
            </a:r>
          </a:p>
          <a:p>
            <a:pPr marL="0" indent="0">
              <a:buNone/>
            </a:pPr>
            <a:r>
              <a:rPr lang="en-US" dirty="0"/>
              <a:t>    }    </a:t>
            </a:r>
          </a:p>
        </p:txBody>
      </p:sp>
    </p:spTree>
    <p:extLst>
      <p:ext uri="{BB962C8B-B14F-4D97-AF65-F5344CB8AC3E}">
        <p14:creationId xmlns:p14="http://schemas.microsoft.com/office/powerpoint/2010/main" val="3497102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A07-5D54-4C16-B1CB-19198747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Propagate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019E-D50D-4FED-9A7F-A308783B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propagate(CS, B, A, V) {  % CS: set of clauses; B: bindings; A: atom</a:t>
            </a:r>
          </a:p>
          <a:p>
            <a:pPr marL="0" indent="0">
              <a:buNone/>
            </a:pPr>
            <a:r>
              <a:rPr lang="en-US" dirty="0"/>
              <a:t>       B = add &lt;A,V&gt; to B;                                    % V: truth value</a:t>
            </a:r>
          </a:p>
          <a:p>
            <a:pPr marL="0" indent="0">
              <a:buNone/>
            </a:pPr>
            <a:r>
              <a:rPr lang="en-US" dirty="0"/>
              <a:t>       for (each clause C in CS) {</a:t>
            </a:r>
          </a:p>
          <a:p>
            <a:pPr marL="0" indent="0">
              <a:buNone/>
            </a:pPr>
            <a:r>
              <a:rPr lang="en-US" dirty="0"/>
              <a:t>             if (A appears in C with sign V) delete C from CS;</a:t>
            </a:r>
          </a:p>
          <a:p>
            <a:pPr marL="0" indent="0">
              <a:buNone/>
            </a:pPr>
            <a:r>
              <a:rPr lang="en-US" dirty="0"/>
              <a:t>             if (A appears in C with sign !V) delete that literal from C;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return (CS,B);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77045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7248-7116-4141-96F8-9F2E6814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Easy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4F60-7DDC-4432-8C15-67F1A642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1: Singleton clause.</a:t>
            </a:r>
          </a:p>
          <a:p>
            <a:pPr marL="0" indent="0">
              <a:buNone/>
            </a:pPr>
            <a:r>
              <a:rPr lang="en-US" dirty="0"/>
              <a:t>     if (there is a clause in CS with only one literal L)</a:t>
            </a:r>
          </a:p>
          <a:p>
            <a:pPr marL="0" indent="0">
              <a:buNone/>
            </a:pPr>
            <a:r>
              <a:rPr lang="en-US" dirty="0"/>
              <a:t>        return propagate(CS,B, </a:t>
            </a:r>
            <a:r>
              <a:rPr lang="en-US" dirty="0" err="1"/>
              <a:t>atomOf</a:t>
            </a:r>
            <a:r>
              <a:rPr lang="en-US" dirty="0"/>
              <a:t>(L), </a:t>
            </a:r>
            <a:r>
              <a:rPr lang="en-US" dirty="0" err="1"/>
              <a:t>valueOf</a:t>
            </a:r>
            <a:r>
              <a:rPr lang="en-US" dirty="0"/>
              <a:t>(L));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2: Pure literal</a:t>
            </a:r>
          </a:p>
          <a:p>
            <a:pPr marL="0" indent="0">
              <a:buNone/>
            </a:pPr>
            <a:r>
              <a:rPr lang="en-US" dirty="0"/>
              <a:t>      if (there is an atom A that appears in CS with only one sign V)</a:t>
            </a:r>
          </a:p>
          <a:p>
            <a:pPr marL="0" indent="0">
              <a:buNone/>
            </a:pPr>
            <a:r>
              <a:rPr lang="en-US" dirty="0"/>
              <a:t>         return propagate(CS, B, A, V);</a:t>
            </a:r>
          </a:p>
        </p:txBody>
      </p:sp>
    </p:spTree>
    <p:extLst>
      <p:ext uri="{BB962C8B-B14F-4D97-AF65-F5344CB8AC3E}">
        <p14:creationId xmlns:p14="http://schemas.microsoft.com/office/powerpoint/2010/main" val="299514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S0 = {                               No easy cases                      S1= {</a:t>
                </a:r>
              </a:p>
              <a:p>
                <a:pPr marL="0" indent="0">
                  <a:buNone/>
                </a:pPr>
                <a:r>
                  <a:rPr lang="en-US" dirty="0"/>
                  <a:t>C1: P V Q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R              Try P=</a:t>
                </a:r>
                <a:r>
                  <a:rPr lang="en-US" dirty="0">
                    <a:solidFill>
                      <a:prstClr val="black"/>
                    </a:solidFill>
                  </a:rPr>
                  <a:t> TRUE                              C3: Q</a:t>
                </a:r>
              </a:p>
              <a:p>
                <a:pPr marL="0" indent="0">
                  <a:buNone/>
                </a:pPr>
                <a:r>
                  <a:rPr lang="en-US" dirty="0"/>
                  <a:t>C2: P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             </a:t>
                </a:r>
                <a:r>
                  <a:rPr lang="en-US">
                    <a:solidFill>
                      <a:prstClr val="black"/>
                    </a:solidFill>
                  </a:rPr>
                  <a:t>Delete C1,</a:t>
                </a:r>
                <a:r>
                  <a:rPr lang="en-US" dirty="0">
                    <a:solidFill>
                      <a:prstClr val="black"/>
                    </a:solidFill>
                  </a:rPr>
                  <a:t>C2                            C4: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V W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C3: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 V Q                     Delete </a:t>
                </a:r>
                <a:r>
                  <a:rPr lang="en-US" dirty="0">
                    <a:solidFill>
                      <a:prstClr val="black"/>
                    </a:solidFill>
                  </a:rPr>
                  <a:t>P from C3                     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C4: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V R V W            Add &lt;P,T&gt;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to B                         </a:t>
                </a:r>
                <a:r>
                  <a:rPr lang="en-US" dirty="0">
                    <a:solidFill>
                      <a:prstClr val="black"/>
                    </a:solidFill>
                  </a:rPr>
                  <a:t>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C5: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 V W                                                                       </a:t>
                </a:r>
                <a:r>
                  <a:rPr lang="en-US" dirty="0">
                    <a:solidFill>
                      <a:prstClr val="black"/>
                    </a:solidFill>
                  </a:rPr>
                  <a:t>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X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C6: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                                                                B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{P-T}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C7: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</a:t>
                </a:r>
                <a:r>
                  <a:rPr lang="en-US" dirty="0">
                    <a:solidFill>
                      <a:prstClr val="black"/>
                    </a:solidFill>
                  </a:rPr>
                  <a:t>X }                                                             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B={}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19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(slide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S1= {                            C3 is a singleton clause           No easy cases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 C3: Q                         Set Q=T. Delete C3.                   Try R=T.</a:t>
                </a:r>
                <a:endParaRPr lang="en-US" dirty="0"/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C4: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V W     Delete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from C4                   Delete C4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S1={                                              Delete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from C5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C4: R V W                                S2 = {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X }               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                                  C5:  W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B={P-T}                        C6: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                              </a:t>
                </a:r>
                <a:r>
                  <a:rPr lang="en-US" dirty="0">
                    <a:solidFill>
                      <a:prstClr val="black"/>
                    </a:solidFill>
                  </a:rPr>
                  <a:t>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     C7: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X </a:t>
                </a:r>
                <a:r>
                  <a:rPr lang="en-US" dirty="0">
                    <a:solidFill>
                      <a:prstClr val="black"/>
                    </a:solidFill>
                  </a:rPr>
                  <a:t> }                             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X  }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                                       B={P-T, Q-T}                            B={P-T,Q-T,R-T}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8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(slide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S2 = {                         C5 is a singleton clause       C6 is a singleton clause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C5:  W                     Set W=T. Delete C5             Set X=F. Delete C6.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Delete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from C6,C7      Delete X from C7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X  }         S2 = {                                     C7 is the null clause.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B={P-T,Q-T,R-T}               C6=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                           Return Fail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                                         C7=X }                              Go back to S1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                                    B={P-T,Q-T,R-T,W-T}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044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(slide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S1= {                          Try R=F. Delete C5.        C4 is a singleton clause.</a:t>
                </a:r>
              </a:p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C4: R V W               Delete R from C4          Set W=T. Delete C4.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            S3= {                               Delete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from C6,C7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   C4: W                          S3 = {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C7: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X </a:t>
                </a:r>
                <a:r>
                  <a:rPr lang="en-US" dirty="0">
                    <a:solidFill>
                      <a:prstClr val="black"/>
                    </a:solidFill>
                  </a:rPr>
                  <a:t> }         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      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B={P-T, Q-T}                  C7: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X }                   C7: X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                                     B={P-T,Q-T,R-F}            B={P-T,Q-T,R-F,W-T}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                                          As before this fails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                                                                            Go back to S0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44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Slide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S0 = {                                                                       S4= {</a:t>
                </a:r>
              </a:p>
              <a:p>
                <a:pPr marL="0" indent="0">
                  <a:buNone/>
                </a:pPr>
                <a:r>
                  <a:rPr lang="en-US" dirty="0"/>
                  <a:t>C1: P V Q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R              Try P=</a:t>
                </a:r>
                <a:r>
                  <a:rPr lang="en-US" dirty="0">
                    <a:solidFill>
                      <a:prstClr val="black"/>
                    </a:solidFill>
                  </a:rPr>
                  <a:t> FALSE                            C1: Q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</a:t>
                </a:r>
                <a:endParaRPr lang="en-US" dirty="0"/>
              </a:p>
              <a:p>
                <a:pPr marL="0" lvl="0" indent="0">
                  <a:buNone/>
                  <a:defRPr/>
                </a:pPr>
                <a:r>
                  <a:rPr lang="en-US" dirty="0"/>
                  <a:t>C2: P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             Delete C3                                 C2: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C3: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 V Q                     Delete </a:t>
                </a:r>
                <a:r>
                  <a:rPr lang="en-US" dirty="0">
                    <a:solidFill>
                      <a:prstClr val="black"/>
                    </a:solidFill>
                  </a:rPr>
                  <a:t>P from C1,C2              C4: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V W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C4: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V R V W            Add &lt;P,F&gt;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to B                        </a:t>
                </a:r>
                <a:r>
                  <a:rPr lang="en-US" dirty="0">
                    <a:solidFill>
                      <a:prstClr val="black"/>
                    </a:solidFill>
                  </a:rPr>
                  <a:t>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C5: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 V W                                                                      </a:t>
                </a:r>
                <a:r>
                  <a:rPr lang="en-US" dirty="0">
                    <a:solidFill>
                      <a:prstClr val="black"/>
                    </a:solidFill>
                  </a:rPr>
                  <a:t>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C6: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                                                                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X }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C7: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</a:t>
                </a:r>
                <a:r>
                  <a:rPr lang="en-US" dirty="0">
                    <a:solidFill>
                      <a:prstClr val="black"/>
                    </a:solidFill>
                  </a:rPr>
                  <a:t>X }                                                                  B={P-F}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B={}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4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Slide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S4= {                             No easy cases                             S5={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  C1: Q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              Try Q=T. Delete C1.                         C2: R</a:t>
                </a:r>
                <a:endParaRPr lang="en-US" dirty="0"/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              Delete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from C2 and C4           </a:t>
                </a:r>
                <a:r>
                  <a:rPr lang="en-US" dirty="0" err="1">
                    <a:solidFill>
                      <a:prstClr val="black"/>
                    </a:solidFill>
                  </a:rPr>
                  <a:t>C4</a:t>
                </a:r>
                <a:r>
                  <a:rPr lang="en-US" dirty="0">
                    <a:solidFill>
                      <a:prstClr val="black"/>
                    </a:solidFill>
                  </a:rPr>
                  <a:t>: R V W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C4: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V W                                                                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                                                                      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                                                          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X }                                                                       }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B={P-F}                                                                                 B={P-F,Q-T}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90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F617-71BE-4448-AECD-5098A04C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Logic,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AB91-8839-4482-B17A-68BEA2E9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logic consists of three parts:</a:t>
            </a:r>
          </a:p>
          <a:p>
            <a:r>
              <a:rPr lang="en-US" dirty="0"/>
              <a:t>A syntax, which specifies what is a validly formed sentence.</a:t>
            </a:r>
          </a:p>
          <a:p>
            <a:r>
              <a:rPr lang="en-US" dirty="0"/>
              <a:t>A semantics, which specifies what a sentence means.</a:t>
            </a:r>
          </a:p>
          <a:p>
            <a:r>
              <a:rPr lang="en-US" dirty="0"/>
              <a:t>A theory of inference, which specifies when one sentence is a consequence of other sentences.</a:t>
            </a:r>
          </a:p>
          <a:p>
            <a:pPr marL="0" indent="0">
              <a:buNone/>
            </a:pPr>
            <a:r>
              <a:rPr lang="en-US" i="1" dirty="0"/>
              <a:t>Theory</a:t>
            </a:r>
            <a:r>
              <a:rPr lang="en-US" dirty="0"/>
              <a:t> = set of sentences.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14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Slide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S5={                              C2 is a singleton clause.     C5 is a singleton clause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  C2:R                          Set R=T. Delete C2,C4         Set W=T. Delete C5.</a:t>
                </a:r>
                <a:endParaRPr lang="en-US" dirty="0"/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C4: R V W                  Delete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 from C5.            Delete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from C6,C7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C5: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               S5 = {                                      S5= {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      C5: W                                     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        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                 C7: X }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}                                       C7: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}                      B={P-F,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Q-T,R-T,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B={P-F,Q-T}                   B={P-F,Q-T,R-T}                            W-T}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                                                    Fail. Go back to S4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98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Slide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S4= {                             Try Q=F.  Delete C2,C4              S5={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  C1: Q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              Delete Q from C1                          </a:t>
                </a:r>
                <a:r>
                  <a:rPr lang="en-US" dirty="0" err="1">
                    <a:solidFill>
                      <a:prstClr val="black"/>
                    </a:solidFill>
                  </a:rPr>
                  <a:t>C1</a:t>
                </a:r>
                <a:r>
                  <a:rPr lang="en-US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</a:t>
                </a: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                                                                      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   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C4: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V W                                                           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                                                                     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                                                         }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X }                                                                  B={P-F,Q-F}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B={P-F}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830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Slide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S5={                         C1 is a singleton clause,         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</a:t>
                </a:r>
                <a:r>
                  <a:rPr lang="en-US" dirty="0"/>
                  <a:t>   is a pure  literal.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   C1: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               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is a pure literal.        Set W=F. Delete C6, C7.</a:t>
                </a: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C5: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R V W        Set R = F. Delete C1,C5.          S5 is the empty set.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S5 = {                                          Success!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C7: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    C6: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X                      Return: B={P-F,Q-F,R-F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}                               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C7: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                                          W-F,X-either}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B={P-F,Q-F}                 }</a:t>
                </a: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B={P-F,Q-F,R-F}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951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1C5C-47EA-4427-9141-6402E0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your answer!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S0 = {</a:t>
                </a:r>
              </a:p>
              <a:p>
                <a:pPr marL="0" indent="0">
                  <a:buNone/>
                </a:pPr>
                <a:r>
                  <a:rPr lang="en-US" dirty="0"/>
                  <a:t>C1: P V Q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R              </a:t>
                </a:r>
              </a:p>
              <a:p>
                <a:pPr marL="0" indent="0">
                  <a:buNone/>
                </a:pPr>
                <a:r>
                  <a:rPr lang="en-US" dirty="0"/>
                  <a:t>C2: P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 V R              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C3: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 V Q                     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C4: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V R V W            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C5: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 V W                </a:t>
                </a: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C6: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C7: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 V </a:t>
                </a:r>
                <a:r>
                  <a:rPr lang="en-US" dirty="0">
                    <a:solidFill>
                      <a:prstClr val="black"/>
                    </a:solidFill>
                  </a:rPr>
                  <a:t>X }                                                             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B={P-F, Q-F, R-F, W-F, X-either}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E5DAE-9024-4906-894A-38DF87C3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73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4106A6-9BF2-417A-BDA0-0D9DBEE0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4BFDED-02E3-4EA5-AE34-84B7FE46C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637390"/>
            <a:ext cx="5181600" cy="55395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Theory written in the logic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symbol --- defined by the logic.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Non-logical symbol --- defined by the theorist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 – What arrangement of symbols is a sentence?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Semantics – What does a sentence mean?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F8A02F-E569-45AF-B6C8-A1F42CD4C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37390"/>
            <a:ext cx="5181600" cy="55395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Programming language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written in the PL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Reserved symbol --- defined by the PL.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Identifier – defined by the programmer.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dirty="0"/>
              <a:t>Syntax – What arrangement of symbols is a program?</a:t>
            </a:r>
          </a:p>
          <a:p>
            <a:r>
              <a:rPr lang="en-US" dirty="0"/>
              <a:t>Semantics – What does a program do?</a:t>
            </a:r>
          </a:p>
        </p:txBody>
      </p:sp>
    </p:spTree>
    <p:extLst>
      <p:ext uri="{BB962C8B-B14F-4D97-AF65-F5344CB8AC3E}">
        <p14:creationId xmlns:p14="http://schemas.microsoft.com/office/powerpoint/2010/main" val="85864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CA1367-BEB5-4CA1-8F17-AB7EDC3B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7532EC-2DC2-4ACA-87C6-6937D150E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Logical symbols: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⋀, ∨, ⇒, ⇔</a:t>
                </a:r>
              </a:p>
              <a:p>
                <a:r>
                  <a:rPr lang="en-US" dirty="0">
                    <a:cs typeface="Calibri Light" panose="020F0302020204030204" pitchFamily="34" charset="0"/>
                  </a:rPr>
                  <a:t>Punctuation: ( ) </a:t>
                </a:r>
              </a:p>
              <a:p>
                <a:r>
                  <a:rPr lang="en-US" dirty="0">
                    <a:cs typeface="Calibri Light" panose="020F0302020204030204" pitchFamily="34" charset="0"/>
                  </a:rPr>
                  <a:t>Propositional atoms: p, q, TheEmpireStateBuildingIs1454FeetTall</a:t>
                </a:r>
              </a:p>
              <a:p>
                <a:pPr marL="0" indent="0">
                  <a:buNone/>
                </a:pPr>
                <a:endParaRPr lang="en-US" dirty="0"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 Light" panose="020F0302020204030204" pitchFamily="34" charset="0"/>
                  </a:rPr>
                  <a:t>Syntax: BNF (Bacchus-</a:t>
                </a:r>
                <a:r>
                  <a:rPr lang="en-US" dirty="0" err="1">
                    <a:cs typeface="Calibri Light" panose="020F0302020204030204" pitchFamily="34" charset="0"/>
                  </a:rPr>
                  <a:t>Naur</a:t>
                </a:r>
                <a:r>
                  <a:rPr lang="en-US" dirty="0">
                    <a:cs typeface="Calibri Light" panose="020F0302020204030204" pitchFamily="34" charset="0"/>
                  </a:rPr>
                  <a:t> form)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 Light" panose="020F0302020204030204" pitchFamily="34" charset="0"/>
                  </a:rPr>
                  <a:t>S ::= Atom |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cs typeface="Calibri Light" panose="020F0302020204030204" pitchFamily="34" charset="0"/>
                  </a:rPr>
                  <a:t>S | (S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⋀</a:t>
                </a:r>
                <a:r>
                  <a:rPr lang="en-US" dirty="0">
                    <a:solidFill>
                      <a:prstClr val="black"/>
                    </a:solidFill>
                    <a:cs typeface="Calibri Light" panose="020F0302020204030204" pitchFamily="34" charset="0"/>
                  </a:rPr>
                  <a:t> S)  | (S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</a:t>
                </a:r>
                <a:r>
                  <a:rPr lang="en-US" dirty="0">
                    <a:solidFill>
                      <a:prstClr val="black"/>
                    </a:solidFill>
                    <a:cs typeface="Calibri Light" panose="020F0302020204030204" pitchFamily="34" charset="0"/>
                  </a:rPr>
                  <a:t>  S) | (S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</a:t>
                </a:r>
                <a:r>
                  <a:rPr lang="en-US" dirty="0">
                    <a:solidFill>
                      <a:prstClr val="black"/>
                    </a:solidFill>
                    <a:cs typeface="Calibri Light" panose="020F0302020204030204" pitchFamily="34" charset="0"/>
                  </a:rPr>
                  <a:t> S) | (S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</a:t>
                </a:r>
                <a:r>
                  <a:rPr lang="en-US" dirty="0">
                    <a:solidFill>
                      <a:prstClr val="black"/>
                    </a:solidFill>
                    <a:cs typeface="Calibri Light" panose="020F0302020204030204" pitchFamily="34" charset="0"/>
                  </a:rPr>
                  <a:t> S)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cs typeface="Calibri Light" panose="020F0302020204030204" pitchFamily="34" charset="0"/>
                  </a:rPr>
                  <a:t>(In practice, we drop most of the parentheses, and use the precedence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⋀, ∨, ⇒, ⇔.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⋀ 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∨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 means ((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⋀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q)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(r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))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indent="0">
                  <a:buNone/>
                </a:pPr>
                <a:endParaRPr lang="en-US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7532EC-2DC2-4ACA-87C6-6937D150E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507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C7AA506-FED7-43E5-ADE4-D45583A6053E}"/>
              </a:ext>
            </a:extLst>
          </p:cNvPr>
          <p:cNvSpPr txBox="1"/>
          <p:nvPr/>
        </p:nvSpPr>
        <p:spPr>
          <a:xfrm>
            <a:off x="5638800" y="29762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9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7C55-AB74-49D7-A4BE-6EFE5AD9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the syntax of a sentence is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2734E-A9BF-4B64-AC4D-90E8583E9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⋀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⇒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(r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s))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prstClr val="black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      S                   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</a:t>
                </a:r>
                <a:endParaRPr lang="en-US" dirty="0">
                  <a:solidFill>
                    <a:prstClr val="black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  S        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</a:t>
                </a:r>
                <a:endParaRPr lang="en-US" dirty="0">
                  <a:solidFill>
                    <a:prstClr val="black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⋀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q)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⇒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(r 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2734E-A9BF-4B64-AC4D-90E8583E9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B3A964-8C3E-4DE9-A574-7F5205BF7A82}"/>
              </a:ext>
            </a:extLst>
          </p:cNvPr>
          <p:cNvCxnSpPr/>
          <p:nvPr/>
        </p:nvCxnSpPr>
        <p:spPr>
          <a:xfrm>
            <a:off x="5056094" y="5235388"/>
            <a:ext cx="0" cy="286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4D77AF-9DEB-498B-98C3-5EE47B07AA30}"/>
              </a:ext>
            </a:extLst>
          </p:cNvPr>
          <p:cNvCxnSpPr/>
          <p:nvPr/>
        </p:nvCxnSpPr>
        <p:spPr>
          <a:xfrm flipV="1">
            <a:off x="5844988" y="5235388"/>
            <a:ext cx="0" cy="286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836381-122B-4A92-9B6F-B8A92E47A7E5}"/>
              </a:ext>
            </a:extLst>
          </p:cNvPr>
          <p:cNvCxnSpPr/>
          <p:nvPr/>
        </p:nvCxnSpPr>
        <p:spPr>
          <a:xfrm>
            <a:off x="6831106" y="5235388"/>
            <a:ext cx="0" cy="286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8901DF-FB1B-43D2-B27C-E4311CD2BDD6}"/>
              </a:ext>
            </a:extLst>
          </p:cNvPr>
          <p:cNvCxnSpPr/>
          <p:nvPr/>
        </p:nvCxnSpPr>
        <p:spPr>
          <a:xfrm>
            <a:off x="7530353" y="5235388"/>
            <a:ext cx="0" cy="286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16D5C-D458-465D-84A8-806205F528AE}"/>
              </a:ext>
            </a:extLst>
          </p:cNvPr>
          <p:cNvCxnSpPr/>
          <p:nvPr/>
        </p:nvCxnSpPr>
        <p:spPr>
          <a:xfrm>
            <a:off x="4912659" y="4733365"/>
            <a:ext cx="143435" cy="268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47312C-9536-4BE8-AD39-6AEF6870B6E3}"/>
              </a:ext>
            </a:extLst>
          </p:cNvPr>
          <p:cNvCxnSpPr/>
          <p:nvPr/>
        </p:nvCxnSpPr>
        <p:spPr>
          <a:xfrm flipH="1">
            <a:off x="4787153" y="4733365"/>
            <a:ext cx="125506" cy="788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8F0100-3891-4B87-9372-4DB62672D7A9}"/>
              </a:ext>
            </a:extLst>
          </p:cNvPr>
          <p:cNvCxnSpPr/>
          <p:nvPr/>
        </p:nvCxnSpPr>
        <p:spPr>
          <a:xfrm flipH="1">
            <a:off x="4912659" y="3639671"/>
            <a:ext cx="394447" cy="8606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1E413F-12E2-4C3C-AEE9-E34BB878C990}"/>
              </a:ext>
            </a:extLst>
          </p:cNvPr>
          <p:cNvCxnSpPr/>
          <p:nvPr/>
        </p:nvCxnSpPr>
        <p:spPr>
          <a:xfrm flipH="1" flipV="1">
            <a:off x="5450541" y="3639671"/>
            <a:ext cx="394447" cy="1228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61F2E4-CCB4-4C8F-970A-A6882193E67E}"/>
              </a:ext>
            </a:extLst>
          </p:cNvPr>
          <p:cNvCxnSpPr/>
          <p:nvPr/>
        </p:nvCxnSpPr>
        <p:spPr>
          <a:xfrm flipH="1">
            <a:off x="6831106" y="3639671"/>
            <a:ext cx="197223" cy="1228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B9A16A-1B8D-466B-AAD8-31B93BFFF965}"/>
              </a:ext>
            </a:extLst>
          </p:cNvPr>
          <p:cNvCxnSpPr>
            <a:cxnSpLocks/>
          </p:cNvCxnSpPr>
          <p:nvPr/>
        </p:nvCxnSpPr>
        <p:spPr>
          <a:xfrm>
            <a:off x="7111252" y="3684028"/>
            <a:ext cx="419101" cy="118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E4227A-A703-4EA0-AFDA-903BCB01FA91}"/>
              </a:ext>
            </a:extLst>
          </p:cNvPr>
          <p:cNvCxnSpPr/>
          <p:nvPr/>
        </p:nvCxnSpPr>
        <p:spPr>
          <a:xfrm flipH="1">
            <a:off x="5450541" y="2671482"/>
            <a:ext cx="645459" cy="757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997A1-C90E-43B0-8081-16103D968584}"/>
              </a:ext>
            </a:extLst>
          </p:cNvPr>
          <p:cNvCxnSpPr/>
          <p:nvPr/>
        </p:nvCxnSpPr>
        <p:spPr>
          <a:xfrm>
            <a:off x="6221506" y="2671482"/>
            <a:ext cx="708211" cy="757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0CA04D-710A-4305-BAFA-CE4DD85AAF33}"/>
              </a:ext>
            </a:extLst>
          </p:cNvPr>
          <p:cNvCxnSpPr/>
          <p:nvPr/>
        </p:nvCxnSpPr>
        <p:spPr>
          <a:xfrm>
            <a:off x="5307106" y="3639671"/>
            <a:ext cx="143435" cy="188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D2F847-B3C6-4AFA-B81D-6DF66040B92E}"/>
              </a:ext>
            </a:extLst>
          </p:cNvPr>
          <p:cNvCxnSpPr/>
          <p:nvPr/>
        </p:nvCxnSpPr>
        <p:spPr>
          <a:xfrm flipH="1" flipV="1">
            <a:off x="6096000" y="2671482"/>
            <a:ext cx="125506" cy="285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72A465-3725-4A75-B268-093ECABF51E1}"/>
              </a:ext>
            </a:extLst>
          </p:cNvPr>
          <p:cNvCxnSpPr>
            <a:cxnSpLocks/>
          </p:cNvCxnSpPr>
          <p:nvPr/>
        </p:nvCxnSpPr>
        <p:spPr>
          <a:xfrm flipV="1">
            <a:off x="7111252" y="3684028"/>
            <a:ext cx="0" cy="1694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8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6DD2-EFC5-49BA-A75A-3EA39D11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4D4D-B0B7-4313-B3E4-44316906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“meaning” of a sentence in the propositional calculus is its truth value: true or false.</a:t>
            </a:r>
          </a:p>
          <a:p>
            <a:pPr marL="0" indent="0">
              <a:buNone/>
            </a:pPr>
            <a:r>
              <a:rPr lang="en-US" sz="2400" dirty="0"/>
              <a:t>A valuation on the atoms is an assignment of each atom to be true or false. </a:t>
            </a:r>
          </a:p>
          <a:p>
            <a:pPr marL="0" indent="0">
              <a:buNone/>
            </a:pPr>
            <a:r>
              <a:rPr lang="en-US" sz="2400" dirty="0"/>
              <a:t>The semantics of the prop. calc.: Given a valuation on the atoms, determine whether a sentence is true or false.</a:t>
            </a:r>
          </a:p>
          <a:p>
            <a:pPr marL="0" indent="0">
              <a:buNone/>
            </a:pPr>
            <a:r>
              <a:rPr lang="en-US" sz="2400" dirty="0"/>
              <a:t>Work bottom up in the syntax tree, using the truth table for the operator at each step.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454BC-9A91-48FE-93B0-74074F83057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0C9C8E33-5D7E-41FA-B68E-38B3C542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62" y="4069977"/>
            <a:ext cx="6073076" cy="21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4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7C55-AB74-49D7-A4BE-6EFE5AD9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Truth conditional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2734E-A9BF-4B64-AC4D-90E8583E9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Valuation: p=T, q=F, r=F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S:T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prstClr val="black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      S:F               S:T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S:F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  S:T     S:F      S :F   S:T</a:t>
                </a:r>
              </a:p>
              <a:p>
                <a:pPr marL="0" indent="0" algn="ctr">
                  <a:buNone/>
                </a:pP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⋀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q)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⇒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(r 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  T       F           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2734E-A9BF-4B64-AC4D-90E8583E9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B3A964-8C3E-4DE9-A574-7F5205BF7A82}"/>
              </a:ext>
            </a:extLst>
          </p:cNvPr>
          <p:cNvCxnSpPr/>
          <p:nvPr/>
        </p:nvCxnSpPr>
        <p:spPr>
          <a:xfrm>
            <a:off x="5056094" y="5235388"/>
            <a:ext cx="0" cy="286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4D77AF-9DEB-498B-98C3-5EE47B07AA30}"/>
              </a:ext>
            </a:extLst>
          </p:cNvPr>
          <p:cNvCxnSpPr/>
          <p:nvPr/>
        </p:nvCxnSpPr>
        <p:spPr>
          <a:xfrm flipV="1">
            <a:off x="5844988" y="5235388"/>
            <a:ext cx="0" cy="286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836381-122B-4A92-9B6F-B8A92E47A7E5}"/>
              </a:ext>
            </a:extLst>
          </p:cNvPr>
          <p:cNvCxnSpPr/>
          <p:nvPr/>
        </p:nvCxnSpPr>
        <p:spPr>
          <a:xfrm>
            <a:off x="6831106" y="5235388"/>
            <a:ext cx="0" cy="286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8901DF-FB1B-43D2-B27C-E4311CD2BDD6}"/>
              </a:ext>
            </a:extLst>
          </p:cNvPr>
          <p:cNvCxnSpPr/>
          <p:nvPr/>
        </p:nvCxnSpPr>
        <p:spPr>
          <a:xfrm>
            <a:off x="7530353" y="5235388"/>
            <a:ext cx="0" cy="286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16D5C-D458-465D-84A8-806205F528AE}"/>
              </a:ext>
            </a:extLst>
          </p:cNvPr>
          <p:cNvCxnSpPr/>
          <p:nvPr/>
        </p:nvCxnSpPr>
        <p:spPr>
          <a:xfrm>
            <a:off x="4912659" y="4733365"/>
            <a:ext cx="143435" cy="268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47312C-9536-4BE8-AD39-6AEF6870B6E3}"/>
              </a:ext>
            </a:extLst>
          </p:cNvPr>
          <p:cNvCxnSpPr/>
          <p:nvPr/>
        </p:nvCxnSpPr>
        <p:spPr>
          <a:xfrm flipH="1">
            <a:off x="4787153" y="4733365"/>
            <a:ext cx="125506" cy="788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8F0100-3891-4B87-9372-4DB62672D7A9}"/>
              </a:ext>
            </a:extLst>
          </p:cNvPr>
          <p:cNvCxnSpPr/>
          <p:nvPr/>
        </p:nvCxnSpPr>
        <p:spPr>
          <a:xfrm flipH="1">
            <a:off x="4912659" y="3639671"/>
            <a:ext cx="394447" cy="8606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1E413F-12E2-4C3C-AEE9-E34BB878C990}"/>
              </a:ext>
            </a:extLst>
          </p:cNvPr>
          <p:cNvCxnSpPr/>
          <p:nvPr/>
        </p:nvCxnSpPr>
        <p:spPr>
          <a:xfrm flipH="1" flipV="1">
            <a:off x="5450541" y="3639671"/>
            <a:ext cx="394447" cy="1228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61F2E4-CCB4-4C8F-970A-A6882193E67E}"/>
              </a:ext>
            </a:extLst>
          </p:cNvPr>
          <p:cNvCxnSpPr/>
          <p:nvPr/>
        </p:nvCxnSpPr>
        <p:spPr>
          <a:xfrm flipH="1">
            <a:off x="6831106" y="3639671"/>
            <a:ext cx="197223" cy="1228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B9A16A-1B8D-466B-AAD8-31B93BFFF965}"/>
              </a:ext>
            </a:extLst>
          </p:cNvPr>
          <p:cNvCxnSpPr/>
          <p:nvPr/>
        </p:nvCxnSpPr>
        <p:spPr>
          <a:xfrm>
            <a:off x="7028329" y="3639671"/>
            <a:ext cx="502024" cy="1362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E4227A-A703-4EA0-AFDA-903BCB01FA91}"/>
              </a:ext>
            </a:extLst>
          </p:cNvPr>
          <p:cNvCxnSpPr/>
          <p:nvPr/>
        </p:nvCxnSpPr>
        <p:spPr>
          <a:xfrm flipH="1">
            <a:off x="5450541" y="2671482"/>
            <a:ext cx="645459" cy="757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997A1-C90E-43B0-8081-16103D968584}"/>
              </a:ext>
            </a:extLst>
          </p:cNvPr>
          <p:cNvCxnSpPr/>
          <p:nvPr/>
        </p:nvCxnSpPr>
        <p:spPr>
          <a:xfrm>
            <a:off x="6221506" y="2671482"/>
            <a:ext cx="708211" cy="757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9D93A-940B-45A8-8DBD-FEDF4F4AA898}"/>
              </a:ext>
            </a:extLst>
          </p:cNvPr>
          <p:cNvCxnSpPr/>
          <p:nvPr/>
        </p:nvCxnSpPr>
        <p:spPr>
          <a:xfrm flipV="1">
            <a:off x="5450541" y="3639671"/>
            <a:ext cx="0" cy="175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CE73B1-9B85-4F07-A7A7-E43376B70A95}"/>
              </a:ext>
            </a:extLst>
          </p:cNvPr>
          <p:cNvCxnSpPr/>
          <p:nvPr/>
        </p:nvCxnSpPr>
        <p:spPr>
          <a:xfrm flipV="1">
            <a:off x="7028329" y="3783106"/>
            <a:ext cx="0" cy="173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83A6-47FB-4F76-9150-312FDE03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 on “p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q”</a:t>
            </a:r>
            <a:r>
              <a:rPr lang="en-US" dirty="0"/>
              <a:t> (material implication)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8843-6698-432A-A615-604C93F2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logics we will look at, “p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q” means that either p is false or q is true.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That’s all it means.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It does not mean that you can derive q from p.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It does not mean that p causes q.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It does not mean that p is true first and then q is true.</a:t>
            </a:r>
          </a:p>
        </p:txBody>
      </p:sp>
    </p:spTree>
    <p:extLst>
      <p:ext uri="{BB962C8B-B14F-4D97-AF65-F5344CB8AC3E}">
        <p14:creationId xmlns:p14="http://schemas.microsoft.com/office/powerpoint/2010/main" val="363040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3097</Words>
  <Application>Microsoft Macintosh PowerPoint</Application>
  <PresentationFormat>Widescreen</PresentationFormat>
  <Paragraphs>272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Propositional Logic</vt:lpstr>
      <vt:lpstr>Logic in AI</vt:lpstr>
      <vt:lpstr>Logic, in general</vt:lpstr>
      <vt:lpstr>PowerPoint Presentation</vt:lpstr>
      <vt:lpstr>Propositional logic</vt:lpstr>
      <vt:lpstr>So the syntax of a sentence is a tree</vt:lpstr>
      <vt:lpstr>Semantics</vt:lpstr>
      <vt:lpstr>Truth conditional semantics</vt:lpstr>
      <vt:lpstr>Note on “p⇒q” (material implication)</vt:lpstr>
      <vt:lpstr>Note on “p⇒q” (material implication)</vt:lpstr>
      <vt:lpstr>PowerPoint Presentation</vt:lpstr>
      <vt:lpstr>Davis-Putnam-Logemann-Loveland (DPLL) algorithm (1962)</vt:lpstr>
      <vt:lpstr>Very high-level algorithm</vt:lpstr>
      <vt:lpstr>Conjunctive Normal Form (CNF)</vt:lpstr>
      <vt:lpstr>CNF continued</vt:lpstr>
      <vt:lpstr>Converting a sentence to CNF</vt:lpstr>
      <vt:lpstr>Example</vt:lpstr>
      <vt:lpstr>Example</vt:lpstr>
      <vt:lpstr>General idea of DPLL</vt:lpstr>
      <vt:lpstr>Example</vt:lpstr>
      <vt:lpstr>DPLL algorithm:  High-level pseudo-code</vt:lpstr>
      <vt:lpstr>Propagate</vt:lpstr>
      <vt:lpstr>Easy cases</vt:lpstr>
      <vt:lpstr>Example</vt:lpstr>
      <vt:lpstr>Example (slide 2)</vt:lpstr>
      <vt:lpstr>Example (slide 3)</vt:lpstr>
      <vt:lpstr>Example (slide 4)</vt:lpstr>
      <vt:lpstr>Example: Slide 5</vt:lpstr>
      <vt:lpstr>Example: Slide 6</vt:lpstr>
      <vt:lpstr>Example: Slide 7</vt:lpstr>
      <vt:lpstr>Example: Slide 8</vt:lpstr>
      <vt:lpstr>Example: Slide 9</vt:lpstr>
      <vt:lpstr>Check your answer!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Ernest Davis</dc:creator>
  <cp:lastModifiedBy>Shrina Parikh</cp:lastModifiedBy>
  <cp:revision>51</cp:revision>
  <dcterms:created xsi:type="dcterms:W3CDTF">2020-09-04T02:04:00Z</dcterms:created>
  <dcterms:modified xsi:type="dcterms:W3CDTF">2020-10-03T05:50:22Z</dcterms:modified>
</cp:coreProperties>
</file>