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304" r:id="rId6"/>
    <p:sldId id="305" r:id="rId7"/>
    <p:sldId id="260" r:id="rId8"/>
    <p:sldId id="261" r:id="rId9"/>
    <p:sldId id="262" r:id="rId10"/>
    <p:sldId id="263" r:id="rId11"/>
    <p:sldId id="264" r:id="rId12"/>
    <p:sldId id="265" r:id="rId13"/>
    <p:sldId id="266" r:id="rId14"/>
    <p:sldId id="267" r:id="rId15"/>
    <p:sldId id="268"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6" autoAdjust="0"/>
    <p:restoredTop sz="94660"/>
  </p:normalViewPr>
  <p:slideViewPr>
    <p:cSldViewPr snapToGrid="0">
      <p:cViewPr varScale="1">
        <p:scale>
          <a:sx n="54" d="100"/>
          <a:sy n="54" d="100"/>
        </p:scale>
        <p:origin x="7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06A6-6BBB-4EFF-A7EE-3CF44A192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5CB5F8-E87A-44D4-BD84-3E446AFC1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EE860B-C698-49A3-8DBB-401F16797459}"/>
              </a:ext>
            </a:extLst>
          </p:cNvPr>
          <p:cNvSpPr>
            <a:spLocks noGrp="1"/>
          </p:cNvSpPr>
          <p:nvPr>
            <p:ph type="dt" sz="half" idx="10"/>
          </p:nvPr>
        </p:nvSpPr>
        <p:spPr/>
        <p:txBody>
          <a:bodyPr/>
          <a:lstStyle/>
          <a:p>
            <a:fld id="{044B09E8-7991-4F35-9DCE-CC3061E406AD}" type="datetimeFigureOut">
              <a:rPr lang="en-US" smtClean="0"/>
              <a:t>9/29/2020</a:t>
            </a:fld>
            <a:endParaRPr lang="en-US"/>
          </a:p>
        </p:txBody>
      </p:sp>
      <p:sp>
        <p:nvSpPr>
          <p:cNvPr id="5" name="Footer Placeholder 4">
            <a:extLst>
              <a:ext uri="{FF2B5EF4-FFF2-40B4-BE49-F238E27FC236}">
                <a16:creationId xmlns:a16="http://schemas.microsoft.com/office/drawing/2014/main" id="{50FD2964-3613-450D-B0F0-A85CBF78D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8DB4A-CD00-4DC9-AE0F-60864C721617}"/>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61848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ED0-C5F0-4CCF-A0C7-939951010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F67AB3-C45D-4A86-9FC3-2B82C93F59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ADEB1-5B9E-424C-843C-5B4BCF2BE7B1}"/>
              </a:ext>
            </a:extLst>
          </p:cNvPr>
          <p:cNvSpPr>
            <a:spLocks noGrp="1"/>
          </p:cNvSpPr>
          <p:nvPr>
            <p:ph type="dt" sz="half" idx="10"/>
          </p:nvPr>
        </p:nvSpPr>
        <p:spPr/>
        <p:txBody>
          <a:bodyPr/>
          <a:lstStyle/>
          <a:p>
            <a:fld id="{044B09E8-7991-4F35-9DCE-CC3061E406AD}" type="datetimeFigureOut">
              <a:rPr lang="en-US" smtClean="0"/>
              <a:t>9/29/2020</a:t>
            </a:fld>
            <a:endParaRPr lang="en-US"/>
          </a:p>
        </p:txBody>
      </p:sp>
      <p:sp>
        <p:nvSpPr>
          <p:cNvPr id="5" name="Footer Placeholder 4">
            <a:extLst>
              <a:ext uri="{FF2B5EF4-FFF2-40B4-BE49-F238E27FC236}">
                <a16:creationId xmlns:a16="http://schemas.microsoft.com/office/drawing/2014/main" id="{FC491E18-B418-4919-9C13-AFDF6DD0E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4B913-1EF2-4427-AEFE-FB517D50AF6B}"/>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302155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7C273C-A07B-42B3-8BF2-51E3B07B47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EF587C-C929-431C-95A1-5FDF3AE5EE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A31529-B8D7-4EE5-9DB4-E01B24F2A172}"/>
              </a:ext>
            </a:extLst>
          </p:cNvPr>
          <p:cNvSpPr>
            <a:spLocks noGrp="1"/>
          </p:cNvSpPr>
          <p:nvPr>
            <p:ph type="dt" sz="half" idx="10"/>
          </p:nvPr>
        </p:nvSpPr>
        <p:spPr/>
        <p:txBody>
          <a:bodyPr/>
          <a:lstStyle/>
          <a:p>
            <a:fld id="{044B09E8-7991-4F35-9DCE-CC3061E406AD}" type="datetimeFigureOut">
              <a:rPr lang="en-US" smtClean="0"/>
              <a:t>9/29/2020</a:t>
            </a:fld>
            <a:endParaRPr lang="en-US"/>
          </a:p>
        </p:txBody>
      </p:sp>
      <p:sp>
        <p:nvSpPr>
          <p:cNvPr id="5" name="Footer Placeholder 4">
            <a:extLst>
              <a:ext uri="{FF2B5EF4-FFF2-40B4-BE49-F238E27FC236}">
                <a16:creationId xmlns:a16="http://schemas.microsoft.com/office/drawing/2014/main" id="{5D04F76A-7033-4E20-A5A9-2EFDD2F81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7474E-4D51-401E-8BD6-981F023D824E}"/>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14800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5A9D-1E9A-4BA2-B803-AF440BF16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40A019-A887-4D83-9E7E-19DDFD70ED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7F62F-D806-4A39-98F4-40DA8F49339E}"/>
              </a:ext>
            </a:extLst>
          </p:cNvPr>
          <p:cNvSpPr>
            <a:spLocks noGrp="1"/>
          </p:cNvSpPr>
          <p:nvPr>
            <p:ph type="dt" sz="half" idx="10"/>
          </p:nvPr>
        </p:nvSpPr>
        <p:spPr/>
        <p:txBody>
          <a:bodyPr/>
          <a:lstStyle/>
          <a:p>
            <a:fld id="{044B09E8-7991-4F35-9DCE-CC3061E406AD}" type="datetimeFigureOut">
              <a:rPr lang="en-US" smtClean="0"/>
              <a:t>9/29/2020</a:t>
            </a:fld>
            <a:endParaRPr lang="en-US"/>
          </a:p>
        </p:txBody>
      </p:sp>
      <p:sp>
        <p:nvSpPr>
          <p:cNvPr id="5" name="Footer Placeholder 4">
            <a:extLst>
              <a:ext uri="{FF2B5EF4-FFF2-40B4-BE49-F238E27FC236}">
                <a16:creationId xmlns:a16="http://schemas.microsoft.com/office/drawing/2014/main" id="{1DF0B61B-F0B6-4DE0-AC7C-210E607F9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C0DCB-5AAC-457C-80C1-24E5ACEA6623}"/>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38287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81A1-956F-4A4C-9FD3-BBBA3DD7F1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D9A110-4FE4-4535-B63D-5D51587432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F3F6E3-59AC-44EB-A26B-74C97E771541}"/>
              </a:ext>
            </a:extLst>
          </p:cNvPr>
          <p:cNvSpPr>
            <a:spLocks noGrp="1"/>
          </p:cNvSpPr>
          <p:nvPr>
            <p:ph type="dt" sz="half" idx="10"/>
          </p:nvPr>
        </p:nvSpPr>
        <p:spPr/>
        <p:txBody>
          <a:bodyPr/>
          <a:lstStyle/>
          <a:p>
            <a:fld id="{044B09E8-7991-4F35-9DCE-CC3061E406AD}" type="datetimeFigureOut">
              <a:rPr lang="en-US" smtClean="0"/>
              <a:t>9/29/2020</a:t>
            </a:fld>
            <a:endParaRPr lang="en-US"/>
          </a:p>
        </p:txBody>
      </p:sp>
      <p:sp>
        <p:nvSpPr>
          <p:cNvPr id="5" name="Footer Placeholder 4">
            <a:extLst>
              <a:ext uri="{FF2B5EF4-FFF2-40B4-BE49-F238E27FC236}">
                <a16:creationId xmlns:a16="http://schemas.microsoft.com/office/drawing/2014/main" id="{8541875F-A5E0-42E0-8FFE-E1F6500CF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4879E-FDBE-45EB-91F6-2F8B2675D71D}"/>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05216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9EFD-3684-4FB2-BF7F-F5F7ACCD8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BDA2C8-C855-495D-B1E5-3184908904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2184E7-BEB2-4E53-B375-0E5EDAD715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67EB8-EC00-4BD9-830C-D2A0BA992C67}"/>
              </a:ext>
            </a:extLst>
          </p:cNvPr>
          <p:cNvSpPr>
            <a:spLocks noGrp="1"/>
          </p:cNvSpPr>
          <p:nvPr>
            <p:ph type="dt" sz="half" idx="10"/>
          </p:nvPr>
        </p:nvSpPr>
        <p:spPr/>
        <p:txBody>
          <a:bodyPr/>
          <a:lstStyle/>
          <a:p>
            <a:fld id="{044B09E8-7991-4F35-9DCE-CC3061E406AD}" type="datetimeFigureOut">
              <a:rPr lang="en-US" smtClean="0"/>
              <a:t>9/29/2020</a:t>
            </a:fld>
            <a:endParaRPr lang="en-US"/>
          </a:p>
        </p:txBody>
      </p:sp>
      <p:sp>
        <p:nvSpPr>
          <p:cNvPr id="6" name="Footer Placeholder 5">
            <a:extLst>
              <a:ext uri="{FF2B5EF4-FFF2-40B4-BE49-F238E27FC236}">
                <a16:creationId xmlns:a16="http://schemas.microsoft.com/office/drawing/2014/main" id="{A3005CC2-4FB9-4AC6-BEC8-1D39F19EE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CD1C8-FCB9-4490-BD0A-7A98AC285CE8}"/>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5151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9592-08DB-4F45-A9F9-974FB2BA97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AE49BE-E4AD-479D-A3CC-5AA20FA39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A3B55B-82BE-4467-90AA-8F694F3F7C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1DB8CE-1894-469E-88D3-C05A2D512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2F64AA-C9B0-4BB9-9006-4F1F952A05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EEACA6-FD4A-4355-9D93-9D04581836A3}"/>
              </a:ext>
            </a:extLst>
          </p:cNvPr>
          <p:cNvSpPr>
            <a:spLocks noGrp="1"/>
          </p:cNvSpPr>
          <p:nvPr>
            <p:ph type="dt" sz="half" idx="10"/>
          </p:nvPr>
        </p:nvSpPr>
        <p:spPr/>
        <p:txBody>
          <a:bodyPr/>
          <a:lstStyle/>
          <a:p>
            <a:fld id="{044B09E8-7991-4F35-9DCE-CC3061E406AD}" type="datetimeFigureOut">
              <a:rPr lang="en-US" smtClean="0"/>
              <a:t>9/29/2020</a:t>
            </a:fld>
            <a:endParaRPr lang="en-US"/>
          </a:p>
        </p:txBody>
      </p:sp>
      <p:sp>
        <p:nvSpPr>
          <p:cNvPr id="8" name="Footer Placeholder 7">
            <a:extLst>
              <a:ext uri="{FF2B5EF4-FFF2-40B4-BE49-F238E27FC236}">
                <a16:creationId xmlns:a16="http://schemas.microsoft.com/office/drawing/2014/main" id="{3AE6ECB1-B30B-42F8-9B49-2C6B9CB914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046AD5-CB6E-4398-AC5C-BA1A6854131B}"/>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6925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BF9E-946D-4422-B780-2B78C080EB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07CE89-F1E7-413F-B479-7FCDFDCE53A2}"/>
              </a:ext>
            </a:extLst>
          </p:cNvPr>
          <p:cNvSpPr>
            <a:spLocks noGrp="1"/>
          </p:cNvSpPr>
          <p:nvPr>
            <p:ph type="dt" sz="half" idx="10"/>
          </p:nvPr>
        </p:nvSpPr>
        <p:spPr/>
        <p:txBody>
          <a:bodyPr/>
          <a:lstStyle/>
          <a:p>
            <a:fld id="{044B09E8-7991-4F35-9DCE-CC3061E406AD}" type="datetimeFigureOut">
              <a:rPr lang="en-US" smtClean="0"/>
              <a:t>9/29/2020</a:t>
            </a:fld>
            <a:endParaRPr lang="en-US"/>
          </a:p>
        </p:txBody>
      </p:sp>
      <p:sp>
        <p:nvSpPr>
          <p:cNvPr id="4" name="Footer Placeholder 3">
            <a:extLst>
              <a:ext uri="{FF2B5EF4-FFF2-40B4-BE49-F238E27FC236}">
                <a16:creationId xmlns:a16="http://schemas.microsoft.com/office/drawing/2014/main" id="{347E1BB0-2CE9-4453-B85B-FEFD0857EF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A1FB53-38FD-4389-BCC2-484DE2152F9A}"/>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48701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55373-4DAF-433F-A9A0-951A57AF0850}"/>
              </a:ext>
            </a:extLst>
          </p:cNvPr>
          <p:cNvSpPr>
            <a:spLocks noGrp="1"/>
          </p:cNvSpPr>
          <p:nvPr>
            <p:ph type="dt" sz="half" idx="10"/>
          </p:nvPr>
        </p:nvSpPr>
        <p:spPr/>
        <p:txBody>
          <a:bodyPr/>
          <a:lstStyle/>
          <a:p>
            <a:fld id="{044B09E8-7991-4F35-9DCE-CC3061E406AD}" type="datetimeFigureOut">
              <a:rPr lang="en-US" smtClean="0"/>
              <a:t>9/29/2020</a:t>
            </a:fld>
            <a:endParaRPr lang="en-US"/>
          </a:p>
        </p:txBody>
      </p:sp>
      <p:sp>
        <p:nvSpPr>
          <p:cNvPr id="3" name="Footer Placeholder 2">
            <a:extLst>
              <a:ext uri="{FF2B5EF4-FFF2-40B4-BE49-F238E27FC236}">
                <a16:creationId xmlns:a16="http://schemas.microsoft.com/office/drawing/2014/main" id="{64D62C8D-9C79-43B3-ACDF-78F7D2A4F5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7DC826-EF12-4222-AB79-29129B9C5011}"/>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379327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C60C-03A5-4349-84E6-01D30C71D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C6462-8F62-4789-BD90-F3D2AA4391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036AF-4DB0-4EB6-A309-6D3544C23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FB18E9-8968-4B22-8AD0-C63F34A2D3C1}"/>
              </a:ext>
            </a:extLst>
          </p:cNvPr>
          <p:cNvSpPr>
            <a:spLocks noGrp="1"/>
          </p:cNvSpPr>
          <p:nvPr>
            <p:ph type="dt" sz="half" idx="10"/>
          </p:nvPr>
        </p:nvSpPr>
        <p:spPr/>
        <p:txBody>
          <a:bodyPr/>
          <a:lstStyle/>
          <a:p>
            <a:fld id="{044B09E8-7991-4F35-9DCE-CC3061E406AD}" type="datetimeFigureOut">
              <a:rPr lang="en-US" smtClean="0"/>
              <a:t>9/29/2020</a:t>
            </a:fld>
            <a:endParaRPr lang="en-US"/>
          </a:p>
        </p:txBody>
      </p:sp>
      <p:sp>
        <p:nvSpPr>
          <p:cNvPr id="6" name="Footer Placeholder 5">
            <a:extLst>
              <a:ext uri="{FF2B5EF4-FFF2-40B4-BE49-F238E27FC236}">
                <a16:creationId xmlns:a16="http://schemas.microsoft.com/office/drawing/2014/main" id="{EF4BEA96-9A0A-45AA-9F33-75FF8CEB6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FA8C8-49F7-4603-956A-852BE34C68C7}"/>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180600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94E5-FF01-485B-8BE2-1B2596872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A9918C-453D-4491-A314-5CA452483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263CC2-C30C-4843-B76C-E2FCF5519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2F7B1E-8885-4E6E-A0ED-71F295AA82E1}"/>
              </a:ext>
            </a:extLst>
          </p:cNvPr>
          <p:cNvSpPr>
            <a:spLocks noGrp="1"/>
          </p:cNvSpPr>
          <p:nvPr>
            <p:ph type="dt" sz="half" idx="10"/>
          </p:nvPr>
        </p:nvSpPr>
        <p:spPr/>
        <p:txBody>
          <a:bodyPr/>
          <a:lstStyle/>
          <a:p>
            <a:fld id="{044B09E8-7991-4F35-9DCE-CC3061E406AD}" type="datetimeFigureOut">
              <a:rPr lang="en-US" smtClean="0"/>
              <a:t>9/29/2020</a:t>
            </a:fld>
            <a:endParaRPr lang="en-US"/>
          </a:p>
        </p:txBody>
      </p:sp>
      <p:sp>
        <p:nvSpPr>
          <p:cNvPr id="6" name="Footer Placeholder 5">
            <a:extLst>
              <a:ext uri="{FF2B5EF4-FFF2-40B4-BE49-F238E27FC236}">
                <a16:creationId xmlns:a16="http://schemas.microsoft.com/office/drawing/2014/main" id="{C6BFC669-D6C9-4FCC-AA76-A9333182D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3A0FD-DAE6-44D7-9EFD-B4093517DA3E}"/>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85011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CC0351-AC14-474F-A5EE-F6AF3D07C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C0AAB8-1D97-4738-97FD-041F5674D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CCC57-40FA-45B9-859E-8B97166F4F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B09E8-7991-4F35-9DCE-CC3061E406AD}" type="datetimeFigureOut">
              <a:rPr lang="en-US" smtClean="0"/>
              <a:t>9/29/2020</a:t>
            </a:fld>
            <a:endParaRPr lang="en-US"/>
          </a:p>
        </p:txBody>
      </p:sp>
      <p:sp>
        <p:nvSpPr>
          <p:cNvPr id="5" name="Footer Placeholder 4">
            <a:extLst>
              <a:ext uri="{FF2B5EF4-FFF2-40B4-BE49-F238E27FC236}">
                <a16:creationId xmlns:a16="http://schemas.microsoft.com/office/drawing/2014/main" id="{4BE16168-243D-4D85-8A3F-DADA60D985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23D417-0C91-4206-B044-5A0E4AB16F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83E7B-4DA1-42D6-A3C9-80DFEC629D23}" type="slidenum">
              <a:rPr lang="en-US" smtClean="0"/>
              <a:t>‹#›</a:t>
            </a:fld>
            <a:endParaRPr lang="en-US"/>
          </a:p>
        </p:txBody>
      </p:sp>
    </p:spTree>
    <p:extLst>
      <p:ext uri="{BB962C8B-B14F-4D97-AF65-F5344CB8AC3E}">
        <p14:creationId xmlns:p14="http://schemas.microsoft.com/office/powerpoint/2010/main" val="2700173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D35F-73DB-464D-9312-C010BDDFB88D}"/>
              </a:ext>
            </a:extLst>
          </p:cNvPr>
          <p:cNvSpPr>
            <a:spLocks noGrp="1"/>
          </p:cNvSpPr>
          <p:nvPr>
            <p:ph type="ctrTitle"/>
          </p:nvPr>
        </p:nvSpPr>
        <p:spPr>
          <a:xfrm>
            <a:off x="1524000" y="1122363"/>
            <a:ext cx="9144000" cy="1381351"/>
          </a:xfrm>
        </p:spPr>
        <p:txBody>
          <a:bodyPr>
            <a:normAutofit/>
          </a:bodyPr>
          <a:lstStyle/>
          <a:p>
            <a:r>
              <a:rPr lang="en-US" dirty="0"/>
              <a:t>Random Variables</a:t>
            </a:r>
          </a:p>
        </p:txBody>
      </p:sp>
      <p:sp>
        <p:nvSpPr>
          <p:cNvPr id="3" name="Subtitle 2">
            <a:extLst>
              <a:ext uri="{FF2B5EF4-FFF2-40B4-BE49-F238E27FC236}">
                <a16:creationId xmlns:a16="http://schemas.microsoft.com/office/drawing/2014/main" id="{3CF4E9BF-DF47-4297-8808-4556948323D6}"/>
              </a:ext>
            </a:extLst>
          </p:cNvPr>
          <p:cNvSpPr>
            <a:spLocks noGrp="1"/>
          </p:cNvSpPr>
          <p:nvPr>
            <p:ph type="subTitle" idx="1"/>
          </p:nvPr>
        </p:nvSpPr>
        <p:spPr>
          <a:xfrm>
            <a:off x="1524000" y="4093028"/>
            <a:ext cx="9144000" cy="1164771"/>
          </a:xfrm>
        </p:spPr>
        <p:txBody>
          <a:bodyPr>
            <a:normAutofit/>
          </a:bodyPr>
          <a:lstStyle/>
          <a:p>
            <a:pPr algn="r"/>
            <a:endParaRPr lang="en-US" sz="3200" dirty="0"/>
          </a:p>
        </p:txBody>
      </p:sp>
    </p:spTree>
    <p:extLst>
      <p:ext uri="{BB962C8B-B14F-4D97-AF65-F5344CB8AC3E}">
        <p14:creationId xmlns:p14="http://schemas.microsoft.com/office/powerpoint/2010/main" val="737097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FBC4-1CE0-4D60-A895-11EC1C4FEF96}"/>
              </a:ext>
            </a:extLst>
          </p:cNvPr>
          <p:cNvSpPr>
            <a:spLocks noGrp="1"/>
          </p:cNvSpPr>
          <p:nvPr>
            <p:ph type="title"/>
          </p:nvPr>
        </p:nvSpPr>
        <p:spPr/>
        <p:txBody>
          <a:bodyPr/>
          <a:lstStyle/>
          <a:p>
            <a:pPr algn="ctr"/>
            <a:r>
              <a:rPr lang="en-US" dirty="0"/>
              <a:t>Expected value</a:t>
            </a:r>
          </a:p>
        </p:txBody>
      </p:sp>
      <p:sp>
        <p:nvSpPr>
          <p:cNvPr id="3" name="Content Placeholder 2">
            <a:extLst>
              <a:ext uri="{FF2B5EF4-FFF2-40B4-BE49-F238E27FC236}">
                <a16:creationId xmlns:a16="http://schemas.microsoft.com/office/drawing/2014/main" id="{8CDEDAE2-C7A9-48A1-BB4E-B503F5DF4D3D}"/>
              </a:ext>
            </a:extLst>
          </p:cNvPr>
          <p:cNvSpPr>
            <a:spLocks noGrp="1"/>
          </p:cNvSpPr>
          <p:nvPr>
            <p:ph idx="1"/>
          </p:nvPr>
        </p:nvSpPr>
        <p:spPr/>
        <p:txBody>
          <a:bodyPr/>
          <a:lstStyle/>
          <a:p>
            <a:pPr marL="0" indent="0">
              <a:buNone/>
            </a:pPr>
            <a:r>
              <a:rPr lang="en-US" dirty="0"/>
              <a:t>A </a:t>
            </a:r>
            <a:r>
              <a:rPr lang="en-US" i="1" dirty="0"/>
              <a:t>numerical random variable </a:t>
            </a:r>
            <a:r>
              <a:rPr lang="en-US" dirty="0"/>
              <a:t>is one whose domain is a set of numbers.</a:t>
            </a:r>
          </a:p>
          <a:p>
            <a:pPr marL="0" indent="0">
              <a:buNone/>
            </a:pPr>
            <a:r>
              <a:rPr lang="en-US" dirty="0"/>
              <a:t>If V is a numerical random variable, then the </a:t>
            </a:r>
            <a:r>
              <a:rPr lang="en-US" i="1" dirty="0"/>
              <a:t>expected value </a:t>
            </a:r>
            <a:r>
              <a:rPr lang="en-US" dirty="0"/>
              <a:t>of V, denoted Exp(V), is the sum of the values times the probabilities of the values.</a:t>
            </a:r>
          </a:p>
          <a:p>
            <a:pPr marL="0" indent="0">
              <a:buNone/>
            </a:pPr>
            <a:endParaRPr lang="en-US" dirty="0"/>
          </a:p>
          <a:p>
            <a:pPr marL="0" indent="0">
              <a:buNone/>
            </a:pPr>
            <a:endParaRPr lang="en-US" dirty="0"/>
          </a:p>
        </p:txBody>
      </p:sp>
      <p:pic>
        <p:nvPicPr>
          <p:cNvPr id="12" name="Picture 11">
            <a:extLst>
              <a:ext uri="{FF2B5EF4-FFF2-40B4-BE49-F238E27FC236}">
                <a16:creationId xmlns:a16="http://schemas.microsoft.com/office/drawing/2014/main" id="{2CA335D7-1AF3-4F54-85BB-EDFE7D480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157" y="3583555"/>
            <a:ext cx="7101686" cy="1946388"/>
          </a:xfrm>
          <a:prstGeom prst="rect">
            <a:avLst/>
          </a:prstGeom>
        </p:spPr>
      </p:pic>
    </p:spTree>
    <p:extLst>
      <p:ext uri="{BB962C8B-B14F-4D97-AF65-F5344CB8AC3E}">
        <p14:creationId xmlns:p14="http://schemas.microsoft.com/office/powerpoint/2010/main" val="139939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0AF8B-885A-41B3-8F4E-BE05AD369719}"/>
              </a:ext>
            </a:extLst>
          </p:cNvPr>
          <p:cNvSpPr>
            <a:spLocks noGrp="1"/>
          </p:cNvSpPr>
          <p:nvPr>
            <p:ph type="title"/>
          </p:nvPr>
        </p:nvSpPr>
        <p:spPr/>
        <p:txBody>
          <a:bodyPr/>
          <a:lstStyle/>
          <a:p>
            <a:pPr algn="ctr"/>
            <a:r>
              <a:rPr lang="en-US" dirty="0"/>
              <a:t>Expected value: example</a:t>
            </a:r>
          </a:p>
        </p:txBody>
      </p:sp>
      <p:sp>
        <p:nvSpPr>
          <p:cNvPr id="3" name="Content Placeholder 2">
            <a:extLst>
              <a:ext uri="{FF2B5EF4-FFF2-40B4-BE49-F238E27FC236}">
                <a16:creationId xmlns:a16="http://schemas.microsoft.com/office/drawing/2014/main" id="{9E90CD9C-44DE-40E6-8B37-CB7AC5FA29B6}"/>
              </a:ext>
            </a:extLst>
          </p:cNvPr>
          <p:cNvSpPr>
            <a:spLocks noGrp="1"/>
          </p:cNvSpPr>
          <p:nvPr>
            <p:ph idx="1"/>
          </p:nvPr>
        </p:nvSpPr>
        <p:spPr/>
        <p:txBody>
          <a:bodyPr/>
          <a:lstStyle/>
          <a:p>
            <a:pPr marL="0" indent="0">
              <a:buNone/>
            </a:pPr>
            <a:r>
              <a:rPr lang="en-US" dirty="0"/>
              <a:t>If you roll a cubical die, then the expected value is</a:t>
            </a:r>
          </a:p>
          <a:p>
            <a:pPr marL="0" indent="0">
              <a:buNone/>
            </a:pPr>
            <a:r>
              <a:rPr lang="en-US" dirty="0"/>
              <a:t>Exp(D) = 1</a:t>
            </a:r>
            <a:r>
              <a:rPr lang="en-US" dirty="0">
                <a:latin typeface="Cambria Math" panose="02040503050406030204" pitchFamily="18" charset="0"/>
                <a:ea typeface="Cambria Math" panose="02040503050406030204" pitchFamily="18" charset="0"/>
              </a:rPr>
              <a:t>∙</a:t>
            </a:r>
            <a:r>
              <a:rPr lang="en-US" dirty="0"/>
              <a:t> P(D=1) + … + 6 </a:t>
            </a:r>
            <a:r>
              <a:rPr lang="en-US" dirty="0">
                <a:solidFill>
                  <a:prstClr val="black"/>
                </a:solidFill>
                <a:latin typeface="Cambria Math" panose="02040503050406030204" pitchFamily="18" charset="0"/>
                <a:ea typeface="Cambria Math" panose="02040503050406030204" pitchFamily="18" charset="0"/>
              </a:rPr>
              <a:t>∙ </a:t>
            </a:r>
            <a:r>
              <a:rPr lang="en-US" dirty="0"/>
              <a:t>P(D=6)</a:t>
            </a:r>
          </a:p>
          <a:p>
            <a:pPr marL="0" indent="0">
              <a:buNone/>
            </a:pPr>
            <a:r>
              <a:rPr lang="en-US" dirty="0"/>
              <a:t>With a fair die D, where P(D=</a:t>
            </a:r>
            <a:r>
              <a:rPr lang="en-US" dirty="0" err="1"/>
              <a:t>i</a:t>
            </a:r>
            <a:r>
              <a:rPr lang="en-US" dirty="0"/>
              <a:t>) = 1/6 for all I, Exp(D) = 3.5.</a:t>
            </a:r>
          </a:p>
          <a:p>
            <a:pPr marL="0" indent="0">
              <a:buNone/>
            </a:pPr>
            <a:r>
              <a:rPr lang="en-US" dirty="0"/>
              <a:t>If you have a die D’ with distribution &lt;0.1, 0.3, 0, 0.1, 0.2, 0.3&gt; </a:t>
            </a:r>
            <a:r>
              <a:rPr lang="en-US" dirty="0">
                <a:solidFill>
                  <a:prstClr val="black"/>
                </a:solidFill>
              </a:rPr>
              <a:t>then </a:t>
            </a:r>
            <a:br>
              <a:rPr lang="en-US" dirty="0">
                <a:solidFill>
                  <a:prstClr val="black"/>
                </a:solidFill>
              </a:rPr>
            </a:br>
            <a:r>
              <a:rPr lang="en-US" dirty="0">
                <a:solidFill>
                  <a:prstClr val="black"/>
                </a:solidFill>
              </a:rPr>
              <a:t>Exp(D’) = 3.8.</a:t>
            </a:r>
          </a:p>
          <a:p>
            <a:pPr marL="0" indent="0">
              <a:buNone/>
            </a:pPr>
            <a:endParaRPr lang="en-US" dirty="0"/>
          </a:p>
        </p:txBody>
      </p:sp>
    </p:spTree>
    <p:extLst>
      <p:ext uri="{BB962C8B-B14F-4D97-AF65-F5344CB8AC3E}">
        <p14:creationId xmlns:p14="http://schemas.microsoft.com/office/powerpoint/2010/main" val="290826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5380-70CA-4430-A1E8-D293D85E585F}"/>
              </a:ext>
            </a:extLst>
          </p:cNvPr>
          <p:cNvSpPr>
            <a:spLocks noGrp="1"/>
          </p:cNvSpPr>
          <p:nvPr>
            <p:ph type="title"/>
          </p:nvPr>
        </p:nvSpPr>
        <p:spPr/>
        <p:txBody>
          <a:bodyPr/>
          <a:lstStyle/>
          <a:p>
            <a:pPr algn="ctr"/>
            <a:r>
              <a:rPr lang="en-US" dirty="0"/>
              <a:t> Expected value: Intuition</a:t>
            </a:r>
          </a:p>
        </p:txBody>
      </p:sp>
      <p:sp>
        <p:nvSpPr>
          <p:cNvPr id="3" name="Content Placeholder 2">
            <a:extLst>
              <a:ext uri="{FF2B5EF4-FFF2-40B4-BE49-F238E27FC236}">
                <a16:creationId xmlns:a16="http://schemas.microsoft.com/office/drawing/2014/main" id="{1D730342-0680-403D-8919-AB22E83F9DCD}"/>
              </a:ext>
            </a:extLst>
          </p:cNvPr>
          <p:cNvSpPr>
            <a:spLocks noGrp="1"/>
          </p:cNvSpPr>
          <p:nvPr>
            <p:ph idx="1"/>
          </p:nvPr>
        </p:nvSpPr>
        <p:spPr/>
        <p:txBody>
          <a:bodyPr>
            <a:normAutofit fontScale="92500" lnSpcReduction="10000"/>
          </a:bodyPr>
          <a:lstStyle/>
          <a:p>
            <a:pPr marL="0" indent="0">
              <a:buNone/>
            </a:pPr>
            <a:r>
              <a:rPr lang="en-US" dirty="0"/>
              <a:t>If you make many trials of the random variable, then the average value of the outcome will be the expected value.</a:t>
            </a:r>
          </a:p>
          <a:p>
            <a:pPr marL="0" lvl="0" indent="0">
              <a:buNone/>
            </a:pPr>
            <a:r>
              <a:rPr lang="en-US" dirty="0"/>
              <a:t>For instance, suppose you have a cubical die D’ with distribution</a:t>
            </a:r>
            <a:br>
              <a:rPr lang="en-US" dirty="0"/>
            </a:br>
            <a:r>
              <a:rPr lang="en-US" dirty="0">
                <a:solidFill>
                  <a:prstClr val="black"/>
                </a:solidFill>
              </a:rPr>
              <a:t>&lt;0.1, 0.3, 0, 0.1, 0.2, 0.3&gt;</a:t>
            </a:r>
          </a:p>
          <a:p>
            <a:pPr marL="0" lvl="0" indent="0">
              <a:buNone/>
            </a:pPr>
            <a:r>
              <a:rPr lang="en-US" dirty="0">
                <a:solidFill>
                  <a:prstClr val="black"/>
                </a:solidFill>
              </a:rPr>
              <a:t>If you roll the die 10,000 times then you will get 1 about 1000 times, 2 about 3000 times and so on. So the average outcome will be</a:t>
            </a:r>
          </a:p>
          <a:p>
            <a:pPr marL="0" lvl="0" indent="0">
              <a:buNone/>
            </a:pPr>
            <a:r>
              <a:rPr lang="en-US" dirty="0">
                <a:solidFill>
                  <a:prstClr val="black"/>
                </a:solidFill>
              </a:rPr>
              <a:t>(1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1000 + 2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3000 + 3</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 0 + 4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1000 + 5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2000 + 6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3000) /10000 =</a:t>
            </a:r>
          </a:p>
          <a:p>
            <a:pPr marL="0" lvl="0" indent="0">
              <a:buNone/>
            </a:pPr>
            <a:r>
              <a:rPr lang="en-US" dirty="0">
                <a:solidFill>
                  <a:prstClr val="black"/>
                </a:solidFill>
              </a:rPr>
              <a:t>1 </a:t>
            </a:r>
            <a:r>
              <a:rPr lang="en-US" dirty="0">
                <a:solidFill>
                  <a:prstClr val="black"/>
                </a:solidFill>
                <a:latin typeface="Cambria Math" panose="02040503050406030204" pitchFamily="18" charset="0"/>
                <a:ea typeface="Cambria Math" panose="02040503050406030204" pitchFamily="18" charset="0"/>
              </a:rPr>
              <a:t>∙</a:t>
            </a:r>
            <a:r>
              <a:rPr lang="en-US" dirty="0">
                <a:solidFill>
                  <a:prstClr val="black"/>
                </a:solidFill>
              </a:rPr>
              <a:t> 0.1 + 2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0.3 + 3 </a:t>
            </a:r>
            <a:r>
              <a:rPr lang="en-US" dirty="0">
                <a:solidFill>
                  <a:prstClr val="black"/>
                </a:solidFill>
                <a:latin typeface="Cambria Math" panose="02040503050406030204" pitchFamily="18" charset="0"/>
                <a:ea typeface="Cambria Math" panose="02040503050406030204" pitchFamily="18" charset="0"/>
              </a:rPr>
              <a:t>∙</a:t>
            </a:r>
            <a:r>
              <a:rPr lang="en-US" dirty="0">
                <a:solidFill>
                  <a:prstClr val="black"/>
                </a:solidFill>
              </a:rPr>
              <a:t> 0 + 4 </a:t>
            </a:r>
            <a:r>
              <a:rPr lang="en-US" dirty="0">
                <a:solidFill>
                  <a:prstClr val="black"/>
                </a:solidFill>
                <a:latin typeface="Cambria Math" panose="02040503050406030204" pitchFamily="18" charset="0"/>
                <a:ea typeface="Cambria Math" panose="02040503050406030204" pitchFamily="18" charset="0"/>
              </a:rPr>
              <a:t>∙</a:t>
            </a:r>
            <a:r>
              <a:rPr lang="en-US" dirty="0">
                <a:solidFill>
                  <a:prstClr val="black"/>
                </a:solidFill>
              </a:rPr>
              <a:t> 0.1 + 5 </a:t>
            </a:r>
            <a:r>
              <a:rPr lang="en-US" dirty="0">
                <a:solidFill>
                  <a:prstClr val="black"/>
                </a:solidFill>
                <a:latin typeface="Cambria Math" panose="02040503050406030204" pitchFamily="18" charset="0"/>
                <a:ea typeface="Cambria Math" panose="02040503050406030204" pitchFamily="18" charset="0"/>
              </a:rPr>
              <a:t>∙</a:t>
            </a:r>
            <a:r>
              <a:rPr lang="en-US" dirty="0">
                <a:solidFill>
                  <a:prstClr val="black"/>
                </a:solidFill>
              </a:rPr>
              <a:t> 0.2 + 6 </a:t>
            </a:r>
            <a:r>
              <a:rPr lang="en-US" dirty="0">
                <a:solidFill>
                  <a:prstClr val="black"/>
                </a:solidFill>
                <a:latin typeface="Cambria Math" panose="02040503050406030204" pitchFamily="18" charset="0"/>
                <a:ea typeface="Cambria Math" panose="02040503050406030204" pitchFamily="18" charset="0"/>
              </a:rPr>
              <a:t>∙</a:t>
            </a:r>
            <a:r>
              <a:rPr lang="en-US" dirty="0">
                <a:solidFill>
                  <a:prstClr val="black"/>
                </a:solidFill>
              </a:rPr>
              <a:t> 0.3 = Exp(D’)</a:t>
            </a:r>
          </a:p>
          <a:p>
            <a:pPr marL="0" lvl="0" indent="0">
              <a:buNone/>
            </a:pPr>
            <a:endParaRPr lang="en-US" dirty="0">
              <a:solidFill>
                <a:prstClr val="black"/>
              </a:solidFill>
            </a:endParaRPr>
          </a:p>
          <a:p>
            <a:pPr marL="0" lvl="0" indent="0">
              <a:buNone/>
            </a:pPr>
            <a:br>
              <a:rPr lang="en-US" dirty="0"/>
            </a:br>
            <a:endParaRPr lang="en-US" dirty="0"/>
          </a:p>
        </p:txBody>
      </p:sp>
    </p:spTree>
    <p:extLst>
      <p:ext uri="{BB962C8B-B14F-4D97-AF65-F5344CB8AC3E}">
        <p14:creationId xmlns:p14="http://schemas.microsoft.com/office/powerpoint/2010/main" val="363133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0A38-3534-446B-96FC-A4BA3E4412A4}"/>
              </a:ext>
            </a:extLst>
          </p:cNvPr>
          <p:cNvSpPr>
            <a:spLocks noGrp="1"/>
          </p:cNvSpPr>
          <p:nvPr>
            <p:ph type="title"/>
          </p:nvPr>
        </p:nvSpPr>
        <p:spPr/>
        <p:txBody>
          <a:bodyPr/>
          <a:lstStyle/>
          <a:p>
            <a:pPr algn="ctr"/>
            <a:r>
              <a:rPr lang="en-US" dirty="0"/>
              <a:t> Expected value theorem</a:t>
            </a:r>
          </a:p>
        </p:txBody>
      </p:sp>
      <p:sp>
        <p:nvSpPr>
          <p:cNvPr id="3" name="Content Placeholder 2">
            <a:extLst>
              <a:ext uri="{FF2B5EF4-FFF2-40B4-BE49-F238E27FC236}">
                <a16:creationId xmlns:a16="http://schemas.microsoft.com/office/drawing/2014/main" id="{A06A835B-247C-4954-8478-6F9C454391CF}"/>
              </a:ext>
            </a:extLst>
          </p:cNvPr>
          <p:cNvSpPr>
            <a:spLocks noGrp="1"/>
          </p:cNvSpPr>
          <p:nvPr>
            <p:ph idx="1"/>
          </p:nvPr>
        </p:nvSpPr>
        <p:spPr/>
        <p:txBody>
          <a:bodyPr/>
          <a:lstStyle/>
          <a:p>
            <a:pPr marL="0" indent="0">
              <a:buNone/>
            </a:pPr>
            <a:r>
              <a:rPr lang="en-US" dirty="0"/>
              <a:t>For any two random variables U and V,  Exp(U+V) = Exp(U) +Exp(V), </a:t>
            </a:r>
            <a:r>
              <a:rPr lang="en-US" i="1" dirty="0"/>
              <a:t>regardless of whether or not they are independent.</a:t>
            </a:r>
          </a:p>
          <a:p>
            <a:pPr marL="0" indent="0">
              <a:buNone/>
            </a:pPr>
            <a:r>
              <a:rPr lang="en-US" dirty="0"/>
              <a:t>Proof is in the notes from the textbook.</a:t>
            </a:r>
          </a:p>
          <a:p>
            <a:pPr marL="0" indent="0">
              <a:buNone/>
            </a:pPr>
            <a:r>
              <a:rPr lang="en-US" dirty="0"/>
              <a:t>The Expected Value Theorem is an extraordinarily powerful tool for solving different kinds of problems. On the NYU Classes site, there is an amazing example, too long to explain here. But I’ll show a simpler example.</a:t>
            </a:r>
          </a:p>
        </p:txBody>
      </p:sp>
    </p:spTree>
    <p:extLst>
      <p:ext uri="{BB962C8B-B14F-4D97-AF65-F5344CB8AC3E}">
        <p14:creationId xmlns:p14="http://schemas.microsoft.com/office/powerpoint/2010/main" val="742209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9465-EA83-4E3B-9CAD-1959418C4C2E}"/>
              </a:ext>
            </a:extLst>
          </p:cNvPr>
          <p:cNvSpPr>
            <a:spLocks noGrp="1"/>
          </p:cNvSpPr>
          <p:nvPr>
            <p:ph type="title"/>
          </p:nvPr>
        </p:nvSpPr>
        <p:spPr/>
        <p:txBody>
          <a:bodyPr/>
          <a:lstStyle/>
          <a:p>
            <a:r>
              <a:rPr lang="en-US" dirty="0"/>
              <a:t>Example of use of the expected value theorem</a:t>
            </a:r>
          </a:p>
        </p:txBody>
      </p:sp>
      <p:sp>
        <p:nvSpPr>
          <p:cNvPr id="3" name="Content Placeholder 2">
            <a:extLst>
              <a:ext uri="{FF2B5EF4-FFF2-40B4-BE49-F238E27FC236}">
                <a16:creationId xmlns:a16="http://schemas.microsoft.com/office/drawing/2014/main" id="{CA549798-887D-4926-9B8F-2EB4C37D73B8}"/>
              </a:ext>
            </a:extLst>
          </p:cNvPr>
          <p:cNvSpPr>
            <a:spLocks noGrp="1"/>
          </p:cNvSpPr>
          <p:nvPr>
            <p:ph idx="1"/>
          </p:nvPr>
        </p:nvSpPr>
        <p:spPr>
          <a:xfrm>
            <a:off x="1077686" y="1956253"/>
            <a:ext cx="10515600" cy="4351338"/>
          </a:xfrm>
        </p:spPr>
        <p:txBody>
          <a:bodyPr/>
          <a:lstStyle/>
          <a:p>
            <a:pPr marL="0" indent="0">
              <a:buNone/>
            </a:pPr>
            <a:r>
              <a:rPr lang="en-US" dirty="0"/>
              <a:t>Suppose that you have an urn with R red balls and B blue balls. You pull out k balls (without putting them back). On average, how many of the k balls will be red?  That is, let N be a random variable which is the number of the red balls you have pulled: somewhere between </a:t>
            </a:r>
            <a:br>
              <a:rPr lang="en-US" dirty="0"/>
            </a:br>
            <a:r>
              <a:rPr lang="en-US" dirty="0"/>
              <a:t>max(0,k-B) and min(</a:t>
            </a:r>
            <a:r>
              <a:rPr lang="en-US" dirty="0" err="1"/>
              <a:t>k,R</a:t>
            </a:r>
            <a:r>
              <a:rPr lang="en-US" dirty="0"/>
              <a:t>).  What is Exp(N)?</a:t>
            </a:r>
          </a:p>
          <a:p>
            <a:pPr marL="0" indent="0">
              <a:buNone/>
            </a:pPr>
            <a:r>
              <a:rPr lang="en-US" dirty="0"/>
              <a:t>The straightforward approach would be to compute P(N=</a:t>
            </a:r>
            <a:r>
              <a:rPr lang="en-US" dirty="0" err="1"/>
              <a:t>i</a:t>
            </a:r>
            <a:r>
              <a:rPr lang="en-US" dirty="0"/>
              <a:t>) for each value of I, and then compute  the sum over </a:t>
            </a:r>
            <a:r>
              <a:rPr lang="en-US" dirty="0" err="1"/>
              <a:t>i</a:t>
            </a:r>
            <a:r>
              <a:rPr lang="en-US" dirty="0"/>
              <a:t> of </a:t>
            </a:r>
            <a:r>
              <a:rPr lang="en-US" dirty="0" err="1"/>
              <a:t>i</a:t>
            </a:r>
            <a:r>
              <a:rPr lang="en-US" dirty="0"/>
              <a:t> </a:t>
            </a:r>
            <a:r>
              <a:rPr lang="en-US" dirty="0">
                <a:latin typeface="Cambria Math" panose="02040503050406030204" pitchFamily="18" charset="0"/>
                <a:ea typeface="Cambria Math" panose="02040503050406030204" pitchFamily="18" charset="0"/>
              </a:rPr>
              <a:t>∙ </a:t>
            </a:r>
            <a:r>
              <a:rPr lang="en-US" dirty="0">
                <a:solidFill>
                  <a:prstClr val="black"/>
                </a:solidFill>
              </a:rPr>
              <a:t>P(N=</a:t>
            </a:r>
            <a:r>
              <a:rPr lang="en-US" dirty="0" err="1">
                <a:solidFill>
                  <a:prstClr val="black"/>
                </a:solidFill>
              </a:rPr>
              <a:t>i</a:t>
            </a:r>
            <a:r>
              <a:rPr lang="en-US" dirty="0">
                <a:solidFill>
                  <a:prstClr val="black"/>
                </a:solidFill>
              </a:rPr>
              <a:t>). That can be done, but it is not easy; it requires some work in combinatorics. But with the Expected Value Theorem, it’s extremely easy. In fact, there are two easy ways to do it.</a:t>
            </a:r>
          </a:p>
        </p:txBody>
      </p:sp>
    </p:spTree>
    <p:extLst>
      <p:ext uri="{BB962C8B-B14F-4D97-AF65-F5344CB8AC3E}">
        <p14:creationId xmlns:p14="http://schemas.microsoft.com/office/powerpoint/2010/main" val="12754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3070-F135-4C1D-AD40-0478380D9AD3}"/>
              </a:ext>
            </a:extLst>
          </p:cNvPr>
          <p:cNvSpPr>
            <a:spLocks noGrp="1"/>
          </p:cNvSpPr>
          <p:nvPr>
            <p:ph type="title"/>
          </p:nvPr>
        </p:nvSpPr>
        <p:spPr/>
        <p:txBody>
          <a:bodyPr/>
          <a:lstStyle/>
          <a:p>
            <a:pPr algn="ctr"/>
            <a:r>
              <a:rPr lang="en-US" dirty="0"/>
              <a:t>Urn problem: Solution 1</a:t>
            </a:r>
          </a:p>
        </p:txBody>
      </p:sp>
      <p:sp>
        <p:nvSpPr>
          <p:cNvPr id="3" name="Content Placeholder 2">
            <a:extLst>
              <a:ext uri="{FF2B5EF4-FFF2-40B4-BE49-F238E27FC236}">
                <a16:creationId xmlns:a16="http://schemas.microsoft.com/office/drawing/2014/main" id="{B41A89C7-179B-4E2D-98C0-0622E2F224E4}"/>
              </a:ext>
            </a:extLst>
          </p:cNvPr>
          <p:cNvSpPr>
            <a:spLocks noGrp="1"/>
          </p:cNvSpPr>
          <p:nvPr>
            <p:ph idx="1"/>
          </p:nvPr>
        </p:nvSpPr>
        <p:spPr/>
        <p:txBody>
          <a:bodyPr/>
          <a:lstStyle/>
          <a:p>
            <a:pPr marL="0" indent="0">
              <a:buNone/>
            </a:pPr>
            <a:r>
              <a:rPr lang="en-US" dirty="0"/>
              <a:t>Define the k random variables X</a:t>
            </a:r>
            <a:r>
              <a:rPr lang="en-US" baseline="-25000" dirty="0"/>
              <a:t>1</a:t>
            </a:r>
            <a:r>
              <a:rPr lang="en-US" dirty="0"/>
              <a:t> … </a:t>
            </a:r>
            <a:r>
              <a:rPr lang="en-US" dirty="0" err="1"/>
              <a:t>X</a:t>
            </a:r>
            <a:r>
              <a:rPr lang="en-US" baseline="-25000" dirty="0" err="1"/>
              <a:t>k</a:t>
            </a:r>
            <a:r>
              <a:rPr lang="en-US" dirty="0"/>
              <a:t> as follows</a:t>
            </a:r>
          </a:p>
          <a:p>
            <a:pPr marL="0" indent="0">
              <a:buNone/>
            </a:pPr>
            <a:r>
              <a:rPr lang="en-US" dirty="0"/>
              <a:t>X</a:t>
            </a:r>
            <a:r>
              <a:rPr lang="en-US" baseline="-25000" dirty="0"/>
              <a:t>i </a:t>
            </a:r>
            <a:r>
              <a:rPr lang="en-US" dirty="0"/>
              <a:t>= 1 if the </a:t>
            </a:r>
            <a:r>
              <a:rPr lang="en-US" dirty="0" err="1"/>
              <a:t>ith</a:t>
            </a:r>
            <a:r>
              <a:rPr lang="en-US" dirty="0"/>
              <a:t> ball you pull out is red and 0 if it is blue.</a:t>
            </a:r>
          </a:p>
          <a:p>
            <a:pPr marL="0" indent="0">
              <a:buNone/>
            </a:pPr>
            <a:r>
              <a:rPr lang="en-US" dirty="0"/>
              <a:t>Clearly N  = </a:t>
            </a:r>
            <a:r>
              <a:rPr lang="en-US" dirty="0">
                <a:solidFill>
                  <a:prstClr val="black"/>
                </a:solidFill>
              </a:rPr>
              <a:t>X</a:t>
            </a:r>
            <a:r>
              <a:rPr lang="en-US" baseline="-25000" dirty="0">
                <a:solidFill>
                  <a:prstClr val="black"/>
                </a:solidFill>
              </a:rPr>
              <a:t>1</a:t>
            </a:r>
            <a:r>
              <a:rPr lang="en-US" dirty="0"/>
              <a:t> + X</a:t>
            </a:r>
            <a:r>
              <a:rPr lang="en-US" baseline="-25000" dirty="0"/>
              <a:t>2</a:t>
            </a:r>
            <a:r>
              <a:rPr lang="en-US" dirty="0"/>
              <a:t> + … + </a:t>
            </a:r>
            <a:r>
              <a:rPr lang="en-US" dirty="0" err="1"/>
              <a:t>X</a:t>
            </a:r>
            <a:r>
              <a:rPr lang="en-US" baseline="-25000" dirty="0" err="1"/>
              <a:t>k</a:t>
            </a:r>
            <a:r>
              <a:rPr lang="en-US" dirty="0"/>
              <a:t>, so by the expected value theorem</a:t>
            </a:r>
          </a:p>
          <a:p>
            <a:pPr marL="0" indent="0">
              <a:buNone/>
            </a:pPr>
            <a:r>
              <a:rPr lang="en-US" dirty="0"/>
              <a:t>Exp(N) = Exp(</a:t>
            </a:r>
            <a:r>
              <a:rPr lang="en-US" dirty="0">
                <a:solidFill>
                  <a:prstClr val="black"/>
                </a:solidFill>
              </a:rPr>
              <a:t>X</a:t>
            </a:r>
            <a:r>
              <a:rPr lang="en-US" baseline="-25000" dirty="0">
                <a:solidFill>
                  <a:prstClr val="black"/>
                </a:solidFill>
              </a:rPr>
              <a:t>1</a:t>
            </a:r>
            <a:r>
              <a:rPr lang="en-US" dirty="0"/>
              <a:t>) + Exp(</a:t>
            </a:r>
            <a:r>
              <a:rPr lang="en-US" dirty="0">
                <a:solidFill>
                  <a:prstClr val="black"/>
                </a:solidFill>
              </a:rPr>
              <a:t>X</a:t>
            </a:r>
            <a:r>
              <a:rPr lang="en-US" baseline="-25000" dirty="0">
                <a:solidFill>
                  <a:prstClr val="black"/>
                </a:solidFill>
              </a:rPr>
              <a:t>2</a:t>
            </a:r>
            <a:r>
              <a:rPr lang="en-US" dirty="0"/>
              <a:t>) + … + Exp(</a:t>
            </a:r>
            <a:r>
              <a:rPr lang="en-US" dirty="0" err="1"/>
              <a:t>X</a:t>
            </a:r>
            <a:r>
              <a:rPr lang="en-US" baseline="-25000" dirty="0" err="1"/>
              <a:t>k</a:t>
            </a:r>
            <a:r>
              <a:rPr lang="en-US" dirty="0"/>
              <a:t>)</a:t>
            </a:r>
          </a:p>
          <a:p>
            <a:pPr marL="0" indent="0">
              <a:buNone/>
            </a:pPr>
            <a:r>
              <a:rPr lang="en-US" dirty="0"/>
              <a:t>Since there are R red balls and R+B balls in total, and the </a:t>
            </a:r>
            <a:r>
              <a:rPr lang="en-US" dirty="0" err="1"/>
              <a:t>ith</a:t>
            </a:r>
            <a:r>
              <a:rPr lang="en-US" dirty="0"/>
              <a:t> ball is equally likely to be any of them, the probability that it is red is R/(R+B)</a:t>
            </a:r>
          </a:p>
          <a:p>
            <a:pPr marL="0" indent="0">
              <a:buNone/>
            </a:pPr>
            <a:r>
              <a:rPr lang="en-US" dirty="0"/>
              <a:t>So P(</a:t>
            </a:r>
            <a:r>
              <a:rPr lang="en-US" dirty="0">
                <a:solidFill>
                  <a:prstClr val="black"/>
                </a:solidFill>
              </a:rPr>
              <a:t>X</a:t>
            </a:r>
            <a:r>
              <a:rPr lang="en-US" baseline="-25000" dirty="0">
                <a:solidFill>
                  <a:prstClr val="black"/>
                </a:solidFill>
              </a:rPr>
              <a:t>i </a:t>
            </a:r>
            <a:r>
              <a:rPr lang="en-US" dirty="0"/>
              <a:t>=1) = R/(R+B). So Exp(</a:t>
            </a:r>
            <a:r>
              <a:rPr lang="en-US" dirty="0">
                <a:solidFill>
                  <a:prstClr val="black"/>
                </a:solidFill>
              </a:rPr>
              <a:t>X</a:t>
            </a:r>
            <a:r>
              <a:rPr lang="en-US" baseline="-25000" dirty="0">
                <a:solidFill>
                  <a:prstClr val="black"/>
                </a:solidFill>
              </a:rPr>
              <a:t>i</a:t>
            </a:r>
            <a:r>
              <a:rPr lang="en-US" dirty="0"/>
              <a:t>) = 1 </a:t>
            </a:r>
            <a:r>
              <a:rPr lang="en-US" dirty="0">
                <a:latin typeface="Cambria Math" panose="02040503050406030204" pitchFamily="18" charset="0"/>
                <a:ea typeface="Cambria Math" panose="02040503050406030204" pitchFamily="18" charset="0"/>
              </a:rPr>
              <a:t>∙ </a:t>
            </a:r>
            <a:r>
              <a:rPr lang="en-US" dirty="0">
                <a:solidFill>
                  <a:prstClr val="black"/>
                </a:solidFill>
              </a:rPr>
              <a:t>P(X</a:t>
            </a:r>
            <a:r>
              <a:rPr lang="en-US" baseline="-25000" dirty="0">
                <a:solidFill>
                  <a:prstClr val="black"/>
                </a:solidFill>
              </a:rPr>
              <a:t>i </a:t>
            </a:r>
            <a:r>
              <a:rPr lang="en-US" dirty="0">
                <a:solidFill>
                  <a:prstClr val="black"/>
                </a:solidFill>
              </a:rPr>
              <a:t>=1) + 0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P(X</a:t>
            </a:r>
            <a:r>
              <a:rPr lang="en-US" baseline="-25000" dirty="0">
                <a:solidFill>
                  <a:prstClr val="black"/>
                </a:solidFill>
              </a:rPr>
              <a:t>i </a:t>
            </a:r>
            <a:r>
              <a:rPr lang="en-US" dirty="0">
                <a:solidFill>
                  <a:prstClr val="black"/>
                </a:solidFill>
              </a:rPr>
              <a:t>=0) = R/(R+B)</a:t>
            </a:r>
          </a:p>
          <a:p>
            <a:pPr marL="0" indent="0">
              <a:buNone/>
            </a:pPr>
            <a:r>
              <a:rPr lang="en-US" dirty="0">
                <a:solidFill>
                  <a:prstClr val="black"/>
                </a:solidFill>
              </a:rPr>
              <a:t>So Exp(N) = </a:t>
            </a:r>
            <a:r>
              <a:rPr lang="en-US" dirty="0" err="1">
                <a:solidFill>
                  <a:prstClr val="black"/>
                </a:solidFill>
              </a:rPr>
              <a:t>kR</a:t>
            </a:r>
            <a:r>
              <a:rPr lang="en-US" dirty="0">
                <a:solidFill>
                  <a:prstClr val="black"/>
                </a:solidFill>
              </a:rPr>
              <a:t>/(R+B).</a:t>
            </a:r>
            <a:endParaRPr lang="en-US" dirty="0"/>
          </a:p>
        </p:txBody>
      </p:sp>
    </p:spTree>
    <p:extLst>
      <p:ext uri="{BB962C8B-B14F-4D97-AF65-F5344CB8AC3E}">
        <p14:creationId xmlns:p14="http://schemas.microsoft.com/office/powerpoint/2010/main" val="2757514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806C4-46A6-4632-AF48-8DFB27D01B63}"/>
              </a:ext>
            </a:extLst>
          </p:cNvPr>
          <p:cNvSpPr>
            <a:spLocks noGrp="1"/>
          </p:cNvSpPr>
          <p:nvPr>
            <p:ph type="title"/>
          </p:nvPr>
        </p:nvSpPr>
        <p:spPr/>
        <p:txBody>
          <a:bodyPr/>
          <a:lstStyle/>
          <a:p>
            <a:pPr algn="ctr"/>
            <a:r>
              <a:rPr lang="en-US" dirty="0"/>
              <a:t>Urn problem solution 1 comment</a:t>
            </a:r>
          </a:p>
        </p:txBody>
      </p:sp>
      <p:sp>
        <p:nvSpPr>
          <p:cNvPr id="3" name="Content Placeholder 2">
            <a:extLst>
              <a:ext uri="{FF2B5EF4-FFF2-40B4-BE49-F238E27FC236}">
                <a16:creationId xmlns:a16="http://schemas.microsoft.com/office/drawing/2014/main" id="{1CDDD430-A3B1-4B62-AD74-7F2B755E7FBD}"/>
              </a:ext>
            </a:extLst>
          </p:cNvPr>
          <p:cNvSpPr>
            <a:spLocks noGrp="1"/>
          </p:cNvSpPr>
          <p:nvPr>
            <p:ph idx="1"/>
          </p:nvPr>
        </p:nvSpPr>
        <p:spPr/>
        <p:txBody>
          <a:bodyPr>
            <a:normAutofit fontScale="92500" lnSpcReduction="20000"/>
          </a:bodyPr>
          <a:lstStyle/>
          <a:p>
            <a:pPr marL="0" indent="0">
              <a:buNone/>
            </a:pPr>
            <a:r>
              <a:rPr lang="en-US" dirty="0"/>
              <a:t>Note that the X</a:t>
            </a:r>
            <a:r>
              <a:rPr lang="en-US" baseline="-25000" dirty="0"/>
              <a:t>i</a:t>
            </a:r>
            <a:r>
              <a:rPr lang="en-US" dirty="0"/>
              <a:t> are not independent of one another. </a:t>
            </a:r>
          </a:p>
          <a:p>
            <a:pPr marL="0" indent="0">
              <a:buNone/>
            </a:pPr>
            <a:r>
              <a:rPr lang="en-US" dirty="0"/>
              <a:t>For instance:</a:t>
            </a:r>
          </a:p>
          <a:p>
            <a:pPr marL="0" indent="0">
              <a:buNone/>
            </a:pPr>
            <a:r>
              <a:rPr lang="en-US" dirty="0"/>
              <a:t>If the first ball you pick is red, then there are only R-1 red balls left in the bin and R+B-1 balls in total, so the probability that the second ball will be red is (R-1)/(R+B-1).</a:t>
            </a:r>
          </a:p>
          <a:p>
            <a:pPr marL="0" indent="0">
              <a:buNone/>
            </a:pPr>
            <a:endParaRPr lang="en-US" dirty="0"/>
          </a:p>
          <a:p>
            <a:pPr marL="0" lvl="0" indent="0">
              <a:buNone/>
            </a:pPr>
            <a:r>
              <a:rPr lang="en-US" dirty="0">
                <a:solidFill>
                  <a:prstClr val="black"/>
                </a:solidFill>
              </a:rPr>
              <a:t>If the first ball you pick is blue, then there are only R red balls left in the bin and R+B-1 balls in total, so the probability that the second ball will be red is R/(R+B-1).</a:t>
            </a:r>
          </a:p>
          <a:p>
            <a:pPr marL="0" lvl="0" indent="0">
              <a:buNone/>
            </a:pPr>
            <a:r>
              <a:rPr lang="en-US" dirty="0">
                <a:solidFill>
                  <a:prstClr val="black"/>
                </a:solidFill>
              </a:rPr>
              <a:t>So X</a:t>
            </a:r>
            <a:r>
              <a:rPr lang="en-US" baseline="-25000" dirty="0">
                <a:solidFill>
                  <a:prstClr val="black"/>
                </a:solidFill>
              </a:rPr>
              <a:t>2</a:t>
            </a:r>
            <a:r>
              <a:rPr lang="en-US" dirty="0">
                <a:solidFill>
                  <a:prstClr val="black"/>
                </a:solidFill>
              </a:rPr>
              <a:t> is not independent of X</a:t>
            </a:r>
            <a:r>
              <a:rPr lang="en-US" baseline="-25000" dirty="0">
                <a:solidFill>
                  <a:prstClr val="black"/>
                </a:solidFill>
              </a:rPr>
              <a:t>1</a:t>
            </a:r>
            <a:r>
              <a:rPr lang="en-US" dirty="0">
                <a:solidFill>
                  <a:prstClr val="black"/>
                </a:solidFill>
              </a:rPr>
              <a:t>.</a:t>
            </a:r>
          </a:p>
          <a:p>
            <a:pPr marL="0" lvl="0" indent="0">
              <a:buNone/>
            </a:pPr>
            <a:r>
              <a:rPr lang="en-US" dirty="0">
                <a:solidFill>
                  <a:prstClr val="black"/>
                </a:solidFill>
              </a:rPr>
              <a:t>But the expected value theorem doesn’t require that the random variables be independent.</a:t>
            </a:r>
          </a:p>
          <a:p>
            <a:pPr marL="0" indent="0">
              <a:buNone/>
            </a:pPr>
            <a:endParaRPr lang="en-US" dirty="0"/>
          </a:p>
        </p:txBody>
      </p:sp>
    </p:spTree>
    <p:extLst>
      <p:ext uri="{BB962C8B-B14F-4D97-AF65-F5344CB8AC3E}">
        <p14:creationId xmlns:p14="http://schemas.microsoft.com/office/powerpoint/2010/main" val="268132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4A58-787A-4EF2-A2B5-4CE7ADD04683}"/>
              </a:ext>
            </a:extLst>
          </p:cNvPr>
          <p:cNvSpPr>
            <a:spLocks noGrp="1"/>
          </p:cNvSpPr>
          <p:nvPr>
            <p:ph type="title"/>
          </p:nvPr>
        </p:nvSpPr>
        <p:spPr/>
        <p:txBody>
          <a:bodyPr/>
          <a:lstStyle/>
          <a:p>
            <a:pPr algn="ctr"/>
            <a:r>
              <a:rPr lang="en-US" dirty="0"/>
              <a:t>Urn problem: Solution 2</a:t>
            </a:r>
          </a:p>
        </p:txBody>
      </p:sp>
      <p:sp>
        <p:nvSpPr>
          <p:cNvPr id="3" name="Content Placeholder 2">
            <a:extLst>
              <a:ext uri="{FF2B5EF4-FFF2-40B4-BE49-F238E27FC236}">
                <a16:creationId xmlns:a16="http://schemas.microsoft.com/office/drawing/2014/main" id="{A2CD166C-10D9-4C48-8DE6-842A06A9A12A}"/>
              </a:ext>
            </a:extLst>
          </p:cNvPr>
          <p:cNvSpPr>
            <a:spLocks noGrp="1"/>
          </p:cNvSpPr>
          <p:nvPr>
            <p:ph idx="1"/>
          </p:nvPr>
        </p:nvSpPr>
        <p:spPr/>
        <p:txBody>
          <a:bodyPr>
            <a:normAutofit/>
          </a:bodyPr>
          <a:lstStyle/>
          <a:p>
            <a:pPr marL="0" lvl="0" indent="0">
              <a:buNone/>
            </a:pPr>
            <a:r>
              <a:rPr lang="en-US" dirty="0">
                <a:solidFill>
                  <a:prstClr val="black"/>
                </a:solidFill>
              </a:rPr>
              <a:t>Label the red balls 1..R.</a:t>
            </a:r>
            <a:br>
              <a:rPr lang="en-US" dirty="0">
                <a:solidFill>
                  <a:prstClr val="black"/>
                </a:solidFill>
              </a:rPr>
            </a:br>
            <a:r>
              <a:rPr lang="en-US" dirty="0">
                <a:solidFill>
                  <a:prstClr val="black"/>
                </a:solidFill>
              </a:rPr>
              <a:t>Define the R random variables Y</a:t>
            </a:r>
            <a:r>
              <a:rPr lang="en-US" baseline="-25000" dirty="0">
                <a:solidFill>
                  <a:prstClr val="black"/>
                </a:solidFill>
              </a:rPr>
              <a:t>1</a:t>
            </a:r>
            <a:r>
              <a:rPr lang="en-US" dirty="0">
                <a:solidFill>
                  <a:prstClr val="black"/>
                </a:solidFill>
              </a:rPr>
              <a:t> … Y</a:t>
            </a:r>
            <a:r>
              <a:rPr lang="en-US" baseline="-25000" dirty="0">
                <a:solidFill>
                  <a:prstClr val="black"/>
                </a:solidFill>
              </a:rPr>
              <a:t>R</a:t>
            </a:r>
            <a:r>
              <a:rPr lang="en-US" dirty="0">
                <a:solidFill>
                  <a:prstClr val="black"/>
                </a:solidFill>
              </a:rPr>
              <a:t> as follows</a:t>
            </a:r>
          </a:p>
          <a:p>
            <a:pPr marL="0" lvl="0" indent="0">
              <a:buNone/>
            </a:pPr>
            <a:r>
              <a:rPr lang="en-US" dirty="0">
                <a:solidFill>
                  <a:prstClr val="black"/>
                </a:solidFill>
              </a:rPr>
              <a:t>Y</a:t>
            </a:r>
            <a:r>
              <a:rPr lang="en-US" baseline="-25000" dirty="0">
                <a:solidFill>
                  <a:prstClr val="black"/>
                </a:solidFill>
              </a:rPr>
              <a:t>i </a:t>
            </a:r>
            <a:r>
              <a:rPr lang="en-US" dirty="0">
                <a:solidFill>
                  <a:prstClr val="black"/>
                </a:solidFill>
              </a:rPr>
              <a:t>= 1 if the red ball labelled </a:t>
            </a:r>
            <a:r>
              <a:rPr lang="en-US" dirty="0" err="1">
                <a:solidFill>
                  <a:prstClr val="black"/>
                </a:solidFill>
              </a:rPr>
              <a:t>i</a:t>
            </a:r>
            <a:r>
              <a:rPr lang="en-US" dirty="0">
                <a:solidFill>
                  <a:prstClr val="black"/>
                </a:solidFill>
              </a:rPr>
              <a:t> is one of those that you pull from the urn.</a:t>
            </a:r>
          </a:p>
          <a:p>
            <a:pPr marL="0" lvl="0" indent="0">
              <a:buNone/>
            </a:pPr>
            <a:r>
              <a:rPr lang="en-US" dirty="0">
                <a:solidFill>
                  <a:prstClr val="black"/>
                </a:solidFill>
              </a:rPr>
              <a:t>Clearly N  = Y</a:t>
            </a:r>
            <a:r>
              <a:rPr lang="en-US" baseline="-25000" dirty="0">
                <a:solidFill>
                  <a:prstClr val="black"/>
                </a:solidFill>
              </a:rPr>
              <a:t>1</a:t>
            </a:r>
            <a:r>
              <a:rPr lang="en-US" dirty="0">
                <a:solidFill>
                  <a:prstClr val="black"/>
                </a:solidFill>
              </a:rPr>
              <a:t> + Y</a:t>
            </a:r>
            <a:r>
              <a:rPr lang="en-US" baseline="-25000" dirty="0">
                <a:solidFill>
                  <a:prstClr val="black"/>
                </a:solidFill>
              </a:rPr>
              <a:t>2</a:t>
            </a:r>
            <a:r>
              <a:rPr lang="en-US" dirty="0">
                <a:solidFill>
                  <a:prstClr val="black"/>
                </a:solidFill>
              </a:rPr>
              <a:t> + … + Y</a:t>
            </a:r>
            <a:r>
              <a:rPr lang="en-US" baseline="-25000" dirty="0">
                <a:solidFill>
                  <a:prstClr val="black"/>
                </a:solidFill>
              </a:rPr>
              <a:t>R</a:t>
            </a:r>
            <a:r>
              <a:rPr lang="en-US" dirty="0">
                <a:solidFill>
                  <a:prstClr val="black"/>
                </a:solidFill>
              </a:rPr>
              <a:t>, so by the expected value theorem</a:t>
            </a:r>
          </a:p>
          <a:p>
            <a:pPr marL="0" lvl="0" indent="0">
              <a:buNone/>
            </a:pPr>
            <a:r>
              <a:rPr lang="en-US" dirty="0">
                <a:solidFill>
                  <a:prstClr val="black"/>
                </a:solidFill>
              </a:rPr>
              <a:t>Exp(N) = Exp(Y</a:t>
            </a:r>
            <a:r>
              <a:rPr lang="en-US" baseline="-25000" dirty="0">
                <a:solidFill>
                  <a:prstClr val="black"/>
                </a:solidFill>
              </a:rPr>
              <a:t>1</a:t>
            </a:r>
            <a:r>
              <a:rPr lang="en-US" dirty="0">
                <a:solidFill>
                  <a:prstClr val="black"/>
                </a:solidFill>
              </a:rPr>
              <a:t>) + Exp(Y</a:t>
            </a:r>
            <a:r>
              <a:rPr lang="en-US" baseline="-25000" dirty="0">
                <a:solidFill>
                  <a:prstClr val="black"/>
                </a:solidFill>
              </a:rPr>
              <a:t>2</a:t>
            </a:r>
            <a:r>
              <a:rPr lang="en-US" dirty="0">
                <a:solidFill>
                  <a:prstClr val="black"/>
                </a:solidFill>
              </a:rPr>
              <a:t>) + … + Exp(Y</a:t>
            </a:r>
            <a:r>
              <a:rPr lang="en-US" baseline="-25000" dirty="0">
                <a:solidFill>
                  <a:prstClr val="black"/>
                </a:solidFill>
              </a:rPr>
              <a:t>R</a:t>
            </a:r>
            <a:r>
              <a:rPr lang="en-US" dirty="0">
                <a:solidFill>
                  <a:prstClr val="black"/>
                </a:solidFill>
              </a:rPr>
              <a:t>)</a:t>
            </a:r>
          </a:p>
          <a:p>
            <a:pPr marL="0" lvl="0" indent="0">
              <a:buNone/>
            </a:pPr>
            <a:r>
              <a:rPr lang="en-US" dirty="0">
                <a:solidFill>
                  <a:prstClr val="black"/>
                </a:solidFill>
              </a:rPr>
              <a:t>Since you pull out k balls and there are  R+B balls in total, the probability that the ball labelled </a:t>
            </a:r>
            <a:r>
              <a:rPr lang="en-US" dirty="0" err="1">
                <a:solidFill>
                  <a:prstClr val="black"/>
                </a:solidFill>
              </a:rPr>
              <a:t>i</a:t>
            </a:r>
            <a:r>
              <a:rPr lang="en-US" dirty="0">
                <a:solidFill>
                  <a:prstClr val="black"/>
                </a:solidFill>
              </a:rPr>
              <a:t> is one of the ones you pull is k/(R+B).</a:t>
            </a:r>
          </a:p>
          <a:p>
            <a:pPr marL="0" lvl="0" indent="0">
              <a:buNone/>
            </a:pPr>
            <a:r>
              <a:rPr lang="en-US" dirty="0">
                <a:solidFill>
                  <a:prstClr val="black"/>
                </a:solidFill>
              </a:rPr>
              <a:t>So P(Y</a:t>
            </a:r>
            <a:r>
              <a:rPr lang="en-US" baseline="-25000" dirty="0">
                <a:solidFill>
                  <a:prstClr val="black"/>
                </a:solidFill>
              </a:rPr>
              <a:t>i </a:t>
            </a:r>
            <a:r>
              <a:rPr lang="en-US" dirty="0">
                <a:solidFill>
                  <a:prstClr val="black"/>
                </a:solidFill>
              </a:rPr>
              <a:t>=1) = k/(R+B). So Exp(Y</a:t>
            </a:r>
            <a:r>
              <a:rPr lang="en-US" baseline="-25000" dirty="0">
                <a:solidFill>
                  <a:prstClr val="black"/>
                </a:solidFill>
              </a:rPr>
              <a:t>i</a:t>
            </a:r>
            <a:r>
              <a:rPr lang="en-US" dirty="0">
                <a:solidFill>
                  <a:prstClr val="black"/>
                </a:solidFill>
              </a:rPr>
              <a:t>) = 1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P(Y</a:t>
            </a:r>
            <a:r>
              <a:rPr lang="en-US" baseline="-25000" dirty="0">
                <a:solidFill>
                  <a:prstClr val="black"/>
                </a:solidFill>
              </a:rPr>
              <a:t>i </a:t>
            </a:r>
            <a:r>
              <a:rPr lang="en-US" dirty="0">
                <a:solidFill>
                  <a:prstClr val="black"/>
                </a:solidFill>
              </a:rPr>
              <a:t>=1) + 0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P(Y</a:t>
            </a:r>
            <a:r>
              <a:rPr lang="en-US" baseline="-25000" dirty="0">
                <a:solidFill>
                  <a:prstClr val="black"/>
                </a:solidFill>
              </a:rPr>
              <a:t>i </a:t>
            </a:r>
            <a:r>
              <a:rPr lang="en-US" dirty="0">
                <a:solidFill>
                  <a:prstClr val="black"/>
                </a:solidFill>
              </a:rPr>
              <a:t>=0) = k/(R+B)</a:t>
            </a:r>
          </a:p>
          <a:p>
            <a:pPr marL="0" lvl="0" indent="0">
              <a:buNone/>
            </a:pPr>
            <a:r>
              <a:rPr lang="en-US" dirty="0">
                <a:solidFill>
                  <a:prstClr val="black"/>
                </a:solidFill>
              </a:rPr>
              <a:t>So Exp(N) = </a:t>
            </a:r>
            <a:r>
              <a:rPr lang="en-US" dirty="0" err="1">
                <a:solidFill>
                  <a:prstClr val="black"/>
                </a:solidFill>
              </a:rPr>
              <a:t>Rk</a:t>
            </a:r>
            <a:r>
              <a:rPr lang="en-US" dirty="0">
                <a:solidFill>
                  <a:prstClr val="black"/>
                </a:solidFill>
              </a:rPr>
              <a:t>/(R+B).</a:t>
            </a:r>
          </a:p>
          <a:p>
            <a:pPr marL="0" indent="0">
              <a:buNone/>
            </a:pPr>
            <a:endParaRPr lang="en-US" dirty="0"/>
          </a:p>
        </p:txBody>
      </p:sp>
    </p:spTree>
    <p:extLst>
      <p:ext uri="{BB962C8B-B14F-4D97-AF65-F5344CB8AC3E}">
        <p14:creationId xmlns:p14="http://schemas.microsoft.com/office/powerpoint/2010/main" val="290601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43AE-123A-4EA8-ABBD-FC1D447A4C2B}"/>
              </a:ext>
            </a:extLst>
          </p:cNvPr>
          <p:cNvSpPr>
            <a:spLocks noGrp="1"/>
          </p:cNvSpPr>
          <p:nvPr>
            <p:ph type="title"/>
          </p:nvPr>
        </p:nvSpPr>
        <p:spPr/>
        <p:txBody>
          <a:bodyPr/>
          <a:lstStyle/>
          <a:p>
            <a:pPr algn="ctr"/>
            <a:r>
              <a:rPr lang="en-US" dirty="0"/>
              <a:t>Random variables</a:t>
            </a:r>
          </a:p>
        </p:txBody>
      </p:sp>
      <p:sp>
        <p:nvSpPr>
          <p:cNvPr id="3" name="Content Placeholder 2">
            <a:extLst>
              <a:ext uri="{FF2B5EF4-FFF2-40B4-BE49-F238E27FC236}">
                <a16:creationId xmlns:a16="http://schemas.microsoft.com/office/drawing/2014/main" id="{2E28E8E0-A679-4378-88EB-41C5DE119106}"/>
              </a:ext>
            </a:extLst>
          </p:cNvPr>
          <p:cNvSpPr>
            <a:spLocks noGrp="1"/>
          </p:cNvSpPr>
          <p:nvPr>
            <p:ph idx="1"/>
          </p:nvPr>
        </p:nvSpPr>
        <p:spPr/>
        <p:txBody>
          <a:bodyPr>
            <a:normAutofit/>
          </a:bodyPr>
          <a:lstStyle/>
          <a:p>
            <a:pPr marL="0" indent="0">
              <a:buNone/>
            </a:pPr>
            <a:r>
              <a:rPr lang="en-US" dirty="0"/>
              <a:t>A </a:t>
            </a:r>
            <a:r>
              <a:rPr lang="en-US" i="1" dirty="0"/>
              <a:t>random variable </a:t>
            </a:r>
            <a:r>
              <a:rPr lang="en-US" dirty="0"/>
              <a:t>is a variable that takes on a value with a given probability.</a:t>
            </a:r>
          </a:p>
          <a:p>
            <a:pPr marL="0" indent="0">
              <a:buNone/>
            </a:pPr>
            <a:r>
              <a:rPr lang="en-US" dirty="0"/>
              <a:t>The domain of random variable V, written Dom(V), is the set of possible values of V.</a:t>
            </a:r>
          </a:p>
          <a:p>
            <a:pPr marL="0" indent="0">
              <a:buNone/>
            </a:pPr>
            <a:r>
              <a:rPr lang="en-US" dirty="0"/>
              <a:t>If u </a:t>
            </a:r>
            <a:r>
              <a:rPr lang="en-US" dirty="0">
                <a:latin typeface="Cambria Math" panose="02040503050406030204" pitchFamily="18" charset="0"/>
                <a:ea typeface="Cambria Math" panose="02040503050406030204" pitchFamily="18" charset="0"/>
              </a:rPr>
              <a:t>⋴  </a:t>
            </a:r>
            <a:r>
              <a:rPr lang="en-US" dirty="0">
                <a:solidFill>
                  <a:prstClr val="black"/>
                </a:solidFill>
              </a:rPr>
              <a:t>Dom(V) then V=u is an event.</a:t>
            </a:r>
          </a:p>
          <a:p>
            <a:pPr marL="0" indent="0">
              <a:buNone/>
            </a:pPr>
            <a:r>
              <a:rPr lang="en-US" dirty="0">
                <a:solidFill>
                  <a:prstClr val="black"/>
                </a:solidFill>
              </a:rPr>
              <a:t>The collection of probabilities of P(V=u) is the </a:t>
            </a:r>
            <a:r>
              <a:rPr lang="en-US" i="1" dirty="0">
                <a:solidFill>
                  <a:prstClr val="black"/>
                </a:solidFill>
              </a:rPr>
              <a:t>distribution</a:t>
            </a:r>
            <a:r>
              <a:rPr lang="en-US" dirty="0">
                <a:solidFill>
                  <a:prstClr val="black"/>
                </a:solidFill>
              </a:rPr>
              <a:t> over V.</a:t>
            </a:r>
            <a:endParaRPr lang="en-US" dirty="0"/>
          </a:p>
          <a:p>
            <a:pPr marL="0" indent="0">
              <a:buNone/>
            </a:pPr>
            <a:r>
              <a:rPr lang="en-US" dirty="0"/>
              <a:t>For instance, if you roll a fair die, you might have a random variable D with domain {1,2,3,4,5,6} with associated probabilities</a:t>
            </a:r>
          </a:p>
          <a:p>
            <a:pPr marL="0" indent="0">
              <a:buNone/>
            </a:pPr>
            <a:r>
              <a:rPr lang="en-US" dirty="0"/>
              <a:t>P(D=1) = P(D=2) = P(D=3) = P(D=4) = P(D=5) = P(D=6) = 1/6.</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8395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9511-F784-4738-9EFC-A42497B852AA}"/>
              </a:ext>
            </a:extLst>
          </p:cNvPr>
          <p:cNvSpPr>
            <a:spLocks noGrp="1"/>
          </p:cNvSpPr>
          <p:nvPr>
            <p:ph type="title"/>
          </p:nvPr>
        </p:nvSpPr>
        <p:spPr/>
        <p:txBody>
          <a:bodyPr/>
          <a:lstStyle/>
          <a:p>
            <a:pPr algn="ctr"/>
            <a:r>
              <a:rPr lang="en-US" dirty="0"/>
              <a:t>Functions of a random variable</a:t>
            </a:r>
          </a:p>
        </p:txBody>
      </p:sp>
      <p:sp>
        <p:nvSpPr>
          <p:cNvPr id="3" name="Content Placeholder 2">
            <a:extLst>
              <a:ext uri="{FF2B5EF4-FFF2-40B4-BE49-F238E27FC236}">
                <a16:creationId xmlns:a16="http://schemas.microsoft.com/office/drawing/2014/main" id="{CC53F963-8667-49A4-92D4-7A0BD8D8775B}"/>
              </a:ext>
            </a:extLst>
          </p:cNvPr>
          <p:cNvSpPr>
            <a:spLocks noGrp="1"/>
          </p:cNvSpPr>
          <p:nvPr>
            <p:ph idx="1"/>
          </p:nvPr>
        </p:nvSpPr>
        <p:spPr/>
        <p:txBody>
          <a:bodyPr/>
          <a:lstStyle/>
          <a:p>
            <a:pPr marL="0" indent="0">
              <a:buNone/>
            </a:pPr>
            <a:r>
              <a:rPr lang="en-US" dirty="0"/>
              <a:t>If V is a random variable and f(x) is a function over Dom(V),</a:t>
            </a:r>
            <a:br>
              <a:rPr lang="en-US" dirty="0"/>
            </a:br>
            <a:r>
              <a:rPr lang="en-US" dirty="0"/>
              <a:t>then f(V) is a random variable whose values  correspond to the values of V.</a:t>
            </a:r>
          </a:p>
          <a:p>
            <a:pPr marL="0" indent="0">
              <a:buNone/>
            </a:pPr>
            <a:r>
              <a:rPr lang="en-US" dirty="0"/>
              <a:t>For instance, if D is a roll of a fair die, then</a:t>
            </a:r>
            <a:br>
              <a:rPr lang="en-US" dirty="0"/>
            </a:br>
            <a:r>
              <a:rPr lang="en-US" dirty="0"/>
              <a:t>2D is a random variable with domain {2, 4, 6, 8, 10, 12}</a:t>
            </a:r>
          </a:p>
        </p:txBody>
      </p:sp>
    </p:spTree>
    <p:extLst>
      <p:ext uri="{BB962C8B-B14F-4D97-AF65-F5344CB8AC3E}">
        <p14:creationId xmlns:p14="http://schemas.microsoft.com/office/powerpoint/2010/main" val="181357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9843-7D30-4342-B772-C0C3A4CC9532}"/>
              </a:ext>
            </a:extLst>
          </p:cNvPr>
          <p:cNvSpPr>
            <a:spLocks noGrp="1"/>
          </p:cNvSpPr>
          <p:nvPr>
            <p:ph type="title"/>
          </p:nvPr>
        </p:nvSpPr>
        <p:spPr/>
        <p:txBody>
          <a:bodyPr/>
          <a:lstStyle/>
          <a:p>
            <a:pPr algn="ctr"/>
            <a:r>
              <a:rPr lang="en-US" dirty="0"/>
              <a:t>Independent random variables</a:t>
            </a:r>
          </a:p>
        </p:txBody>
      </p:sp>
      <p:sp>
        <p:nvSpPr>
          <p:cNvPr id="3" name="Content Placeholder 2">
            <a:extLst>
              <a:ext uri="{FF2B5EF4-FFF2-40B4-BE49-F238E27FC236}">
                <a16:creationId xmlns:a16="http://schemas.microsoft.com/office/drawing/2014/main" id="{8F9D7572-8B8E-4580-BFD0-4B153A6EB14E}"/>
              </a:ext>
            </a:extLst>
          </p:cNvPr>
          <p:cNvSpPr>
            <a:spLocks noGrp="1"/>
          </p:cNvSpPr>
          <p:nvPr>
            <p:ph idx="1"/>
          </p:nvPr>
        </p:nvSpPr>
        <p:spPr/>
        <p:txBody>
          <a:bodyPr/>
          <a:lstStyle/>
          <a:p>
            <a:pPr marL="0" indent="0">
              <a:buNone/>
            </a:pPr>
            <a:r>
              <a:rPr lang="en-US" dirty="0"/>
              <a:t>Two random variables V and U are independent, if:</a:t>
            </a:r>
          </a:p>
          <a:p>
            <a:pPr marL="0" indent="0">
              <a:buNone/>
            </a:pPr>
            <a:r>
              <a:rPr lang="en-US" dirty="0"/>
              <a:t>for all x </a:t>
            </a:r>
            <a:r>
              <a:rPr lang="en-US" dirty="0">
                <a:latin typeface="Cambria Math" panose="02040503050406030204" pitchFamily="18" charset="0"/>
                <a:ea typeface="Cambria Math" panose="02040503050406030204" pitchFamily="18" charset="0"/>
              </a:rPr>
              <a:t>⋴ </a:t>
            </a:r>
            <a:r>
              <a:rPr lang="en-US" dirty="0"/>
              <a:t>Dom(V), </a:t>
            </a:r>
            <a:r>
              <a:rPr lang="en-US" dirty="0">
                <a:solidFill>
                  <a:prstClr val="black"/>
                </a:solidFill>
              </a:rPr>
              <a:t>y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Dom(U), the events V=x and U=y are independent.</a:t>
            </a:r>
          </a:p>
          <a:p>
            <a:pPr marL="0" indent="0">
              <a:buNone/>
            </a:pPr>
            <a:r>
              <a:rPr lang="en-US" dirty="0">
                <a:solidFill>
                  <a:prstClr val="black"/>
                </a:solidFill>
              </a:rPr>
              <a:t>For instance, if you roll a die twice, then there are two random variables: D</a:t>
            </a:r>
            <a:r>
              <a:rPr lang="en-US" baseline="-25000" dirty="0">
                <a:solidFill>
                  <a:prstClr val="black"/>
                </a:solidFill>
              </a:rPr>
              <a:t>1</a:t>
            </a:r>
            <a:r>
              <a:rPr lang="en-US" dirty="0">
                <a:solidFill>
                  <a:prstClr val="black"/>
                </a:solidFill>
              </a:rPr>
              <a:t> for the first roll and D</a:t>
            </a:r>
            <a:r>
              <a:rPr lang="en-US" baseline="-25000" dirty="0">
                <a:solidFill>
                  <a:prstClr val="black"/>
                </a:solidFill>
              </a:rPr>
              <a:t>2</a:t>
            </a:r>
            <a:r>
              <a:rPr lang="en-US" dirty="0">
                <a:solidFill>
                  <a:prstClr val="black"/>
                </a:solidFill>
              </a:rPr>
              <a:t> for the second roll. There are independent random variables.</a:t>
            </a:r>
          </a:p>
          <a:p>
            <a:pPr marL="0" indent="0">
              <a:buNone/>
            </a:pPr>
            <a:endParaRPr lang="en-US" dirty="0"/>
          </a:p>
        </p:txBody>
      </p:sp>
    </p:spTree>
    <p:extLst>
      <p:ext uri="{BB962C8B-B14F-4D97-AF65-F5344CB8AC3E}">
        <p14:creationId xmlns:p14="http://schemas.microsoft.com/office/powerpoint/2010/main" val="670592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7731-C409-4913-8343-449E20E6C4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295037-BDB1-4260-B466-6973574708B6}"/>
              </a:ext>
            </a:extLst>
          </p:cNvPr>
          <p:cNvSpPr>
            <a:spLocks noGrp="1"/>
          </p:cNvSpPr>
          <p:nvPr>
            <p:ph idx="1"/>
          </p:nvPr>
        </p:nvSpPr>
        <p:spPr/>
        <p:txBody>
          <a:bodyPr/>
          <a:lstStyle/>
          <a:p>
            <a:pPr marL="0" indent="0">
              <a:buNone/>
            </a:pPr>
            <a:r>
              <a:rPr lang="en-US" dirty="0"/>
              <a:t>V and U are </a:t>
            </a:r>
            <a:r>
              <a:rPr lang="en-US" i="1" dirty="0"/>
              <a:t>conditionally independent </a:t>
            </a:r>
            <a:r>
              <a:rPr lang="en-US" dirty="0"/>
              <a:t>given Z if events V=x and U=y  are conditionally independent given Z=w for all values </a:t>
            </a:r>
            <a:r>
              <a:rPr lang="en-US" dirty="0" err="1"/>
              <a:t>x,y,w</a:t>
            </a:r>
            <a:r>
              <a:rPr lang="en-US" dirty="0"/>
              <a:t>.</a:t>
            </a:r>
          </a:p>
          <a:p>
            <a:pPr marL="0" indent="0">
              <a:buNone/>
            </a:pPr>
            <a:endParaRPr lang="en-US" dirty="0"/>
          </a:p>
          <a:p>
            <a:pPr marL="0" indent="0">
              <a:buNone/>
            </a:pPr>
            <a:r>
              <a:rPr lang="en-US" dirty="0"/>
              <a:t>P(V=</a:t>
            </a:r>
            <a:r>
              <a:rPr lang="en-US" dirty="0" err="1"/>
              <a:t>x,U</a:t>
            </a:r>
            <a:r>
              <a:rPr lang="en-US" dirty="0"/>
              <a:t>=</a:t>
            </a:r>
            <a:r>
              <a:rPr lang="en-US" dirty="0" err="1"/>
              <a:t>y|Z</a:t>
            </a:r>
            <a:r>
              <a:rPr lang="en-US" dirty="0"/>
              <a:t>=w) = P(V=</a:t>
            </a:r>
            <a:r>
              <a:rPr lang="en-US" dirty="0" err="1"/>
              <a:t>x|Z</a:t>
            </a:r>
            <a:r>
              <a:rPr lang="en-US" dirty="0"/>
              <a:t>=w) </a:t>
            </a:r>
            <a:r>
              <a:rPr lang="en-US" dirty="0">
                <a:latin typeface="Cambria Math" panose="02040503050406030204" pitchFamily="18" charset="0"/>
                <a:ea typeface="Cambria Math" panose="02040503050406030204" pitchFamily="18" charset="0"/>
              </a:rPr>
              <a:t>∙ </a:t>
            </a:r>
            <a:r>
              <a:rPr lang="en-US" dirty="0">
                <a:solidFill>
                  <a:prstClr val="black"/>
                </a:solidFill>
              </a:rPr>
              <a:t>P(U=</a:t>
            </a:r>
            <a:r>
              <a:rPr lang="en-US" dirty="0" err="1">
                <a:solidFill>
                  <a:prstClr val="black"/>
                </a:solidFill>
              </a:rPr>
              <a:t>y|Z</a:t>
            </a:r>
            <a:r>
              <a:rPr lang="en-US" dirty="0">
                <a:solidFill>
                  <a:prstClr val="black"/>
                </a:solidFill>
              </a:rPr>
              <a:t>=w) </a:t>
            </a:r>
            <a:endParaRPr lang="en-US" dirty="0"/>
          </a:p>
        </p:txBody>
      </p:sp>
    </p:spTree>
    <p:extLst>
      <p:ext uri="{BB962C8B-B14F-4D97-AF65-F5344CB8AC3E}">
        <p14:creationId xmlns:p14="http://schemas.microsoft.com/office/powerpoint/2010/main" val="346929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9189-DACE-42A9-954D-858F6B3C591A}"/>
              </a:ext>
            </a:extLst>
          </p:cNvPr>
          <p:cNvSpPr>
            <a:spLocks noGrp="1"/>
          </p:cNvSpPr>
          <p:nvPr>
            <p:ph type="title"/>
          </p:nvPr>
        </p:nvSpPr>
        <p:spPr/>
        <p:txBody>
          <a:bodyPr/>
          <a:lstStyle/>
          <a:p>
            <a:r>
              <a:rPr lang="en-US" dirty="0"/>
              <a:t>Stochastic model</a:t>
            </a:r>
          </a:p>
        </p:txBody>
      </p:sp>
      <p:sp>
        <p:nvSpPr>
          <p:cNvPr id="3" name="Content Placeholder 2">
            <a:extLst>
              <a:ext uri="{FF2B5EF4-FFF2-40B4-BE49-F238E27FC236}">
                <a16:creationId xmlns:a16="http://schemas.microsoft.com/office/drawing/2014/main" id="{5076F1A5-8DEA-4772-B748-84FF4CE486C8}"/>
              </a:ext>
            </a:extLst>
          </p:cNvPr>
          <p:cNvSpPr>
            <a:spLocks noGrp="1"/>
          </p:cNvSpPr>
          <p:nvPr>
            <p:ph idx="1"/>
          </p:nvPr>
        </p:nvSpPr>
        <p:spPr/>
        <p:txBody>
          <a:bodyPr/>
          <a:lstStyle/>
          <a:p>
            <a:pPr marL="0" indent="0">
              <a:buNone/>
            </a:pPr>
            <a:r>
              <a:rPr lang="en-US" dirty="0"/>
              <a:t>The key steps in creating a stochastic (probabilistic) model are:</a:t>
            </a:r>
          </a:p>
          <a:p>
            <a:r>
              <a:rPr lang="en-US" dirty="0"/>
              <a:t>Choosing the random variables.</a:t>
            </a:r>
          </a:p>
          <a:p>
            <a:r>
              <a:rPr lang="en-US" dirty="0"/>
              <a:t>Deciding on the independence relation and the conditional independence relations over the random variables.</a:t>
            </a:r>
          </a:p>
          <a:p>
            <a:r>
              <a:rPr lang="en-US" dirty="0"/>
              <a:t>Setting the absolute and conditional probabilities</a:t>
            </a:r>
          </a:p>
          <a:p>
            <a:pPr lvl="1"/>
            <a:r>
              <a:rPr lang="en-US" dirty="0"/>
              <a:t>Statistical information from data</a:t>
            </a:r>
          </a:p>
          <a:p>
            <a:pPr lvl="1"/>
            <a:r>
              <a:rPr lang="en-US" dirty="0"/>
              <a:t>Domain knowledge</a:t>
            </a:r>
          </a:p>
          <a:p>
            <a:pPr lvl="1"/>
            <a:r>
              <a:rPr lang="en-US" dirty="0"/>
              <a:t>Guesstimates</a:t>
            </a:r>
          </a:p>
          <a:p>
            <a:pPr lvl="1"/>
            <a:r>
              <a:rPr lang="en-US" dirty="0"/>
              <a:t>Defaults</a:t>
            </a:r>
          </a:p>
        </p:txBody>
      </p:sp>
    </p:spTree>
    <p:extLst>
      <p:ext uri="{BB962C8B-B14F-4D97-AF65-F5344CB8AC3E}">
        <p14:creationId xmlns:p14="http://schemas.microsoft.com/office/powerpoint/2010/main" val="17895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D140-67FC-4F07-AE56-32C8815AD06A}"/>
              </a:ext>
            </a:extLst>
          </p:cNvPr>
          <p:cNvSpPr>
            <a:spLocks noGrp="1"/>
          </p:cNvSpPr>
          <p:nvPr>
            <p:ph type="title"/>
          </p:nvPr>
        </p:nvSpPr>
        <p:spPr/>
        <p:txBody>
          <a:bodyPr/>
          <a:lstStyle/>
          <a:p>
            <a:pPr algn="ctr"/>
            <a:r>
              <a:rPr lang="en-US" dirty="0"/>
              <a:t>Joint distribution</a:t>
            </a:r>
          </a:p>
        </p:txBody>
      </p:sp>
      <p:sp>
        <p:nvSpPr>
          <p:cNvPr id="3" name="Content Placeholder 2">
            <a:extLst>
              <a:ext uri="{FF2B5EF4-FFF2-40B4-BE49-F238E27FC236}">
                <a16:creationId xmlns:a16="http://schemas.microsoft.com/office/drawing/2014/main" id="{682B9C1D-045A-403F-92A4-025EB5B9F2DB}"/>
              </a:ext>
            </a:extLst>
          </p:cNvPr>
          <p:cNvSpPr>
            <a:spLocks noGrp="1"/>
          </p:cNvSpPr>
          <p:nvPr>
            <p:ph idx="1"/>
          </p:nvPr>
        </p:nvSpPr>
        <p:spPr>
          <a:xfrm>
            <a:off x="838200" y="1253331"/>
            <a:ext cx="10515600" cy="4820898"/>
          </a:xfrm>
        </p:spPr>
        <p:txBody>
          <a:bodyPr>
            <a:normAutofit lnSpcReduction="10000"/>
          </a:bodyPr>
          <a:lstStyle/>
          <a:p>
            <a:pPr marL="0" indent="0">
              <a:buNone/>
            </a:pPr>
            <a:r>
              <a:rPr lang="en-US" dirty="0"/>
              <a:t>Suppose you have two random variables U and V. Then the pair</a:t>
            </a:r>
            <a:br>
              <a:rPr lang="en-US" dirty="0"/>
            </a:br>
            <a:r>
              <a:rPr lang="en-US" dirty="0"/>
              <a:t>U,V is itself a random variable, which takes values in the cross product  Dom(U) X Dom(V). The distribution over U,V is called the </a:t>
            </a:r>
            <a:r>
              <a:rPr lang="en-US" i="1" dirty="0"/>
              <a:t>joint distribution</a:t>
            </a:r>
            <a:r>
              <a:rPr lang="en-US" dirty="0"/>
              <a:t> of U and V.</a:t>
            </a:r>
          </a:p>
          <a:p>
            <a:pPr marL="0" indent="0">
              <a:buNone/>
            </a:pPr>
            <a:r>
              <a:rPr lang="en-US" dirty="0"/>
              <a:t>For instance: Suppose that you roll a die and flip a coin. You have two random variables: D and F. Dom(D) = {1,2,3,4,5,6} and Dom(F)={H,T}</a:t>
            </a:r>
          </a:p>
          <a:p>
            <a:pPr marL="0" indent="0">
              <a:buNone/>
            </a:pPr>
            <a:endParaRPr lang="en-US" dirty="0"/>
          </a:p>
          <a:p>
            <a:pPr marL="0" indent="0">
              <a:buNone/>
            </a:pPr>
            <a:r>
              <a:rPr lang="en-US" dirty="0"/>
              <a:t>So the domain of the pair D,F, is the set of 12 possible pairs of outcomes.</a:t>
            </a:r>
          </a:p>
          <a:p>
            <a:pPr marL="0" indent="0">
              <a:buNone/>
            </a:pPr>
            <a:r>
              <a:rPr lang="en-US" dirty="0"/>
              <a:t>Dom(D,F) = {&lt;1,H&gt;, &lt;1,T&gt;, &lt;2,H&gt;, &lt;2,T&gt;, …. &lt;6,H&gt;, &lt;6,T&gt;}</a:t>
            </a:r>
          </a:p>
          <a:p>
            <a:pPr marL="0" indent="0">
              <a:buNone/>
            </a:pPr>
            <a:r>
              <a:rPr lang="en-US" dirty="0"/>
              <a:t>And the joint distribution is the probabilities of each of these.</a:t>
            </a:r>
          </a:p>
        </p:txBody>
      </p:sp>
    </p:spTree>
    <p:extLst>
      <p:ext uri="{BB962C8B-B14F-4D97-AF65-F5344CB8AC3E}">
        <p14:creationId xmlns:p14="http://schemas.microsoft.com/office/powerpoint/2010/main" val="1532264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5D82-C54E-491B-A755-1A635FFD9E26}"/>
              </a:ext>
            </a:extLst>
          </p:cNvPr>
          <p:cNvSpPr>
            <a:spLocks noGrp="1"/>
          </p:cNvSpPr>
          <p:nvPr>
            <p:ph type="title"/>
          </p:nvPr>
        </p:nvSpPr>
        <p:spPr/>
        <p:txBody>
          <a:bodyPr/>
          <a:lstStyle/>
          <a:p>
            <a:pPr algn="ctr"/>
            <a:r>
              <a:rPr lang="en-US" dirty="0"/>
              <a:t>Marginal Probabilities</a:t>
            </a:r>
          </a:p>
        </p:txBody>
      </p:sp>
      <p:sp>
        <p:nvSpPr>
          <p:cNvPr id="3" name="Content Placeholder 2">
            <a:extLst>
              <a:ext uri="{FF2B5EF4-FFF2-40B4-BE49-F238E27FC236}">
                <a16:creationId xmlns:a16="http://schemas.microsoft.com/office/drawing/2014/main" id="{CD9AD0B2-9682-465F-83FC-BBB44B3EEF9C}"/>
              </a:ext>
            </a:extLst>
          </p:cNvPr>
          <p:cNvSpPr>
            <a:spLocks noGrp="1"/>
          </p:cNvSpPr>
          <p:nvPr>
            <p:ph idx="1"/>
          </p:nvPr>
        </p:nvSpPr>
        <p:spPr/>
        <p:txBody>
          <a:bodyPr>
            <a:normAutofit lnSpcReduction="10000"/>
          </a:bodyPr>
          <a:lstStyle/>
          <a:p>
            <a:pPr marL="0" indent="0">
              <a:buNone/>
            </a:pPr>
            <a:r>
              <a:rPr lang="en-US" dirty="0"/>
              <a:t>Suppose that you have two random variables, U and V, and you are given the joint probability distribution P(U=</a:t>
            </a:r>
            <a:r>
              <a:rPr lang="en-US" dirty="0" err="1"/>
              <a:t>x,V</a:t>
            </a:r>
            <a:r>
              <a:rPr lang="en-US" dirty="0"/>
              <a:t>=y). Then you can compute the distribution over each variable individually by summing up over the other variable.</a:t>
            </a:r>
          </a:p>
          <a:p>
            <a:pPr marL="0" indent="0">
              <a:buNone/>
            </a:pPr>
            <a:endParaRPr lang="en-US" dirty="0"/>
          </a:p>
          <a:p>
            <a:pPr marL="0" indent="0">
              <a:buNone/>
            </a:pPr>
            <a:endParaRPr lang="en-US" dirty="0"/>
          </a:p>
          <a:p>
            <a:pPr marL="0" indent="0">
              <a:buNone/>
            </a:pPr>
            <a:endParaRPr lang="en-US" dirty="0"/>
          </a:p>
          <a:p>
            <a:pPr marL="0" indent="0">
              <a:buNone/>
            </a:pPr>
            <a:r>
              <a:rPr lang="en-US" dirty="0"/>
              <a:t>These are called marginal probabilities, because, if the joint probability is written in a table, the marginal probabilities can be written in the margin</a:t>
            </a:r>
          </a:p>
          <a:p>
            <a:pPr marL="0" indent="0">
              <a:buNone/>
            </a:pPr>
            <a:endParaRPr lang="en-US" dirty="0"/>
          </a:p>
        </p:txBody>
      </p:sp>
      <p:pic>
        <p:nvPicPr>
          <p:cNvPr id="5" name="Picture 4">
            <a:extLst>
              <a:ext uri="{FF2B5EF4-FFF2-40B4-BE49-F238E27FC236}">
                <a16:creationId xmlns:a16="http://schemas.microsoft.com/office/drawing/2014/main" id="{0ED797C6-D47C-47BA-8E04-0A23E32D654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062965" y="3284180"/>
            <a:ext cx="6066069" cy="1434228"/>
          </a:xfrm>
          <a:prstGeom prst="rect">
            <a:avLst/>
          </a:prstGeom>
        </p:spPr>
      </p:pic>
    </p:spTree>
    <p:extLst>
      <p:ext uri="{BB962C8B-B14F-4D97-AF65-F5344CB8AC3E}">
        <p14:creationId xmlns:p14="http://schemas.microsoft.com/office/powerpoint/2010/main" val="246007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E7E5-130E-4BD8-924C-BCB636F68BCD}"/>
              </a:ext>
            </a:extLst>
          </p:cNvPr>
          <p:cNvSpPr>
            <a:spLocks noGrp="1"/>
          </p:cNvSpPr>
          <p:nvPr>
            <p:ph type="title"/>
          </p:nvPr>
        </p:nvSpPr>
        <p:spPr/>
        <p:txBody>
          <a:bodyPr/>
          <a:lstStyle/>
          <a:p>
            <a:pPr algn="ctr"/>
            <a:r>
              <a:rPr lang="en-US" dirty="0"/>
              <a:t>Marginal Probability: Example</a:t>
            </a:r>
          </a:p>
        </p:txBody>
      </p:sp>
      <p:pic>
        <p:nvPicPr>
          <p:cNvPr id="5" name="Content Placeholder 4">
            <a:extLst>
              <a:ext uri="{FF2B5EF4-FFF2-40B4-BE49-F238E27FC236}">
                <a16:creationId xmlns:a16="http://schemas.microsoft.com/office/drawing/2014/main" id="{28269209-3315-4643-8054-EDAF808DEDE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23882" y="2046514"/>
            <a:ext cx="11344236" cy="4136571"/>
          </a:xfrm>
        </p:spPr>
      </p:pic>
    </p:spTree>
    <p:extLst>
      <p:ext uri="{BB962C8B-B14F-4D97-AF65-F5344CB8AC3E}">
        <p14:creationId xmlns:p14="http://schemas.microsoft.com/office/powerpoint/2010/main" val="1865524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TotalTime>
  <Words>1679</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Random Variables</vt:lpstr>
      <vt:lpstr>Random variables</vt:lpstr>
      <vt:lpstr>Functions of a random variable</vt:lpstr>
      <vt:lpstr>Independent random variables</vt:lpstr>
      <vt:lpstr>PowerPoint Presentation</vt:lpstr>
      <vt:lpstr>Stochastic model</vt:lpstr>
      <vt:lpstr>Joint distribution</vt:lpstr>
      <vt:lpstr>Marginal Probabilities</vt:lpstr>
      <vt:lpstr>Marginal Probability: Example</vt:lpstr>
      <vt:lpstr>Expected value</vt:lpstr>
      <vt:lpstr>Expected value: example</vt:lpstr>
      <vt:lpstr> Expected value: Intuition</vt:lpstr>
      <vt:lpstr> Expected value theorem</vt:lpstr>
      <vt:lpstr>Example of use of the expected value theorem</vt:lpstr>
      <vt:lpstr>Urn problem: Solution 1</vt:lpstr>
      <vt:lpstr>Urn problem solution 1 comment</vt:lpstr>
      <vt:lpstr>Urn problem: Solution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Ernest Davis</dc:creator>
  <cp:lastModifiedBy>Ernest Davis</cp:lastModifiedBy>
  <cp:revision>87</cp:revision>
  <dcterms:created xsi:type="dcterms:W3CDTF">2020-03-16T17:11:02Z</dcterms:created>
  <dcterms:modified xsi:type="dcterms:W3CDTF">2020-09-29T21:29:19Z</dcterms:modified>
</cp:coreProperties>
</file>