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2" r:id="rId6"/>
    <p:sldId id="259" r:id="rId7"/>
    <p:sldId id="261" r:id="rId8"/>
    <p:sldId id="264" r:id="rId9"/>
    <p:sldId id="263" r:id="rId10"/>
    <p:sldId id="265" r:id="rId11"/>
    <p:sldId id="266" r:id="rId12"/>
    <p:sldId id="267" r:id="rId13"/>
    <p:sldId id="288" r:id="rId14"/>
    <p:sldId id="260" r:id="rId15"/>
    <p:sldId id="268" r:id="rId16"/>
    <p:sldId id="269" r:id="rId17"/>
    <p:sldId id="273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7A56-21F9-4B1E-86A8-8D69F248A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39173-CAFD-485D-8F58-B653C2AD6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F9A9-8EB3-4BAC-B475-6565BF43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C5FA-3A75-4622-8A11-AF0259F0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5E94-E962-4F13-A859-6D33FCAB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0571-6314-4ABB-95C6-75188D2F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612BA-3C2A-466B-B5B6-5F5B3CD5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47E6-B3B0-4BB3-A571-BBAE66CB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CF66-362E-48AD-8815-C071F51C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F3E3-78B7-46C6-85E3-A10A402F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D08F4-DEB4-4719-B020-6B33DA957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C496B-4C38-4065-B93D-1A4F3E38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506A7-B96B-416F-947D-B06E4821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7939-0C9A-420A-848E-DB8394CB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D27A-5AC7-4252-8E6E-AF7414FA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7DD8-FA40-4AC6-BAEF-14DD99D3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C1BA-3D9A-4936-9EB8-E7C418091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C474-D189-4004-BA89-E0AD58D6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769A-FB67-44AE-96C6-431137D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2F6D-6C9C-40C6-8898-08AD6262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AB53-5425-442E-BE5E-5A4F09F6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D6F7-1651-4560-8DA4-44B4184F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7590-75F7-4A76-8BE6-241C2A1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9EFF-B8C6-46D3-B490-F95B0D64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B165-F3B8-484B-8CEC-2309D42D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8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EF01-C381-48B7-965E-8D31EA53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17447-FBDB-460C-9FF0-D6816F8AB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F8E3-72F6-4608-AF17-624A417F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D934-F770-45F0-90D9-3510B44F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93AA-1A47-48F3-A40D-1EC44A5A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5AFE-833D-4DE3-93C9-D1599DA9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782A-B021-4195-AC6D-9EEA168D6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ACDFB-54AF-4E8B-AAA5-CC6622C44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1E22-4BF7-4572-9E50-92F54B2B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A8417-ACA4-42A0-AE6B-36855483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34F0A-04AD-4802-8A3F-03F8F6C8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51D7-E2FE-42B2-9CCE-B37B39C0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E05C-C328-48EE-BF88-EA701D5F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6E601-FF2E-4A52-B769-6E8807959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399F7-7915-4856-9C96-3919E71E3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5744C-7A69-4D74-8FE0-C8EC395C6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C3B70-9127-490F-AC12-6551D578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CE3C4-742C-46E3-86DA-47625F3A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F5951-DFF7-4A1C-A8FD-875CFC92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4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C3C0-732B-4416-97D7-13271141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B27A2-84A5-49B8-98A0-B175FC99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ADD8-DDC8-42C4-8F26-2D826E5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C970-B6F3-43D6-A1FA-9BFB9E7F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8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8B667-CEBC-49AF-BEB5-0697B99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A7FAD-09AC-46FC-8799-D8291472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9BC20-159C-40E8-9EBC-4FC596F4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5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DEF3-F2B7-4B8F-A1F3-F996D185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7ABB-BF79-4AA6-9D9E-71CBEAE0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5D254-551D-4158-9EF7-2EAE10E1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0FDE8-D605-4E85-A954-E02BE67C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007B1-D6BF-40FB-ADF9-76D184D1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12B02-DA23-46B9-AD01-E3F2E20C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E6D3-854D-4C64-98CE-E99E3A9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89BC-081B-4014-BEFF-8E72272D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0601-3385-4E6F-910F-32FEA8DE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F4F8-F58E-49BA-86CE-8E81AE6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5494-5A1B-4470-81EB-2ADF22D0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8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2A3A-83A5-4B8F-8F58-91A09385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E20F3-8F35-413A-8C2E-3DDB435D9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3DEE3-F242-44C2-9412-C4B27407A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91135-D2C2-4843-8E44-E53383F0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207B-49DA-431F-81BD-D412355D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ACEEF-57DD-442D-9F61-1E841F55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3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9403-C78D-4A5F-BD12-7F04D2D8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AD5BA-ADDC-477D-857E-C544D131C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E411-AC3B-4CC4-94FC-FF2B3F89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CE63-97F6-4468-B0B6-AEF6DFCC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8385-7084-414B-9B5E-FDC12E97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5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12A13-4AB5-40E7-A1F6-C5C293190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DE547-BA08-4EE2-995A-13BD42B0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7B5B-A7D6-4198-8228-AD5B000F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81D7-D515-4278-B664-5B1C4AF0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532E-E1FB-45C4-82E2-8F36C4E3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3F6F-8AE2-43E0-AB3A-F630FA6B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6ADB-DE8D-4F4C-905C-74DE87D7B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0F42-06E1-4E9A-AEBA-0C2F6E2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3B87-4086-4790-9D28-FE47BBA6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A4E8-5BE7-43F5-9CA7-425C6DCF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1945-F2EF-4504-BD7B-DB34D4D9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C532-4016-49B5-931D-55F81364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88E0-EF2F-4301-A16A-AB1BE4098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0632-8BAE-4A37-9DE1-97BFDA6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310B-8AC0-4E07-BFE5-1603CAE1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01048-3DBF-41B7-8AF6-7990C7B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FB2-4470-4AFE-B6F7-DAC53CF3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D8886-BE73-4C2A-AC87-A12460D8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61385-C632-4875-A689-C57E5EF5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5F4FC-BD64-4959-A556-75B2DB4F3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6BB3D-799B-4B4B-926F-4A30C27FC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3A2E0-CBC7-49E8-ADB2-A62D2ED9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BD522-1DAA-431C-B67F-1C4622DA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FDB68-709C-438D-9F42-6BA85E1A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48B7-D57E-4D41-9BA4-A5C8AF3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4B242-C593-4EAE-B973-204CF06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FDD57-20DB-472F-A96B-6FBD463C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A2424-A776-4681-BC5B-D785B617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CB14A-9408-4E2F-8F13-C65F2CAC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85448-EB95-4687-9C1F-DC02A6F1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863C6-FC47-4C0D-B09D-49462D19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8512-6CD9-4C4A-98C4-E60D9F44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1CAF-9C9D-492D-A96C-39919067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925E-6A40-426C-88EB-90E9678C0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F014D-F1C3-4F56-B5B7-BE844B05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308A-972B-4A68-B13B-3B80EFED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D5119-562D-43C6-8BAD-C001F547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B4A9-49CD-4826-AC7D-F9242A17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32B8B-8805-422A-83CA-BA6DC56D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ED16F-661C-4F30-9AD9-B17C0DE0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55B23-6457-44BB-8FFD-8D500FD0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3900-26B0-4667-9028-82E22B14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85267-DA29-45E7-B1EF-7204C07D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39E8B-D495-4120-9229-E1BE3E4B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6284D-C33E-41E8-849A-19E677C6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ED69-6C21-4C15-841C-9D1D5A68E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1874-93CB-4E96-B723-DD01210056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3E8C9-C787-4AE3-9E0D-67C4CCA17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DF7B-492C-4D82-922C-AD619BEDC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5C23-66F7-4601-8FA6-5A1BC8E7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9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3E7BC-C561-4F85-B976-673C3F8F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5728-F5B5-49AE-9A3E-42D21434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EC8A-1F0F-4CFC-B6A2-821C0D134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5625-B5B5-443E-869D-49AC1BB22EB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BD8A-FC5B-434F-A5FE-03385DB85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5E582-2831-4BA1-86DF-4ABA4FD9E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7E13-4EF2-40F6-BD0E-C63C4E60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65BC-2199-45B4-AED1-5484455BC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Applying SAT-solvers</a:t>
            </a:r>
            <a:br>
              <a:rPr lang="en-US" dirty="0"/>
            </a:br>
            <a:r>
              <a:rPr lang="en-US" dirty="0"/>
              <a:t>to other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FC1C4-7D08-408E-89E8-C4048F026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8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5878-15DC-4558-AEFF-D6F4FA82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</a:t>
            </a:r>
            <a:r>
              <a:rPr lang="en-US"/>
              <a:t>translating Hamiltonian path to SAT.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255949-D388-44D6-A109-2A8421844D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28328" y="1057835"/>
                <a:ext cx="4325472" cy="5435040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Category III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PC-3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PF-3.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PB-6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PE-6.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Category IV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PC-3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PC-5.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PB-2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PB-6.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Category V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PB-2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PF-3.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PF-4 V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PD-5.</a:t>
                </a:r>
              </a:p>
              <a:p>
                <a:pPr marL="0" indent="0">
                  <a:buNone/>
                </a:pPr>
                <a:r>
                  <a:rPr lang="en-US" dirty="0"/>
                  <a:t>Solution: PA-1, PE-2, PC-3, PF-4,PB-5,PD-6 are true. The rest are false.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255949-D388-44D6-A109-2A8421844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28328" y="1057835"/>
                <a:ext cx="4325472" cy="5435040"/>
              </a:xfrm>
              <a:blipFill>
                <a:blip r:embed="rId2"/>
                <a:stretch>
                  <a:fillRect l="-2958" t="-2581" r="-4085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607812-CEB3-48C0-B4D5-002778B1E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901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constraints: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 II.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PC-1 V PC-2 V PC-3 V PC-4 V PC-5 V PC-6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PB-1 V PB-2 V PB-3 V PB-4 V PB-5 V PB-6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5F258C96-DC5B-4A46-94AD-2B8F59A22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79" y="1690688"/>
            <a:ext cx="3909932" cy="25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423D4F-8C43-4EB4-B3CD-686BC08C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Translating Exact Set Cover </a:t>
            </a:r>
            <a:r>
              <a:rPr lang="en-US"/>
              <a:t>to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48C96F-E857-49B1-BE8C-6E91D4BF6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Given: A set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Ω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and a collection C of subsets of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Ω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Find: A subcollection D of C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every element of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Ω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appears exactly once in D.</a:t>
                </a:r>
              </a:p>
              <a:p>
                <a:pPr marL="0" indent="0">
                  <a:buNone/>
                </a:pPr>
                <a:r>
                  <a:rPr lang="en-US" dirty="0"/>
                  <a:t>Atom: 1 atom for every set in C.</a:t>
                </a:r>
              </a:p>
              <a:p>
                <a:pPr marL="0" indent="0">
                  <a:buNone/>
                </a:pPr>
                <a:r>
                  <a:rPr lang="en-US" dirty="0"/>
                  <a:t>Constraints:</a:t>
                </a:r>
              </a:p>
              <a:p>
                <a:pPr marL="0" indent="0">
                  <a:buNone/>
                </a:pPr>
                <a:r>
                  <a:rPr lang="en-US" dirty="0"/>
                  <a:t>For each element x of , CA V CB V … V CZ where these are the sets containing x.</a:t>
                </a:r>
              </a:p>
              <a:p>
                <a:pPr marL="0" indent="0">
                  <a:buNone/>
                </a:pPr>
                <a:r>
                  <a:rPr lang="en-US" dirty="0"/>
                  <a:t>For each pair CA, CB that share elements,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CA V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CB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48C96F-E857-49B1-BE8C-6E91D4BF6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80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6336-DDD8-49EF-A10D-181304DC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space: Exact set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E01F-069B-435C-8FBC-D03E15B64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269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</a:t>
            </a: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= {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a,b,c,d,e,f,g,h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C1={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a,b,g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}.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C2={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a,c,d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C3={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C4={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}. 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C5={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b,f,h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C6={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c,f,h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C7={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e,g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E7A00D-90A6-4D22-8928-F2D1B3BA98E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01236" y="1825625"/>
                <a:ext cx="618116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Since element a must be covered:</a:t>
                </a:r>
                <a:br>
                  <a:rPr lang="en-US" dirty="0"/>
                </a:br>
                <a:r>
                  <a:rPr lang="en-US" dirty="0"/>
                  <a:t>C1 V C2</a:t>
                </a:r>
              </a:p>
              <a:p>
                <a:pPr marL="0" indent="0">
                  <a:buNone/>
                </a:pPr>
                <a:r>
                  <a:rPr lang="en-US" dirty="0"/>
                  <a:t>Since element d must be covered:</a:t>
                </a:r>
              </a:p>
              <a:p>
                <a:pPr marL="0" indent="0">
                  <a:buNone/>
                </a:pPr>
                <a:r>
                  <a:rPr lang="en-US" dirty="0"/>
                  <a:t>C2.</a:t>
                </a:r>
              </a:p>
              <a:p>
                <a:pPr marL="0" indent="0">
                  <a:buNone/>
                </a:pPr>
                <a:r>
                  <a:rPr lang="en-US" dirty="0"/>
                  <a:t>Since sets C1 and C2 overlap: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(C1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</a:t>
                </a:r>
                <a:r>
                  <a:rPr lang="en-US" dirty="0">
                    <a:solidFill>
                      <a:prstClr val="black"/>
                    </a:solidFill>
                  </a:rPr>
                  <a:t> C2).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Since sets C3 and </a:t>
                </a:r>
                <a:r>
                  <a:rPr lang="en-US">
                    <a:solidFill>
                      <a:prstClr val="black"/>
                    </a:solidFill>
                  </a:rPr>
                  <a:t>C7 overlap: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⋀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C7).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1E7A00D-90A6-4D22-8928-F2D1B3BA9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01236" y="1825625"/>
                <a:ext cx="6181164" cy="4351338"/>
              </a:xfrm>
              <a:blipFill>
                <a:blip r:embed="rId2"/>
                <a:stretch>
                  <a:fillRect l="-19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BF3-ED68-45B1-ABFC-F4DCDD39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Aren’t you throwing out knowledge about problem specifics?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46BC-5E3B-4A2C-B476-12F2AA11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that would allow you to design a solver tuned to the features of the particular problem?</a:t>
            </a:r>
          </a:p>
          <a:p>
            <a:pPr marL="0" indent="0">
              <a:buNone/>
            </a:pPr>
            <a:r>
              <a:rPr lang="en-US" dirty="0"/>
              <a:t>Sometimes. (If an efficient algorithm is known, it’s probably a bad idea to give the problem to a SAT-solver.) However:</a:t>
            </a:r>
          </a:p>
          <a:p>
            <a:r>
              <a:rPr lang="en-US" dirty="0"/>
              <a:t>The SAT-solving technology sometimes can implicitly take advantage of these features by itself.</a:t>
            </a:r>
          </a:p>
          <a:p>
            <a:r>
              <a:rPr lang="en-US" dirty="0"/>
              <a:t>You can sometimes encode the problem in a way that takes advantage of the features. </a:t>
            </a:r>
          </a:p>
        </p:txBody>
      </p:sp>
    </p:spTree>
    <p:extLst>
      <p:ext uri="{BB962C8B-B14F-4D97-AF65-F5344CB8AC3E}">
        <p14:creationId xmlns:p14="http://schemas.microsoft.com/office/powerpoint/2010/main" val="292856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E9-9582-419D-B786-CE87EF4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0598-3475-4CE2-9D1E-35F56850F1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Powerful technology for SAT.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SAT version may enable you to combine inferences of different kinds in a way that can be hard to engineer in a domain-specific setting. E.g. in N-queens you can easily add the constraint that there is one queen in every row as well as in every column. That may constrain search faster e.g. </a:t>
            </a:r>
          </a:p>
        </p:txBody>
      </p:sp>
      <p:pic>
        <p:nvPicPr>
          <p:cNvPr id="10" name="Content Placeholder 9" descr="A close up of a screen&#10;&#10;Description automatically generated">
            <a:extLst>
              <a:ext uri="{FF2B5EF4-FFF2-40B4-BE49-F238E27FC236}">
                <a16:creationId xmlns:a16="http://schemas.microsoft.com/office/drawing/2014/main" id="{C5CAAB13-59BF-4C4A-83C8-10C55BACE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37" y="1825625"/>
            <a:ext cx="4314925" cy="4351338"/>
          </a:xfrm>
        </p:spPr>
      </p:pic>
    </p:spTree>
    <p:extLst>
      <p:ext uri="{BB962C8B-B14F-4D97-AF65-F5344CB8AC3E}">
        <p14:creationId xmlns:p14="http://schemas.microsoft.com/office/powerpoint/2010/main" val="152612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68A01-B1EB-4201-B098-C309519C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5CD88-F416-4DBA-A7A7-F96CC486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(sometimes) to construct variants of  a problem, just by adding more constraints or changing constraints. </a:t>
            </a:r>
          </a:p>
        </p:txBody>
      </p:sp>
    </p:spTree>
    <p:extLst>
      <p:ext uri="{BB962C8B-B14F-4D97-AF65-F5344CB8AC3E}">
        <p14:creationId xmlns:p14="http://schemas.microsoft.com/office/powerpoint/2010/main" val="4996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5CF2-1E8E-45CE-B733-BD115EBB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1E7A-1910-4FD8-9F4C-6908CBA3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7C92-9FC2-471F-B187-4DE5A47F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make up hard 3-SAT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D52-D9ED-4E81-9A32-33A7D1540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141"/>
            <a:ext cx="10515600" cy="46888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Fix  k = the number of atoms = say k=1000.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 n = the number of clauses – say n=3000.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up n random clauses all of length 3.</a:t>
            </a:r>
          </a:p>
          <a:p>
            <a:pPr lvl="1"/>
            <a:r>
              <a:rPr lang="en-US" dirty="0"/>
              <a:t>Pick 3 atoms at random for the clause</a:t>
            </a:r>
          </a:p>
          <a:p>
            <a:pPr lvl="1"/>
            <a:r>
              <a:rPr lang="en-US" dirty="0"/>
              <a:t>Make them positive or negative at random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SAT solver. Record (a) whether there is a solution; (b) how long it takes to run.</a:t>
            </a:r>
          </a:p>
          <a:p>
            <a:pPr marL="0" indent="0">
              <a:buNone/>
            </a:pPr>
            <a:r>
              <a:rPr lang="en-US" dirty="0"/>
              <a:t>Do this a bunch of times, so you get a random sample for this value of k and n.</a:t>
            </a:r>
          </a:p>
          <a:p>
            <a:pPr marL="0" indent="0">
              <a:buNone/>
            </a:pPr>
            <a:r>
              <a:rPr lang="en-US" dirty="0"/>
              <a:t>Now, fix k and let n vary e.g. n=500, 1000,1500, … 10000</a:t>
            </a:r>
          </a:p>
        </p:txBody>
      </p:sp>
    </p:spTree>
    <p:extLst>
      <p:ext uri="{BB962C8B-B14F-4D97-AF65-F5344CB8AC3E}">
        <p14:creationId xmlns:p14="http://schemas.microsoft.com/office/powerpoint/2010/main" val="171954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BD2F-9CBA-45E1-AE8D-CC63B20C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up hard 3-SAT problems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029-C62A-44D8-A376-D52E8B12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the number of clauses is very small,  (e.g. the number of clauses is less than the number of atoms) there are almost always lots of solutions. The problem is </a:t>
            </a:r>
            <a:r>
              <a:rPr lang="en-US" dirty="0" err="1"/>
              <a:t>underconstrained</a:t>
            </a:r>
            <a:r>
              <a:rPr lang="en-US" dirty="0"/>
              <a:t>. In fact, rather than backtrack, you can just do random guesses. </a:t>
            </a:r>
          </a:p>
          <a:p>
            <a:pPr marL="0" indent="0">
              <a:buNone/>
            </a:pPr>
            <a:r>
              <a:rPr lang="en-US" dirty="0"/>
              <a:t>When the number of clauses is very large, then there is very rarely a solution. The problem is almost always </a:t>
            </a:r>
            <a:r>
              <a:rPr lang="en-US" dirty="0" err="1"/>
              <a:t>overconstrained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You might think that the fraction of problems of size n that have a solution should decrease gradually.</a:t>
            </a:r>
          </a:p>
          <a:p>
            <a:pPr marL="0" indent="0">
              <a:buNone/>
            </a:pPr>
            <a:r>
              <a:rPr lang="en-US" dirty="0"/>
              <a:t>You would be wrong. There is a very sharp drop. If n &lt; about 4.3k then the clauses almost always have a solution; if n &gt; 4.3k the clauses almost never have a solution. The larger you choose k, the sharper the transition.</a:t>
            </a:r>
          </a:p>
          <a:p>
            <a:pPr marL="0" indent="0">
              <a:buNone/>
            </a:pPr>
            <a:r>
              <a:rPr lang="en-US" dirty="0"/>
              <a:t>And the hardest problems are right at the phase transition.</a:t>
            </a:r>
          </a:p>
        </p:txBody>
      </p:sp>
    </p:spTree>
    <p:extLst>
      <p:ext uri="{BB962C8B-B14F-4D97-AF65-F5344CB8AC3E}">
        <p14:creationId xmlns:p14="http://schemas.microsoft.com/office/powerpoint/2010/main" val="241860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27FD-C37F-494E-8573-C50E4E5E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7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101965A9-2D81-4DD6-AC6A-B16A4E4BE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2" y="594690"/>
            <a:ext cx="6956612" cy="6142020"/>
          </a:xfrm>
        </p:spPr>
      </p:pic>
    </p:spTree>
    <p:extLst>
      <p:ext uri="{BB962C8B-B14F-4D97-AF65-F5344CB8AC3E}">
        <p14:creationId xmlns:p14="http://schemas.microsoft.com/office/powerpoint/2010/main" val="8517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DFF5-EE9F-4E78-AAE9-13226E72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SAT-solver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B83B-3021-4BDA-A490-A6E0FA4F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problem in propositional logic, find a satisfying assignment.</a:t>
            </a:r>
          </a:p>
          <a:p>
            <a:pPr marL="0" indent="0">
              <a:buNone/>
            </a:pPr>
            <a:r>
              <a:rPr lang="en-US" dirty="0"/>
              <a:t>The technology has gotten immensely powerful. </a:t>
            </a:r>
          </a:p>
          <a:p>
            <a:r>
              <a:rPr lang="en-US" dirty="0"/>
              <a:t>Practical problems with millions of variables and tens of millions of clauses.</a:t>
            </a:r>
          </a:p>
          <a:p>
            <a:r>
              <a:rPr lang="en-US" dirty="0"/>
              <a:t>Problems designed to be hard*: Problems with thousands of variables and tens of thousands of clauses.</a:t>
            </a:r>
          </a:p>
          <a:p>
            <a:pPr marL="0" indent="0">
              <a:buNone/>
            </a:pPr>
            <a:r>
              <a:rPr lang="en-US" dirty="0"/>
              <a:t>These are mostly extensions of DPLL.</a:t>
            </a:r>
          </a:p>
          <a:p>
            <a:pPr marL="0" indent="0">
              <a:buNone/>
            </a:pPr>
            <a:r>
              <a:rPr lang="en-US" dirty="0"/>
              <a:t>Enormous gap between what is known theoretically --- running time is O(1.4</a:t>
            </a:r>
            <a:r>
              <a:rPr lang="en-US" baseline="30000" dirty="0"/>
              <a:t>n</a:t>
            </a:r>
            <a:r>
              <a:rPr lang="en-US" dirty="0"/>
              <a:t>) -- and what works in practice. We don’t really understand why these work as well as they do.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* If I have time, I’ll talk about how you do this. </a:t>
            </a:r>
          </a:p>
        </p:txBody>
      </p:sp>
    </p:spTree>
    <p:extLst>
      <p:ext uri="{BB962C8B-B14F-4D97-AF65-F5344CB8AC3E}">
        <p14:creationId xmlns:p14="http://schemas.microsoft.com/office/powerpoint/2010/main" val="292500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8FEC-6D1A-413C-8EBA-48923DA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DE36-46E1-4A70-8C8D-26642B21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Therefore, for all kinds of problems,  it often pays to translate the problem into propositional calculus and use a high-powered SAT-solver.</a:t>
            </a:r>
          </a:p>
          <a:p>
            <a:pPr marL="0" indent="0">
              <a:buNone/>
            </a:pPr>
            <a:r>
              <a:rPr lang="en-US" dirty="0"/>
              <a:t>Applications:</a:t>
            </a:r>
          </a:p>
          <a:p>
            <a:r>
              <a:rPr lang="en-US" dirty="0"/>
              <a:t>Hardware and software verification (bug finding).</a:t>
            </a:r>
          </a:p>
          <a:p>
            <a:r>
              <a:rPr lang="en-US" dirty="0"/>
              <a:t>Network protocol design (e.g. proving cloud service secure).</a:t>
            </a:r>
          </a:p>
          <a:p>
            <a:r>
              <a:rPr lang="en-US" dirty="0"/>
              <a:t>Scheduling. Planning.</a:t>
            </a:r>
          </a:p>
          <a:p>
            <a:r>
              <a:rPr lang="en-US" dirty="0"/>
              <a:t>Genomics, other computational biology.</a:t>
            </a:r>
          </a:p>
          <a:p>
            <a:r>
              <a:rPr lang="en-US" dirty="0"/>
              <a:t>Combinatorial and constraint problems generally.</a:t>
            </a:r>
          </a:p>
          <a:p>
            <a:r>
              <a:rPr lang="en-US" dirty="0"/>
              <a:t>Recondite mathematical problems.</a:t>
            </a:r>
          </a:p>
        </p:txBody>
      </p:sp>
    </p:spTree>
    <p:extLst>
      <p:ext uri="{BB962C8B-B14F-4D97-AF65-F5344CB8AC3E}">
        <p14:creationId xmlns:p14="http://schemas.microsoft.com/office/powerpoint/2010/main" val="228242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B68-9E82-4612-B9D8-EBC619BF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architecture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AB5623F-7930-44AF-9C11-A5320975F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13" y="1485764"/>
            <a:ext cx="10206805" cy="5007111"/>
          </a:xfrm>
        </p:spPr>
      </p:pic>
    </p:spTree>
    <p:extLst>
      <p:ext uri="{BB962C8B-B14F-4D97-AF65-F5344CB8AC3E}">
        <p14:creationId xmlns:p14="http://schemas.microsoft.com/office/powerpoint/2010/main" val="410834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BF19-0C28-45A5-8E38-724C0230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problems work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74BF-C65E-4DF7-AA8F-F48266B9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Promising candidates: Complex combinatorial problems</a:t>
            </a:r>
          </a:p>
          <a:p>
            <a:r>
              <a:rPr lang="en-US" dirty="0"/>
              <a:t>Less promising:</a:t>
            </a:r>
          </a:p>
          <a:p>
            <a:pPr lvl="1"/>
            <a:r>
              <a:rPr lang="en-US" dirty="0"/>
              <a:t>Problems involving numbers. Integers may be OK; floating point are bad.</a:t>
            </a:r>
          </a:p>
          <a:p>
            <a:pPr lvl="1"/>
            <a:r>
              <a:rPr lang="en-US" dirty="0"/>
              <a:t>Problems involving complex quantifiers (we will discuss when we talk about predicate calculus).  </a:t>
            </a:r>
          </a:p>
          <a:p>
            <a:pPr lvl="1"/>
            <a:r>
              <a:rPr lang="en-US" dirty="0"/>
              <a:t>Adversary games.</a:t>
            </a:r>
          </a:p>
          <a:p>
            <a:pPr lvl="1"/>
            <a:r>
              <a:rPr lang="en-US" dirty="0"/>
              <a:t>Problems involving probabilities</a:t>
            </a:r>
          </a:p>
          <a:p>
            <a:pPr lvl="1"/>
            <a:r>
              <a:rPr lang="en-US" dirty="0"/>
              <a:t>Problems involving learning.</a:t>
            </a:r>
          </a:p>
          <a:p>
            <a:pPr lvl="1"/>
            <a:r>
              <a:rPr lang="en-US" dirty="0"/>
              <a:t>Problems involving infinite sets</a:t>
            </a:r>
          </a:p>
          <a:p>
            <a:pPr marL="0" indent="0">
              <a:buNone/>
            </a:pPr>
            <a:r>
              <a:rPr lang="en-US" dirty="0"/>
              <a:t>However, sometimes with ingenuity, an unpromising problem can be handled.</a:t>
            </a:r>
          </a:p>
        </p:txBody>
      </p:sp>
    </p:spTree>
    <p:extLst>
      <p:ext uri="{BB962C8B-B14F-4D97-AF65-F5344CB8AC3E}">
        <p14:creationId xmlns:p14="http://schemas.microsoft.com/office/powerpoint/2010/main" val="28036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E69F-D242-4099-91AB-5F4D2D75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 cookie cutter method for translating problems into SAT.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1AB9-73E2-4E95-8D14-BEC7C94F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think about it.</a:t>
            </a:r>
          </a:p>
          <a:p>
            <a:r>
              <a:rPr lang="en-US" dirty="0"/>
              <a:t>A solution has to be expressible as an assignment to propositional atoms.</a:t>
            </a:r>
          </a:p>
          <a:p>
            <a:r>
              <a:rPr lang="en-US" dirty="0"/>
              <a:t>You have to write the propositions in a way that:</a:t>
            </a:r>
          </a:p>
          <a:p>
            <a:pPr lvl="1"/>
            <a:r>
              <a:rPr lang="en-US" dirty="0"/>
              <a:t>For any solution to the problem, the corresponding assignment to the atoms satisfies all the propositions.</a:t>
            </a:r>
          </a:p>
          <a:p>
            <a:pPr lvl="1"/>
            <a:r>
              <a:rPr lang="en-US" dirty="0"/>
              <a:t>Any assignment that satisfies all the propositions corresponds to a valid translation </a:t>
            </a:r>
          </a:p>
        </p:txBody>
      </p:sp>
    </p:spTree>
    <p:extLst>
      <p:ext uri="{BB962C8B-B14F-4D97-AF65-F5344CB8AC3E}">
        <p14:creationId xmlns:p14="http://schemas.microsoft.com/office/powerpoint/2010/main" val="164200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CE4D-FA34-4B9E-909B-724EA840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pPr algn="ctr"/>
            <a:r>
              <a:rPr lang="en-US" dirty="0"/>
              <a:t>Translating N-Queens to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6BCC3-9BFA-4309-9478-6D13A433B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342"/>
                <a:ext cx="10515600" cy="499362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Atoms: 1 atom for each square on the board.</a:t>
                </a:r>
                <a:br>
                  <a:rPr lang="en-US" dirty="0"/>
                </a:br>
                <a:r>
                  <a:rPr lang="en-US" dirty="0"/>
                  <a:t>Qi-j is true if there is a queen in column </a:t>
                </a:r>
                <a:r>
                  <a:rPr lang="en-US" dirty="0" err="1"/>
                  <a:t>i</a:t>
                </a:r>
                <a:r>
                  <a:rPr lang="en-US" dirty="0"/>
                  <a:t>, row j.</a:t>
                </a:r>
              </a:p>
              <a:p>
                <a:pPr marL="0" indent="0">
                  <a:buNone/>
                </a:pPr>
                <a:r>
                  <a:rPr lang="en-US" dirty="0"/>
                  <a:t>Constraints;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queen in every column. For each column </a:t>
                </a:r>
                <a:r>
                  <a:rPr lang="en-US" dirty="0" err="1"/>
                  <a:t>i</a:t>
                </a:r>
                <a:r>
                  <a:rPr lang="en-US" dirty="0"/>
                  <a:t>, Qi-1  V Qi-2 V … V Qi-N</a:t>
                </a:r>
                <a:br>
                  <a:rPr lang="en-US" dirty="0"/>
                </a:br>
                <a:r>
                  <a:rPr lang="en-US" dirty="0"/>
                  <a:t>E.g. with N=6 i=2: Q2-1 V Q2-2 V Q2-3 V Q2-4 V Q2-5 V Q2-6</a:t>
                </a:r>
                <a:br>
                  <a:rPr lang="en-US" dirty="0"/>
                </a:br>
                <a:r>
                  <a:rPr lang="en-US" dirty="0"/>
                  <a:t>(N of these, each of  length 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square </a:t>
                </a:r>
                <a:r>
                  <a:rPr lang="en-US" dirty="0" err="1"/>
                  <a:t>i,j</a:t>
                </a:r>
                <a:r>
                  <a:rPr lang="en-US" dirty="0"/>
                  <a:t> attacks square </a:t>
                </a:r>
                <a:r>
                  <a:rPr lang="en-US" dirty="0" err="1"/>
                  <a:t>f,g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(Qi-j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Qf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-g). </a:t>
                </a:r>
                <a:r>
                  <a:rPr lang="en-US" dirty="0">
                    <a:solidFill>
                      <a:prstClr val="black"/>
                    </a:solidFill>
                  </a:rPr>
                  <a:t> In clausal form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Qi-j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Qf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-g. </a:t>
                </a:r>
                <a:b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Q1-4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Q1-6.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Q6-4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Q3-4.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Q1-2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Q5-6.</a:t>
                </a:r>
                <a:b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Q1-4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Q3-2. 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(Roughly 3N</a:t>
                </a:r>
                <a:r>
                  <a:rPr lang="en-US" baseline="30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/2 of these, each of length 2.)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(Optional). A queen in every row.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each row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j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Q1-j  V Q2-j V … V QN-j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E.g. with N=6 j=2: Q1-2 V Q2-2 V Q3-2 V Q4-2 V Q5-2 V Q6-2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(N of these, each of  length N)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6BCC3-9BFA-4309-9478-6D13A433B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342"/>
                <a:ext cx="10515600" cy="4993621"/>
              </a:xfrm>
              <a:blipFill>
                <a:blip r:embed="rId2"/>
                <a:stretch>
                  <a:fillRect l="-1101" t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08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ECB7-7D35-4E68-BFCA-E651DCA4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Translation process blows up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0376-AC06-4D9B-A322-EA32D684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our DFS encoding, a state is a data structure of size N. Now we have N</a:t>
            </a:r>
            <a:r>
              <a:rPr lang="en-US" baseline="30000" dirty="0"/>
              <a:t>2</a:t>
            </a:r>
            <a:r>
              <a:rPr lang="en-US" dirty="0"/>
              <a:t> propositional atoms and something like 2N</a:t>
            </a:r>
            <a:r>
              <a:rPr lang="en-US" baseline="30000" dirty="0"/>
              <a:t>3</a:t>
            </a:r>
            <a:r>
              <a:rPr lang="en-US" dirty="0"/>
              <a:t> clauses.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often more apparent than real.  Lots of singleton clauses in the course of running DPLL. The actual search space is not much larger.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5344-D27E-4891-AF4C-1644059E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Translating Hamiltonian Path to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B6E01-9FDB-46C5-864D-D0E60C260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058" y="1843554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Atoms: For each vertex v, for each position </a:t>
                </a:r>
                <a:r>
                  <a:rPr lang="en-US" dirty="0" err="1"/>
                  <a:t>i</a:t>
                </a:r>
                <a:r>
                  <a:rPr lang="en-US" dirty="0"/>
                  <a:t>=1..N, atom </a:t>
                </a:r>
                <a:r>
                  <a:rPr lang="en-US" dirty="0" err="1"/>
                  <a:t>Pv-i</a:t>
                </a:r>
                <a:r>
                  <a:rPr lang="en-US" dirty="0"/>
                  <a:t> means that vertex v is the </a:t>
                </a:r>
                <a:r>
                  <a:rPr lang="en-US" dirty="0" err="1"/>
                  <a:t>ith</a:t>
                </a:r>
                <a:r>
                  <a:rPr lang="en-US" dirty="0"/>
                  <a:t> vertex on the path</a:t>
                </a:r>
              </a:p>
              <a:p>
                <a:r>
                  <a:rPr lang="en-US" dirty="0"/>
                  <a:t>Constraints:</a:t>
                </a:r>
              </a:p>
              <a:p>
                <a:pPr marL="971550" lvl="1" indent="-514350">
                  <a:buFont typeface="+mj-lt"/>
                  <a:buAutoNum type="romanUcPeriod"/>
                </a:pPr>
                <a:r>
                  <a:rPr lang="en-US" dirty="0"/>
                  <a:t>The starting vertex is the first position. PA-1.</a:t>
                </a:r>
              </a:p>
              <a:p>
                <a:pPr marL="971550" lvl="1" indent="-514350">
                  <a:buFont typeface="+mj-lt"/>
                  <a:buAutoNum type="romanUcPeriod"/>
                </a:pPr>
                <a:r>
                  <a:rPr lang="en-US" dirty="0"/>
                  <a:t>Every vertex is in some position. For each vertex v, Pv-1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∨</a:t>
                </a:r>
                <a:r>
                  <a:rPr lang="en-US" dirty="0"/>
                  <a:t>  Pv-2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</a:t>
                </a:r>
                <a:r>
                  <a:rPr lang="en-US" dirty="0"/>
                  <a:t> …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∨ </a:t>
                </a:r>
                <a:r>
                  <a:rPr lang="en-US" dirty="0" err="1"/>
                  <a:t>Pv</a:t>
                </a:r>
                <a:r>
                  <a:rPr lang="en-US" dirty="0"/>
                  <a:t>-N</a:t>
                </a:r>
              </a:p>
              <a:p>
                <a:pPr marL="971550" lvl="1" indent="-514350">
                  <a:buFont typeface="+mj-lt"/>
                  <a:buAutoNum type="romanUcPeriod"/>
                </a:pPr>
                <a:r>
                  <a:rPr lang="en-US" dirty="0"/>
                  <a:t>No position on the path has two vertices. For vertices </a:t>
                </a:r>
                <a:r>
                  <a:rPr lang="en-US" dirty="0" err="1"/>
                  <a:t>u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dirty="0" err="1"/>
                  <a:t>v</a:t>
                </a:r>
                <a:r>
                  <a:rPr lang="en-US" dirty="0"/>
                  <a:t> and position </a:t>
                </a:r>
                <a:r>
                  <a:rPr lang="en-US" dirty="0" err="1"/>
                  <a:t>i</a:t>
                </a:r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(Pu-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 err="1"/>
                  <a:t>Pv-i</a:t>
                </a:r>
                <a:r>
                  <a:rPr lang="en-US" dirty="0"/>
                  <a:t>). In clausal 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Pu-</a:t>
                </a:r>
                <a:r>
                  <a:rPr lang="en-US" dirty="0" err="1">
                    <a:solidFill>
                      <a:prstClr val="black"/>
                    </a:solidFill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Pv-i. </a:t>
                </a:r>
              </a:p>
              <a:p>
                <a:pPr marL="971550" lvl="1" indent="-514350">
                  <a:buFont typeface="+mj-lt"/>
                  <a:buAutoNum type="romanUcPeriod"/>
                </a:pPr>
                <a:r>
                  <a:rPr lang="en-US" dirty="0">
                    <a:solidFill>
                      <a:prstClr val="black"/>
                    </a:solidFill>
                  </a:rPr>
                  <a:t>No vertex is in two positions. For each vertex v and positions </a:t>
                </a:r>
                <a:r>
                  <a:rPr lang="en-US" dirty="0" err="1">
                    <a:solidFill>
                      <a:prstClr val="black"/>
                    </a:solidFill>
                  </a:rPr>
                  <a:t>i</a:t>
                </a:r>
                <a:r>
                  <a:rPr lang="en-US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dirty="0" err="1">
                    <a:solidFill>
                      <a:prstClr val="black"/>
                    </a:solidFill>
                  </a:rPr>
                  <a:t>j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lang="en-US" dirty="0"/>
                  <a:t>(Pv-i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lang="en-US" dirty="0" err="1"/>
                  <a:t>Pv</a:t>
                </a:r>
                <a:r>
                  <a:rPr lang="en-US" dirty="0"/>
                  <a:t>-j).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clausal 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Pu-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Pv-i.   (Optional)</a:t>
                </a:r>
              </a:p>
              <a:p>
                <a:pPr marL="971550" lvl="1" indent="-514350">
                  <a:buFont typeface="+mj-lt"/>
                  <a:buAutoNum type="romanUcPeriod"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You can’t transition if there is no arc. For any vertices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u,v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not connected by an arc, for any position </a:t>
                </a:r>
                <a:r>
                  <a:rPr lang="en-US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(Pu-i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:r>
                  <a:rPr kumimoji="0" lang="en-US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Pv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-(i+1)).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B6E01-9FDB-46C5-864D-D0E60C260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058" y="1843554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10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1535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1_Office Theme</vt:lpstr>
      <vt:lpstr>Applying SAT-solvers to other problems</vt:lpstr>
      <vt:lpstr>SAT-solver</vt:lpstr>
      <vt:lpstr>Significance</vt:lpstr>
      <vt:lpstr>Overall architecture</vt:lpstr>
      <vt:lpstr>What problems work well?</vt:lpstr>
      <vt:lpstr>No cookie cutter method for translating problems into SAT. </vt:lpstr>
      <vt:lpstr>Translating N-Queens to SAT</vt:lpstr>
      <vt:lpstr>Translation process blows up problem</vt:lpstr>
      <vt:lpstr>Translating Hamiltonian Path to SAT</vt:lpstr>
      <vt:lpstr>Examples in translating Hamiltonian path to SAT.</vt:lpstr>
      <vt:lpstr>Translating Exact Set Cover to SAT</vt:lpstr>
      <vt:lpstr>State space: Exact set cover</vt:lpstr>
      <vt:lpstr>Aren’t you throwing out knowledge about problem specifics?</vt:lpstr>
      <vt:lpstr>Potential advantages</vt:lpstr>
      <vt:lpstr>Potential advantages</vt:lpstr>
      <vt:lpstr>Programming Assignment 2</vt:lpstr>
      <vt:lpstr>How to make up hard 3-SAT problems</vt:lpstr>
      <vt:lpstr>How to make up hard 3-SAT problems (cntd.)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SAT-solvers to practical problems</dc:title>
  <dc:creator>Ernest Davis</dc:creator>
  <cp:lastModifiedBy>Ernest Davis</cp:lastModifiedBy>
  <cp:revision>33</cp:revision>
  <dcterms:created xsi:type="dcterms:W3CDTF">2020-09-13T18:37:29Z</dcterms:created>
  <dcterms:modified xsi:type="dcterms:W3CDTF">2020-09-17T22:05:56Z</dcterms:modified>
</cp:coreProperties>
</file>