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A4F-0213-46D3-AF2A-42519577A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A84F-753F-42C1-98A0-304680681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E430-9AAA-4C15-AEF8-9CC86697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29E8-FB54-4553-A451-7AC5C86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B583-DD13-4729-9BD2-2E757E89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E4B-BB99-475D-8183-EEADEADF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FB20-7F49-45F2-84AC-42A66C0A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1EBD-D269-4040-A35E-1C8FB264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3BE4-B5AE-47F2-A1EE-5BC4D47F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FE71-569C-4B7A-8C50-EE4E1154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8564B-E8D5-4AF2-B424-D71A683E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B32A-94BA-4972-BF31-6D2A1E5D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6592-F26B-4A5E-9E65-3EFA9E09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3A25-8D72-4296-B959-AE851E44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F56C-C7C7-45F8-9BE5-21F36C2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03E8-6251-4CF4-A79B-528E508D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8631-0395-4716-9B80-A2208615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911-8B64-4D44-8135-25827F94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AF33-E588-43A0-80C8-90A0669A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6C0B-ED46-4FE4-8284-D11C532D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1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634E-8D78-48EC-B13F-DCB4D9CB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6113-B5E9-4C30-928A-7059EA1E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4811-D5F2-44CA-B9F7-DD873396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7B96-F5CC-4D68-AB53-1FFBA171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534A-459C-4F62-918A-E2DB5E0E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376B-1FD2-440E-A2F9-3374B65E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E703-F91B-4DE0-B4FE-507965FBE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A7A3-AF82-481A-82C9-01D1CCCE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1FA2-13DF-4CF7-A8BC-D35CE489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EDB06-A2F0-4767-979E-21E39A7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90C1-5068-4F51-805F-3D0012AA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80CE-0602-486C-81D5-4F6F18F9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079B-6421-45B4-8D41-4B4C90B2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73DF3-635E-4084-93FC-4B75FA71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E86EC-916C-4016-84D4-7BBAAC156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957A-3DD5-49D0-A43F-B6553DD8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36EAD-DF5F-43DB-8FC9-06349B1E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96E81-A952-4D15-A31A-2D43ACA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21E55-FA4A-451C-BF70-8FF4D5F1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0EB3-93DE-466A-B0DC-A38129DC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3CB60-8907-498E-8194-E9452A1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4F416-A800-4559-A634-041AE028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C7690-F485-4D7D-9F73-0F83BD4D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76624-6BCD-4C02-844C-34B58409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DF44E-B129-462F-BC44-722A311B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9D373-7175-4A09-8513-8826579D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CAC-D293-4100-8A45-2753F7D9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E4A5-672E-44BA-81CB-B25C923A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C191-0333-47C7-8E8C-3953A17B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09CB-CFE8-4027-B9BA-8513471B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0840-35D0-46B5-9B75-859E54AC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90BA-11D7-400D-95C8-00290DF2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906-13A2-4E3B-9FA3-3FB5F48F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28387-26AB-4649-AC4A-145586E8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36F0A-16CC-49C9-811B-30502FB1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05785-75C8-470A-9A32-D8748D7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F44-50AD-49F9-A141-4DA452D3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A165-9809-4F91-8A37-6E30B18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7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8FCD7-1693-412B-9A6A-48FAAA0F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3650-C155-4BB2-9B0A-D1FC13D2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BF7E-7867-433D-ABB9-C93D1C3C8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85E8-AAE3-405C-BDD3-69B35F0D51B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D4DA-B674-4206-9AA3-3B5ACCF1D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E14E-193D-4784-BE5B-6B081F6B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74B1-10E3-46A7-B5FB-494DD3F0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F58-F216-447D-AA4C-FFF915EF8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Compositional</a:t>
            </a:r>
            <a:br>
              <a:rPr lang="en-US" dirty="0"/>
            </a:br>
            <a:r>
              <a:rPr lang="en-US" dirty="0"/>
              <a:t>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41163-D805-4E2D-9041-FC264062E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F441-29EC-460D-A32A-7283FE9C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D061-DE84-416E-8AAC-C747C78D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Given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AC87-38F6-4C04-8AFB-4A495E135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0626D-6BDE-44FD-A24D-BF9356DF91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Transfer(X1).    Destination(X2,David).</a:t>
            </a:r>
          </a:p>
          <a:p>
            <a:pPr marL="0" indent="0">
              <a:buNone/>
            </a:pPr>
            <a:r>
              <a:rPr lang="en-US" dirty="0"/>
              <a:t>Transfer(X2).                   Object(X2,X5).</a:t>
            </a:r>
          </a:p>
          <a:p>
            <a:pPr marL="0" indent="0">
              <a:buNone/>
            </a:pPr>
            <a:r>
              <a:rPr lang="en-US" dirty="0"/>
              <a:t>Transfer(X3).            Source(X3,David)</a:t>
            </a:r>
          </a:p>
          <a:p>
            <a:pPr marL="0" indent="0">
              <a:buNone/>
            </a:pPr>
            <a:r>
              <a:rPr lang="en-US" dirty="0"/>
              <a:t>Money(X4).        Destination(X3,Amy)</a:t>
            </a:r>
          </a:p>
          <a:p>
            <a:pPr marL="0" indent="0">
              <a:buNone/>
            </a:pPr>
            <a:r>
              <a:rPr lang="en-US" dirty="0"/>
              <a:t>Book(X5).                        Object(X3,X5)        </a:t>
            </a:r>
          </a:p>
          <a:p>
            <a:pPr marL="0" indent="0">
              <a:buNone/>
            </a:pPr>
            <a:r>
              <a:rPr lang="en-US"/>
              <a:t>Nice</a:t>
            </a:r>
            <a:r>
              <a:rPr lang="en-US" dirty="0"/>
              <a:t>(X5). </a:t>
            </a:r>
          </a:p>
          <a:p>
            <a:pPr marL="0" indent="0">
              <a:buNone/>
            </a:pPr>
            <a:r>
              <a:rPr lang="en-US" dirty="0"/>
              <a:t>Source(X1,David). </a:t>
            </a:r>
          </a:p>
          <a:p>
            <a:pPr marL="0" indent="0">
              <a:buNone/>
            </a:pPr>
            <a:r>
              <a:rPr lang="en-US" dirty="0"/>
              <a:t>Object(X1,X4). </a:t>
            </a:r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37EA97CD-A3BC-4647-A4A3-D15C1EA29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5" r="32352" b="9355"/>
          <a:stretch/>
        </p:blipFill>
        <p:spPr>
          <a:xfrm>
            <a:off x="737626" y="2437511"/>
            <a:ext cx="3959880" cy="4055364"/>
          </a:xfrm>
        </p:spPr>
      </p:pic>
    </p:spTree>
    <p:extLst>
      <p:ext uri="{BB962C8B-B14F-4D97-AF65-F5344CB8AC3E}">
        <p14:creationId xmlns:p14="http://schemas.microsoft.com/office/powerpoint/2010/main" val="77007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CAE1-9D7A-407B-8AE0-0AF4D72D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Parenthesized input of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6C88-3E3D-4742-8627-B367414DC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3BBB628-11B5-47BC-A958-5C5810D589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5" y="2294966"/>
            <a:ext cx="4589100" cy="41273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8F346-58DE-48AA-8115-617CED4BB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DA86C-02AA-4D3E-8535-59100AA279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S(NP(Name(Amy)),</a:t>
            </a:r>
            <a:br>
              <a:rPr lang="en-US" dirty="0"/>
            </a:br>
            <a:r>
              <a:rPr lang="en-US" dirty="0"/>
              <a:t>    VP(Verb(gave)),</a:t>
            </a:r>
          </a:p>
          <a:p>
            <a:pPr marL="0" indent="0">
              <a:buNone/>
            </a:pPr>
            <a:r>
              <a:rPr lang="en-US" dirty="0"/>
              <a:t>          NP(Det(the),</a:t>
            </a:r>
            <a:br>
              <a:rPr lang="en-US" dirty="0"/>
            </a:br>
            <a:r>
              <a:rPr lang="en-US" dirty="0"/>
              <a:t>                 Adj(pretty),</a:t>
            </a:r>
            <a:br>
              <a:rPr lang="en-US" dirty="0"/>
            </a:br>
            <a:r>
              <a:rPr lang="en-US" dirty="0"/>
              <a:t>                 Noun(flowers)),</a:t>
            </a:r>
            <a:br>
              <a:rPr lang="en-US" dirty="0"/>
            </a:br>
            <a:r>
              <a:rPr lang="en-US" dirty="0"/>
              <a:t>          PP(Prep(to),</a:t>
            </a:r>
            <a:br>
              <a:rPr lang="en-US" dirty="0"/>
            </a:br>
            <a:r>
              <a:rPr lang="en-US" dirty="0"/>
              <a:t>                NP(Det(the),</a:t>
            </a:r>
            <a:br>
              <a:rPr lang="en-US" dirty="0"/>
            </a:br>
            <a:r>
              <a:rPr lang="en-US" dirty="0"/>
              <a:t>                       Adj(small),</a:t>
            </a:r>
            <a:br>
              <a:rPr lang="en-US" dirty="0"/>
            </a:br>
            <a:r>
              <a:rPr lang="en-US" dirty="0"/>
              <a:t>                       Noun(boy))))).</a:t>
            </a:r>
          </a:p>
        </p:txBody>
      </p:sp>
    </p:spTree>
    <p:extLst>
      <p:ext uri="{BB962C8B-B14F-4D97-AF65-F5344CB8AC3E}">
        <p14:creationId xmlns:p14="http://schemas.microsoft.com/office/powerpoint/2010/main" val="195770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C1ED0D-0D78-4449-B082-C36D9400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interpretation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780F64-4B3E-4EDB-8E82-6D7295C9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Reference resolution. Determine how objects in one sentence relate to objects in a different sentence.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Textual structure. Determine the connection between one sentence and another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Discourse structure in conversation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Causal structure in narrative.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Argument structure in expository writing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32479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6BAE-9381-49C9-9793-30DCABDA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C738-86F1-446E-89BC-D10BA435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bought two oranges at the store yesterday. When he got home, he found that they were moldy. He brought them back and demanded his money back. </a:t>
            </a:r>
          </a:p>
        </p:txBody>
      </p:sp>
    </p:spTree>
    <p:extLst>
      <p:ext uri="{BB962C8B-B14F-4D97-AF65-F5344CB8AC3E}">
        <p14:creationId xmlns:p14="http://schemas.microsoft.com/office/powerpoint/2010/main" val="310941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F919-CC31-4FD3-8A95-7DC68786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EF3-9B31-43E7-B346-EE1A638F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E1: John purchases two oranges for $X$ from the store. Time T1.</a:t>
            </a:r>
          </a:p>
          <a:p>
            <a:pPr marL="0" indent="0">
              <a:buNone/>
            </a:pPr>
            <a:r>
              <a:rPr lang="en-US" dirty="0"/>
              <a:t>E2: John gives $X to the store employees. Time T1.</a:t>
            </a:r>
          </a:p>
          <a:p>
            <a:pPr marL="0" indent="0">
              <a:buNone/>
            </a:pPr>
            <a:r>
              <a:rPr lang="en-US" dirty="0"/>
              <a:t>E3: A store employee gives the oranges to John. Time T1.</a:t>
            </a:r>
          </a:p>
          <a:p>
            <a:pPr marL="0" indent="0">
              <a:buNone/>
            </a:pPr>
            <a:r>
              <a:rPr lang="en-US" dirty="0"/>
              <a:t>E4: John eats the oranges (hypothetical). </a:t>
            </a:r>
          </a:p>
          <a:p>
            <a:pPr marL="0" indent="0">
              <a:buNone/>
            </a:pPr>
            <a:r>
              <a:rPr lang="en-US" dirty="0"/>
              <a:t>E5: John goes home, taking the oranges. Time T2.</a:t>
            </a:r>
          </a:p>
          <a:p>
            <a:pPr marL="0" indent="0">
              <a:buNone/>
            </a:pPr>
            <a:r>
              <a:rPr lang="en-US" dirty="0"/>
              <a:t>E6: John discovers S2. Time T3.</a:t>
            </a:r>
          </a:p>
          <a:p>
            <a:pPr marL="0" indent="0">
              <a:buNone/>
            </a:pPr>
            <a:r>
              <a:rPr lang="en-US" dirty="0"/>
              <a:t>E7: John goes to the store, taking the oranges. Time T4.</a:t>
            </a:r>
          </a:p>
          <a:p>
            <a:pPr marL="0" indent="0">
              <a:buNone/>
            </a:pPr>
            <a:r>
              <a:rPr lang="en-US" dirty="0"/>
              <a:t>E8: A store employee give $X to John (hypothetical).</a:t>
            </a:r>
          </a:p>
          <a:p>
            <a:pPr marL="0" indent="0">
              <a:buNone/>
            </a:pPr>
            <a:r>
              <a:rPr lang="en-US" dirty="0"/>
              <a:t>E9: John tells a store employee that he/she must carry out E8. Time T5.</a:t>
            </a:r>
          </a:p>
        </p:txBody>
      </p:sp>
    </p:spTree>
    <p:extLst>
      <p:ext uri="{BB962C8B-B14F-4D97-AF65-F5344CB8AC3E}">
        <p14:creationId xmlns:p14="http://schemas.microsoft.com/office/powerpoint/2010/main" val="246485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5AE6-0E72-43EF-B19A-B0F6240F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states for causal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EADF-15D6-4860-8FFE-B977BEEF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S1: John owns the oranges.  After T1 through T5.</a:t>
            </a:r>
          </a:p>
          <a:p>
            <a:pPr marL="0" indent="0">
              <a:buNone/>
            </a:pPr>
            <a:r>
              <a:rPr lang="en-US" dirty="0"/>
              <a:t>S2: The oranges are moldy.  All times.</a:t>
            </a:r>
          </a:p>
          <a:p>
            <a:pPr marL="0" indent="0">
              <a:buNone/>
            </a:pPr>
            <a:r>
              <a:rPr lang="en-US" dirty="0"/>
              <a:t>S3: John is at the store. Time T1, T5.</a:t>
            </a:r>
          </a:p>
          <a:p>
            <a:pPr marL="0" indent="0">
              <a:buNone/>
            </a:pPr>
            <a:r>
              <a:rPr lang="en-US" dirty="0"/>
              <a:t>S4: John has regained the $X he paid for the oranges. Hypothetical</a:t>
            </a:r>
          </a:p>
        </p:txBody>
      </p:sp>
    </p:spTree>
    <p:extLst>
      <p:ext uri="{BB962C8B-B14F-4D97-AF65-F5344CB8AC3E}">
        <p14:creationId xmlns:p14="http://schemas.microsoft.com/office/powerpoint/2010/main" val="258177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C2BBF-6404-4675-9FD2-CD389AE4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Causal connections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F69F-1A2C-4EC6-920B-A2ECB933A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7760"/>
            <a:ext cx="5181600" cy="50492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E1: John purchases two oranges for $X$ from the store. Time T1.</a:t>
            </a:r>
          </a:p>
          <a:p>
            <a:pPr marL="0" indent="0">
              <a:buNone/>
            </a:pPr>
            <a:r>
              <a:rPr lang="en-US" dirty="0"/>
              <a:t>E2: John gives $X to the store employees. Time T1.</a:t>
            </a:r>
          </a:p>
          <a:p>
            <a:pPr marL="0" indent="0">
              <a:buNone/>
            </a:pPr>
            <a:r>
              <a:rPr lang="en-US" dirty="0"/>
              <a:t>E3: A store employee gives the oranges to John. Time T1.</a:t>
            </a:r>
          </a:p>
          <a:p>
            <a:pPr marL="0" indent="0">
              <a:buNone/>
            </a:pPr>
            <a:r>
              <a:rPr lang="en-US" dirty="0"/>
              <a:t>E4: John eats the oranges (hypothetical). </a:t>
            </a:r>
          </a:p>
          <a:p>
            <a:pPr marL="0" indent="0">
              <a:buNone/>
            </a:pPr>
            <a:r>
              <a:rPr lang="en-US" dirty="0"/>
              <a:t>E5: John goes home, taking the oranges. Time T2.</a:t>
            </a:r>
          </a:p>
          <a:p>
            <a:pPr marL="0" indent="0">
              <a:buNone/>
            </a:pPr>
            <a:r>
              <a:rPr lang="en-US" dirty="0"/>
              <a:t>E6: John discovers S2. Time T3.</a:t>
            </a:r>
          </a:p>
          <a:p>
            <a:pPr marL="0" indent="0">
              <a:buNone/>
            </a:pPr>
            <a:r>
              <a:rPr lang="en-US" dirty="0"/>
              <a:t>E7: John goes to the store, taking the oranges. Time T4.</a:t>
            </a:r>
          </a:p>
          <a:p>
            <a:pPr marL="0" indent="0">
              <a:buNone/>
            </a:pPr>
            <a:r>
              <a:rPr lang="en-US" dirty="0"/>
              <a:t>E8: A store employee give $X to John (hypothetical).</a:t>
            </a:r>
          </a:p>
          <a:p>
            <a:pPr marL="0" indent="0">
              <a:buNone/>
            </a:pPr>
            <a:r>
              <a:rPr lang="en-US" dirty="0"/>
              <a:t>E9: John tells a store employee that he/she must carry out E8. Time T5.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FD136-9FA2-4F04-AEC8-C03A2252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7760"/>
            <a:ext cx="5181600" cy="50492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/>
              <a:t>Sequence(T1,T2,T3,T4,T5). </a:t>
            </a:r>
            <a:br>
              <a:rPr lang="en-US" sz="3100" dirty="0"/>
            </a:br>
            <a:r>
              <a:rPr lang="en-US" sz="3100" dirty="0"/>
              <a:t>Subevent(E2,E1). </a:t>
            </a:r>
            <a:br>
              <a:rPr lang="en-US" sz="3100" dirty="0"/>
            </a:br>
            <a:r>
              <a:rPr lang="en-US" sz="3100" dirty="0"/>
              <a:t>Subevent(E3,E1). </a:t>
            </a:r>
            <a:br>
              <a:rPr lang="en-US" sz="3100" dirty="0"/>
            </a:br>
            <a:r>
              <a:rPr lang="en-US" sz="3100" dirty="0" err="1"/>
              <a:t>NeededFor</a:t>
            </a:r>
            <a:r>
              <a:rPr lang="en-US" sz="3100" dirty="0"/>
              <a:t>(E1,E2). </a:t>
            </a:r>
            <a:br>
              <a:rPr lang="en-US" sz="3100" dirty="0"/>
            </a:br>
            <a:r>
              <a:rPr lang="en-US" sz="3100" dirty="0" err="1"/>
              <a:t>NeededFor</a:t>
            </a:r>
            <a:r>
              <a:rPr lang="en-US" sz="3100" dirty="0"/>
              <a:t>(E1,E3). </a:t>
            </a:r>
            <a:br>
              <a:rPr lang="en-US" sz="3100" dirty="0"/>
            </a:br>
            <a:r>
              <a:rPr lang="en-US" sz="3100" dirty="0" err="1"/>
              <a:t>NeededFor</a:t>
            </a:r>
            <a:r>
              <a:rPr lang="en-US" sz="3100" dirty="0"/>
              <a:t>(E2,E1). </a:t>
            </a:r>
            <a:br>
              <a:rPr lang="en-US" sz="3100" dirty="0"/>
            </a:br>
            <a:r>
              <a:rPr lang="en-US" sz="3100" dirty="0" err="1"/>
              <a:t>NeededFor</a:t>
            </a:r>
            <a:r>
              <a:rPr lang="en-US" sz="3100" dirty="0"/>
              <a:t>(E3,E1). </a:t>
            </a:r>
            <a:br>
              <a:rPr lang="en-US" sz="3100" dirty="0"/>
            </a:br>
            <a:r>
              <a:rPr lang="en-US" sz="3100" dirty="0"/>
              <a:t>Result(E1,S1). </a:t>
            </a:r>
            <a:br>
              <a:rPr lang="en-US" sz="3100" dirty="0"/>
            </a:br>
            <a:r>
              <a:rPr lang="en-US" sz="3100" dirty="0"/>
              <a:t>Precondition(S1,E4). </a:t>
            </a:r>
            <a:br>
              <a:rPr lang="en-US" sz="3100" dirty="0"/>
            </a:br>
            <a:r>
              <a:rPr lang="en-US" sz="3100" dirty="0"/>
              <a:t>Cancels(E5,S3). </a:t>
            </a:r>
            <a:br>
              <a:rPr lang="en-US" sz="3100" dirty="0"/>
            </a:br>
            <a:r>
              <a:rPr lang="en-US" sz="3100" dirty="0"/>
              <a:t>Goal(John,E4). Time T1 until T5. </a:t>
            </a:r>
            <a:br>
              <a:rPr lang="en-US" sz="3100" dirty="0"/>
            </a:br>
            <a:r>
              <a:rPr lang="en-US" sz="3100" dirty="0" err="1"/>
              <a:t>MakesImpossible</a:t>
            </a:r>
            <a:r>
              <a:rPr lang="en-US" sz="3100" dirty="0"/>
              <a:t>(S2,E4). </a:t>
            </a:r>
            <a:br>
              <a:rPr lang="en-US" sz="3100" dirty="0"/>
            </a:br>
            <a:r>
              <a:rPr lang="en-US" sz="3100" dirty="0"/>
              <a:t>Goal(John,S4). Time T5 through end. </a:t>
            </a:r>
            <a:br>
              <a:rPr lang="en-US" sz="3100" dirty="0"/>
            </a:br>
            <a:r>
              <a:rPr lang="en-US" sz="3100" dirty="0"/>
              <a:t>Result(E7,S3). </a:t>
            </a:r>
            <a:br>
              <a:rPr lang="en-US" sz="3100" dirty="0"/>
            </a:br>
            <a:r>
              <a:rPr lang="en-US" sz="3100" dirty="0"/>
              <a:t>Precondition(S3,E9). </a:t>
            </a:r>
            <a:br>
              <a:rPr lang="en-US" sz="3100" dirty="0"/>
            </a:br>
            <a:r>
              <a:rPr lang="en-US" sz="3100" dirty="0" err="1"/>
              <a:t>PossibleResult</a:t>
            </a:r>
            <a:r>
              <a:rPr lang="en-US" sz="3100" dirty="0"/>
              <a:t>(E9,E8). </a:t>
            </a:r>
            <a:br>
              <a:rPr lang="en-US" sz="3100" dirty="0"/>
            </a:br>
            <a:r>
              <a:rPr lang="en-US" sz="3100" dirty="0"/>
              <a:t>Result(E8,S4).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2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3A7B4-0B21-40E4-AD91-C5EBBB7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Google Translate (11/24/20)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EFF711-880D-4C2D-9AD3-4A21123AC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02" y="1825625"/>
            <a:ext cx="4576796" cy="4351338"/>
          </a:xfrm>
        </p:spPr>
      </p:pic>
    </p:spTree>
    <p:extLst>
      <p:ext uri="{BB962C8B-B14F-4D97-AF65-F5344CB8AC3E}">
        <p14:creationId xmlns:p14="http://schemas.microsoft.com/office/powerpoint/2010/main" val="59294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F4BD-7692-4B14-B1E4-7ABB2EE5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Significance for translation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9FCF860-9B91-4F72-B479-20C863E3E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2" y="2310370"/>
            <a:ext cx="11997830" cy="3907550"/>
          </a:xfrm>
        </p:spPr>
      </p:pic>
    </p:spTree>
    <p:extLst>
      <p:ext uri="{BB962C8B-B14F-4D97-AF65-F5344CB8AC3E}">
        <p14:creationId xmlns:p14="http://schemas.microsoft.com/office/powerpoint/2010/main" val="192356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419E-1C6C-42A5-B606-F315FE10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of compositional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2028-0432-4A03-88B2-3D83DAA2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meaning of a phrase is a combination of the meanings of its constituents, combined in a way determined by the syntactic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got to be right in principle.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awfully hard to get it to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379926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CAE5-9360-425D-956D-34E33EE8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BB7D41-C6E7-4EE1-87A0-E84D0D2DB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93" r="34710"/>
          <a:stretch/>
        </p:blipFill>
        <p:spPr>
          <a:xfrm>
            <a:off x="1036802" y="1575200"/>
            <a:ext cx="4180657" cy="460176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2913E9-B582-4729-B2D1-3BCFF05634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Representation:</a:t>
            </a:r>
          </a:p>
          <a:p>
            <a:pPr marL="0" indent="0">
              <a:buNone/>
            </a:pPr>
            <a:r>
              <a:rPr lang="en-US" dirty="0"/>
              <a:t>Person(p1).</a:t>
            </a:r>
          </a:p>
          <a:p>
            <a:pPr marL="0" indent="0">
              <a:buNone/>
            </a:pPr>
            <a:r>
              <a:rPr lang="en-US" dirty="0"/>
              <a:t>Name(p1,”John”).</a:t>
            </a:r>
          </a:p>
          <a:p>
            <a:pPr marL="0" indent="0">
              <a:buNone/>
            </a:pPr>
            <a:r>
              <a:rPr lang="en-US" dirty="0"/>
              <a:t>Apple(o1).</a:t>
            </a:r>
          </a:p>
          <a:p>
            <a:pPr marL="0" indent="0">
              <a:buNone/>
            </a:pPr>
            <a:r>
              <a:rPr lang="en-US" dirty="0"/>
              <a:t>Ripe(o1).</a:t>
            </a:r>
          </a:p>
          <a:p>
            <a:pPr marL="0" indent="0">
              <a:buNone/>
            </a:pPr>
            <a:r>
              <a:rPr lang="en-US" dirty="0"/>
              <a:t>Event(e1,Eat).</a:t>
            </a:r>
          </a:p>
          <a:p>
            <a:pPr marL="0" indent="0">
              <a:buNone/>
            </a:pPr>
            <a:r>
              <a:rPr lang="en-US" dirty="0"/>
              <a:t>Actor(e1,p1).</a:t>
            </a:r>
          </a:p>
          <a:p>
            <a:pPr marL="0" indent="0">
              <a:buNone/>
            </a:pPr>
            <a:r>
              <a:rPr lang="en-US" dirty="0"/>
              <a:t>Object(e1,o1).</a:t>
            </a:r>
          </a:p>
        </p:txBody>
      </p:sp>
    </p:spTree>
    <p:extLst>
      <p:ext uri="{BB962C8B-B14F-4D97-AF65-F5344CB8AC3E}">
        <p14:creationId xmlns:p14="http://schemas.microsoft.com/office/powerpoint/2010/main" val="10220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DC234-2769-4D03-9DF9-451B32AB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A59F7-8412-4007-8BF8-CD54749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“apple”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Content: Apple</a:t>
            </a:r>
          </a:p>
          <a:p>
            <a:pPr marL="0" indent="0">
              <a:buNone/>
            </a:pPr>
            <a:r>
              <a:rPr lang="en-US" dirty="0"/>
              <a:t>“ate”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Content: Eat</a:t>
            </a:r>
          </a:p>
          <a:p>
            <a:pPr marL="0" indent="0">
              <a:buNone/>
            </a:pPr>
            <a:r>
              <a:rPr lang="en-US" dirty="0"/>
              <a:t>“John”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{ Create symbol s.  </a:t>
            </a:r>
          </a:p>
          <a:p>
            <a:pPr marL="0" indent="0">
              <a:buNone/>
            </a:pPr>
            <a:r>
              <a:rPr lang="en-US" dirty="0"/>
              <a:t>                  Assert: Person(s). Name(</a:t>
            </a:r>
            <a:r>
              <a:rPr lang="en-US" dirty="0" err="1"/>
              <a:t>s,”John</a:t>
            </a:r>
            <a:r>
              <a:rPr lang="en-US" dirty="0"/>
              <a:t>”).</a:t>
            </a:r>
          </a:p>
          <a:p>
            <a:pPr marL="0" indent="0">
              <a:buNone/>
            </a:pPr>
            <a:r>
              <a:rPr lang="en-US" dirty="0"/>
              <a:t>                  Denotation: S } </a:t>
            </a:r>
          </a:p>
        </p:txBody>
      </p:sp>
    </p:spTree>
    <p:extLst>
      <p:ext uri="{BB962C8B-B14F-4D97-AF65-F5344CB8AC3E}">
        <p14:creationId xmlns:p14="http://schemas.microsoft.com/office/powerpoint/2010/main" val="417722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E1AD83-4E48-4488-9EBB-C22CFA0C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Compositional rule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6D9725-0A6C-4DC9-9FB4-655032BD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/>
              <a:t>Given</a:t>
            </a:r>
          </a:p>
        </p:txBody>
      </p:sp>
      <p:pic>
        <p:nvPicPr>
          <p:cNvPr id="8" name="Content Placeholder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3A7BA0B-99BB-458A-BCC0-63FC087D1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37534"/>
            <a:ext cx="1269711" cy="367547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25576F-A98C-4D40-90B4-4F585A13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Apply rule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351171-39E0-4374-9383-39F9DB7D14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Denotation(NP) = Denotation(W).</a:t>
            </a:r>
          </a:p>
        </p:txBody>
      </p:sp>
    </p:spTree>
    <p:extLst>
      <p:ext uri="{BB962C8B-B14F-4D97-AF65-F5344CB8AC3E}">
        <p14:creationId xmlns:p14="http://schemas.microsoft.com/office/powerpoint/2010/main" val="271463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E1AD83-4E48-4488-9EBB-C22CFA0C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Compositional </a:t>
            </a:r>
            <a:r>
              <a:rPr lang="en-US"/>
              <a:t>rule 2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6D9725-0A6C-4DC9-9FB4-655032BD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/>
              <a:t>Given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25576F-A98C-4D40-90B4-4F585A13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dirty="0"/>
              <a:t>Apply rule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351171-39E0-4374-9383-39F9DB7D14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new symbol S.</a:t>
            </a:r>
          </a:p>
          <a:p>
            <a:pPr marL="0" indent="0">
              <a:buNone/>
            </a:pPr>
            <a:r>
              <a:rPr lang="en-US" dirty="0"/>
              <a:t>for (each Adj/Noun P)</a:t>
            </a:r>
          </a:p>
          <a:p>
            <a:pPr marL="0" indent="0">
              <a:buNone/>
            </a:pPr>
            <a:r>
              <a:rPr lang="en-US" dirty="0"/>
              <a:t>   assert </a:t>
            </a:r>
            <a:r>
              <a:rPr lang="en-US" dirty="0" err="1"/>
              <a:t>P.Content</a:t>
            </a:r>
            <a:r>
              <a:rPr lang="en-US" dirty="0"/>
              <a:t>(S);</a:t>
            </a:r>
          </a:p>
          <a:p>
            <a:pPr marL="0" indent="0">
              <a:buNone/>
            </a:pPr>
            <a:r>
              <a:rPr lang="en-US" dirty="0"/>
              <a:t>Denotation(NP) = S.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8D8A41D-2828-4685-A2C6-7B4DB1642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80" y="3429000"/>
            <a:ext cx="4219290" cy="1949823"/>
          </a:xfrm>
        </p:spPr>
      </p:pic>
    </p:spTree>
    <p:extLst>
      <p:ext uri="{BB962C8B-B14F-4D97-AF65-F5344CB8AC3E}">
        <p14:creationId xmlns:p14="http://schemas.microsoft.com/office/powerpoint/2010/main" val="29177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E1AD83-4E48-4488-9EBB-C22CFA0C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Compositional rule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6D9725-0A6C-4DC9-9FB4-655032BD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/>
              <a:t>Given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25576F-A98C-4D40-90B4-4F585A13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/>
              <a:t>Apply rule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351171-39E0-4374-9383-39F9DB7D14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symbol 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Assert Event(</a:t>
            </a:r>
            <a:r>
              <a:rPr lang="en-US" dirty="0" err="1"/>
              <a:t>E,Verb.Content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Assert Actor(</a:t>
            </a:r>
            <a:r>
              <a:rPr lang="en-US" dirty="0" err="1"/>
              <a:t>E,Denotation</a:t>
            </a:r>
            <a:r>
              <a:rPr lang="en-US" dirty="0"/>
              <a:t>(NP</a:t>
            </a:r>
            <a:r>
              <a:rPr lang="en-US" baseline="-25000" dirty="0"/>
              <a:t>1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Assert Object(</a:t>
            </a:r>
            <a:r>
              <a:rPr lang="en-US" dirty="0" err="1"/>
              <a:t>E,Denotation</a:t>
            </a:r>
            <a:r>
              <a:rPr lang="en-US" dirty="0"/>
              <a:t>(NP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78F0DE5-D223-4CB3-9E2B-5B0AEC542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1" t="25075" r="21411" b="27488"/>
          <a:stretch/>
        </p:blipFill>
        <p:spPr>
          <a:xfrm>
            <a:off x="140053" y="2868707"/>
            <a:ext cx="5403965" cy="3173506"/>
          </a:xfrm>
        </p:spPr>
      </p:pic>
    </p:spTree>
    <p:extLst>
      <p:ext uri="{BB962C8B-B14F-4D97-AF65-F5344CB8AC3E}">
        <p14:creationId xmlns:p14="http://schemas.microsoft.com/office/powerpoint/2010/main" val="200421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F639-A22B-4B9A-A5BF-4B6A52F3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Transference events </a:t>
            </a:r>
            <a:br>
              <a:rPr lang="en-US" dirty="0"/>
            </a:br>
            <a:r>
              <a:rPr lang="en-US" dirty="0"/>
              <a:t>Programming Assignment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4389-F6E4-4D75-88FF-34461A112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Parse tree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32A49D82-6205-4FE0-AEBD-22C0A85D0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57" y="2505075"/>
            <a:ext cx="409684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8F6B-96F0-4F7F-A279-F315DC7C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7B35-9074-4936-8F89-70E93145B1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Transfer(X1)</a:t>
            </a:r>
            <a:br>
              <a:rPr lang="en-US" dirty="0"/>
            </a:br>
            <a:r>
              <a:rPr lang="en-US" dirty="0"/>
              <a:t>Pretty(X2)</a:t>
            </a:r>
          </a:p>
          <a:p>
            <a:pPr marL="0" indent="0">
              <a:buNone/>
            </a:pPr>
            <a:r>
              <a:rPr lang="en-US" dirty="0"/>
              <a:t>Flowers(X2)</a:t>
            </a:r>
          </a:p>
          <a:p>
            <a:pPr marL="0" indent="0">
              <a:buNone/>
            </a:pPr>
            <a:r>
              <a:rPr lang="en-US" dirty="0"/>
              <a:t>Small(X3)</a:t>
            </a:r>
          </a:p>
          <a:p>
            <a:pPr marL="0" indent="0">
              <a:buNone/>
            </a:pPr>
            <a:r>
              <a:rPr lang="en-US" dirty="0"/>
              <a:t>Boy(X3)</a:t>
            </a:r>
          </a:p>
          <a:p>
            <a:pPr marL="0" indent="0">
              <a:buNone/>
            </a:pPr>
            <a:r>
              <a:rPr lang="en-US" dirty="0"/>
              <a:t>Source(X1,Amy)</a:t>
            </a:r>
          </a:p>
          <a:p>
            <a:pPr marL="0" indent="0">
              <a:buNone/>
            </a:pPr>
            <a:r>
              <a:rPr lang="en-US" dirty="0"/>
              <a:t>Destination(X1,X3)</a:t>
            </a:r>
          </a:p>
          <a:p>
            <a:pPr marL="0" indent="0">
              <a:buNone/>
            </a:pPr>
            <a:r>
              <a:rPr lang="en-US" dirty="0"/>
              <a:t>Object(X1,X2).</a:t>
            </a:r>
          </a:p>
        </p:txBody>
      </p:sp>
    </p:spTree>
    <p:extLst>
      <p:ext uri="{BB962C8B-B14F-4D97-AF65-F5344CB8AC3E}">
        <p14:creationId xmlns:p14="http://schemas.microsoft.com/office/powerpoint/2010/main" val="107598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F441-29EC-460D-A32A-7283FE9C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D061-DE84-416E-8AAC-C747C78D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Given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B9E2E7C-734D-4A0E-AF7B-3200060B7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2505074"/>
            <a:ext cx="4630494" cy="41645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AC87-38F6-4C04-8AFB-4A495E135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0626D-6BDE-44FD-A24D-BF9356DF91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Transfer(X1).          Source(X1,X4).</a:t>
            </a:r>
            <a:br>
              <a:rPr lang="en-US" dirty="0"/>
            </a:br>
            <a:r>
              <a:rPr lang="en-US" dirty="0"/>
              <a:t>Transfer(X2).  Destination(X1,X6).        </a:t>
            </a:r>
            <a:br>
              <a:rPr lang="en-US" dirty="0"/>
            </a:br>
            <a:r>
              <a:rPr lang="en-US" dirty="0"/>
              <a:t>Money(X3).             Object(X1,X3).</a:t>
            </a:r>
            <a:br>
              <a:rPr lang="en-US" dirty="0"/>
            </a:br>
            <a:r>
              <a:rPr lang="en-US" dirty="0"/>
              <a:t>Boy(X4).                   Source(X2,X6).</a:t>
            </a:r>
            <a:br>
              <a:rPr lang="en-US" dirty="0"/>
            </a:br>
            <a:r>
              <a:rPr lang="en-US" dirty="0"/>
              <a:t>Book(X5).        Destination(X2,X4).</a:t>
            </a:r>
            <a:br>
              <a:rPr lang="en-US" dirty="0"/>
            </a:br>
            <a:r>
              <a:rPr lang="en-US" dirty="0"/>
              <a:t>Old(X5).                    Object(X2,X5).</a:t>
            </a:r>
            <a:br>
              <a:rPr lang="en-US" dirty="0"/>
            </a:br>
            <a:r>
              <a:rPr lang="en-US" dirty="0"/>
              <a:t>Man(X6)</a:t>
            </a:r>
            <a:br>
              <a:rPr lang="en-US" dirty="0"/>
            </a:br>
            <a:r>
              <a:rPr lang="en-US" dirty="0"/>
              <a:t>Old(X6).       </a:t>
            </a:r>
          </a:p>
        </p:txBody>
      </p:sp>
    </p:spTree>
    <p:extLst>
      <p:ext uri="{BB962C8B-B14F-4D97-AF65-F5344CB8AC3E}">
        <p14:creationId xmlns:p14="http://schemas.microsoft.com/office/powerpoint/2010/main" val="290806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1014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Compositional Semantics</vt:lpstr>
      <vt:lpstr>Principle of compositional semantics</vt:lpstr>
      <vt:lpstr>Example</vt:lpstr>
      <vt:lpstr>Lexicon</vt:lpstr>
      <vt:lpstr>Compositional rule 1</vt:lpstr>
      <vt:lpstr>Compositional rule 2</vt:lpstr>
      <vt:lpstr>Compositional rule 3</vt:lpstr>
      <vt:lpstr>Transference events  Programming Assignment 5</vt:lpstr>
      <vt:lpstr>Event example 2</vt:lpstr>
      <vt:lpstr>Event example 3</vt:lpstr>
      <vt:lpstr>Parenthesized input of trees</vt:lpstr>
      <vt:lpstr>Text interpretation</vt:lpstr>
      <vt:lpstr>Example: Text</vt:lpstr>
      <vt:lpstr>Events</vt:lpstr>
      <vt:lpstr>Key states for causal structure</vt:lpstr>
      <vt:lpstr>Causal connections</vt:lpstr>
      <vt:lpstr>Google Translate (11/24/20)</vt:lpstr>
      <vt:lpstr>Significance for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Semantics</dc:title>
  <dc:creator>Ernest Davis</dc:creator>
  <cp:lastModifiedBy>Ernest Davis</cp:lastModifiedBy>
  <cp:revision>17</cp:revision>
  <dcterms:created xsi:type="dcterms:W3CDTF">2020-11-23T16:10:39Z</dcterms:created>
  <dcterms:modified xsi:type="dcterms:W3CDTF">2020-11-24T22:06:31Z</dcterms:modified>
</cp:coreProperties>
</file>