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13F4-59A9-4030-8A7D-948C5B5EC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7A1CF-EB64-4D53-81A8-90B7838C5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70F53-6758-4CC3-8355-8817BBB7C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9F8C-F058-42DA-96A2-0A4BCB89ED58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8A2B9-E995-4AA0-9FAE-7A6BE98F9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4051E-5DD1-40F8-8A0A-CC73D832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C12E-6CC4-4C48-968A-CD633010F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72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8964-6821-43C2-81BC-6F3503C0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DE2C0-98B4-4754-B6B6-245A08FEE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E62D3-BF1F-4A7D-85C6-6CFBB4B5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9F8C-F058-42DA-96A2-0A4BCB89ED58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AC1FF-EAF1-49FE-8925-9682DCFA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39658-E8CA-4161-BA26-EB3E1F66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C12E-6CC4-4C48-968A-CD633010F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9B9FF9-6EA3-46D8-8BA4-F970B48CC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E5258-1B7C-4A0B-A6F5-2B0EA7154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23B82-1DF2-4E84-810E-E151F2E8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9F8C-F058-42DA-96A2-0A4BCB89ED58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1AAE6-1202-414E-8CD3-A9529484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31C77-8423-4E13-AC8A-41DCFF99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C12E-6CC4-4C48-968A-CD633010F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00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09EB-BDF6-4D28-8DCE-E9C384CB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7F9C-5557-4EE4-AD1C-477061401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B5AEC-8A14-49D0-B256-1B06F1E1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9F8C-F058-42DA-96A2-0A4BCB89ED58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0E83C-931A-4B0C-99C4-156B1539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D55BF-F92D-4294-B84F-442ECFB0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C12E-6CC4-4C48-968A-CD633010F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2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98563-9965-4AEB-BFF6-F6D65E052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3D402-5744-49A3-A7F8-AC0FC9152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FE596-9CB8-49F2-A57E-C7F32BE9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9F8C-F058-42DA-96A2-0A4BCB89ED58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EB1A9-3671-4444-BD9F-516CC351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0DB9B-0239-4D12-ACFA-C5EC1FBA1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C12E-6CC4-4C48-968A-CD633010F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6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52C9-6B90-417A-9E60-501003FF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EC9BB-9A58-4549-B17A-D9EE4C488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2388B-6159-4B18-A2B0-02ED358A7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F6786-FF6C-4B02-8192-F0DBEEEF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9F8C-F058-42DA-96A2-0A4BCB89ED58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40D93-0506-4ED7-92BD-4C93363D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17DF5-5A15-40F6-88FC-C83E746F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C12E-6CC4-4C48-968A-CD633010F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4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6EAC-239A-4AAD-B2A7-806EF374D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F2705-29D7-4004-AABD-990EE4552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C78B2-1562-49DE-A201-4E956EDDE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A01E5-4E23-4516-8CD9-A64FBDBF9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A1867C-5C90-4600-8F4E-182F64E30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EE98F-C3AC-4F1A-BCFB-05840098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9F8C-F058-42DA-96A2-0A4BCB89ED58}" type="datetimeFigureOut">
              <a:rPr lang="en-US" smtClean="0"/>
              <a:t>11/9/20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66D48B-C817-4D2E-A3D4-801A435D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30541-D4C1-4782-B1C5-E543A7F5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C12E-6CC4-4C48-968A-CD633010F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8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31E2-BD35-4BEE-8204-A17B61754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6E7FC1-3159-4CFB-8C21-E7A573C71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9F8C-F058-42DA-96A2-0A4BCB89ED58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960F4-E216-473C-AD27-D159DD2B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268E3-4759-4F25-BD3A-351BE446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C12E-6CC4-4C48-968A-CD633010F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1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1F57E-42F7-4E77-8770-DE3F32EC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9F8C-F058-42DA-96A2-0A4BCB89ED58}" type="datetimeFigureOut">
              <a:rPr lang="en-US" smtClean="0"/>
              <a:t>11/9/20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5CB9F4-84F1-4501-8EE2-FD6692FA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87EC8-0C85-4719-9F73-F8BB94F0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C12E-6CC4-4C48-968A-CD633010F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8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5285-5937-444F-9D0F-B72820530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71576-118D-49FA-A815-0EC17767A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D6AF1-6C6C-4453-A65A-55FFBDFAF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28842-7888-48D4-855A-F9BC2395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9F8C-F058-42DA-96A2-0A4BCB89ED58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7D23F-2CC3-465A-BF2D-6EB0DBB3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96472-AC68-4E3B-BDFC-0CFC4582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C12E-6CC4-4C48-968A-CD633010F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7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2542F-FADC-4F33-B2E1-ED9D1CDC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959EAB-C46A-4A40-B94B-EE66365D8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CAAE1-BB3B-47DD-A403-0E4737A99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A0AC2-0DA3-4689-A7DE-8322656B5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9F8C-F058-42DA-96A2-0A4BCB89ED58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53839-BB34-49D7-99E8-A58A2E5E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60F6F-9E2C-4515-BB82-6E2B3A1F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C12E-6CC4-4C48-968A-CD633010F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8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1B587B-62F5-40A0-9D6F-A3C0738DA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248C2-F256-4827-9C41-AD9744A9F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7C267-B5AB-4C55-AEE8-E152BF15C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B9F8C-F058-42DA-96A2-0A4BCB89ED58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5A2CC-238C-4D86-8726-620EF1255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69B8A-2CAB-42C1-8BF2-DFBBADA5F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6C12E-6CC4-4C48-968A-CD633010F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1B1D-D581-4A65-9DAE-D5CB8E73ED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Stochastic Generative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7B87A-F98B-411E-B883-99A5ED829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general probabilistic framework for many forms of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372368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F644-0DAA-40B0-AE2F-D0A5B7E45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1876A9-9DAE-4EA6-ABAB-7B2F96856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We’ve chosen the model Q: that is, all the values </a:t>
                </a:r>
                <a:r>
                  <a:rPr kumimoji="0" 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r>
                  <a:rPr kumimoji="0" lang="en-US" sz="2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 </a:t>
                </a: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and </a:t>
                </a:r>
                <a:r>
                  <a:rPr kumimoji="0" 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r>
                  <a:rPr kumimoji="0" lang="en-US" sz="2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 ,</a:t>
                </a:r>
                <a:r>
                  <a:rPr kumimoji="0" lang="en-US" sz="26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a,x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We now get a new instance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We need to predict the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 probability of a particular outcome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,1,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,2,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𝑎𝑟𝑔𝑚𝑎𝑥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𝐶</m:t>
                            </m:r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</m:t>
                            </m:r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𝑣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=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𝑎𝑟𝑔𝑚𝑎𝑥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𝐶</m:t>
                            </m:r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</m:t>
                            </m:r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𝑣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𝑎𝑟𝑔𝑚𝑎𝑥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,1,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,2,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1876A9-9DAE-4EA6-ABAB-7B2F96856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057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A597-0A58-4AE5-B260-7428AF2A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87D87F-8252-4044-91A0-D468CEA535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We’re given a training set: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need to compute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𝑣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,1,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𝑎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𝑣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,2,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that will make </a:t>
                </a:r>
                <a:r>
                  <a:rPr lang="en-US" i="1" dirty="0"/>
                  <a:t>this specific outcome </a:t>
                </a:r>
                <a:r>
                  <a:rPr lang="en-US" dirty="0"/>
                  <a:t>as likely as possible. Of course, this specific outcome will be at best astronomically unlikely in any case but some values make it astronomically more likely than others. 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87D87F-8252-4044-91A0-D468CEA535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B4E7383-868F-4C50-9D97-161090FAD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613" y="1403267"/>
            <a:ext cx="3516366" cy="271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00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F9732-85C4-42CE-8AC0-AD74E458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probability of the training data given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F73A14-FB09-4936-BAC3-ED9BF08147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probability of a particular row:</a:t>
                </a:r>
              </a:p>
              <a:p>
                <a:pPr marL="0" indent="0">
                  <a:buNone/>
                </a:pPr>
                <a:r>
                  <a:rPr lang="en-US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𝑤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,1,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𝑇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𝑤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,2,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𝐹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probability of the table is the product of the probabilities of the rows: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F73A14-FB09-4936-BAC3-ED9BF08147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BB21E66-96EB-4BB0-998B-17C8A0707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1294"/>
            <a:ext cx="10909263" cy="2119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A6001C-7253-4AF9-AB39-94C6F2AAFD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642" y="1825625"/>
            <a:ext cx="3373993" cy="59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85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3AFA-931F-42E8-A11A-EBC2187D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Maximizing that horrible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831AC-921E-4217-8A10-678CEB4CE6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Is actually not that bad.</a:t>
                </a:r>
              </a:p>
              <a:p>
                <a:pPr marL="0" indent="0">
                  <a:buNone/>
                </a:pPr>
                <a:r>
                  <a:rPr lang="en-US" dirty="0"/>
                  <a:t>Set all the probabilities to 1?  No, that’s not OK. There is a constraint: the probabilities on each roulette wheel have to sum to 1.</a:t>
                </a:r>
              </a:p>
              <a:p>
                <a:pPr marL="0" indent="0">
                  <a:buNone/>
                </a:pPr>
                <a:r>
                  <a:rPr lang="en-US" dirty="0"/>
                  <a:t>Maximize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Set the derivative to 0: </a:t>
                </a:r>
                <a:endPara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0=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e>
                          </m:d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𝑛𝑝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1−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Dividing through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1−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𝑚𝑝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Solving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 the maximal probability is just the frequency. The same thing happens if there are more than two possibilities.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831AC-921E-4217-8A10-678CEB4CE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646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1BCE-A8AF-416F-8949-440A3414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E5B6EA-14EA-49D5-B613-8BADE1D4AF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𝐹𝑟𝑒𝑞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𝐹𝑟𝑒𝑞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just like when we derived Naïve Bayes before.</a:t>
                </a:r>
              </a:p>
              <a:p>
                <a:pPr marL="0" indent="0">
                  <a:buNone/>
                </a:pPr>
                <a:r>
                  <a:rPr lang="en-US" dirty="0"/>
                  <a:t>What have we gained?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model with the roulette wheels is a concrete way of viewing the independence assumptions.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We’ve justified the use of the frequencies as probabilities in terms of the maximum likelihood of the training set.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We place this in the general conceptual framework of stochastic generative models.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We can generalize.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E5B6EA-14EA-49D5-B613-8BADE1D4AF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945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3389-BD78-4FFA-A7C9-AC90B40D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Naïve Bayes where some of the predictive attributes are numerical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7BBEF-C226-4D85-B5B2-A0AB5DFA88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Same set up except that some of the predictive attributes are numerical. (The classification attribute is still discrete.)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Same structure of model, except that, for numerical attributes, we replace the lower level roulette wheel for attribute A after value C=v by a Gaussians with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and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7BBEF-C226-4D85-B5B2-A0AB5DFA88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379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F644-0DAA-40B0-AE2F-D0A5B7E45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1876A9-9DAE-4EA6-ABAB-7B2F96856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As before:</a:t>
                </a:r>
              </a:p>
              <a:p>
                <a:pPr marL="0" indent="0">
                  <a:buNone/>
                </a:pPr>
                <a:r>
                  <a:rPr lang="en-US" dirty="0"/>
                  <a:t>We’ve chosen the model Q: the values </a:t>
                </a:r>
                <a:r>
                  <a:rPr kumimoji="0" 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r>
                  <a:rPr kumimoji="0" lang="en-US" sz="2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the values</a:t>
                </a:r>
                <a:r>
                  <a:rPr kumimoji="0" lang="en-US" sz="2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r>
                  <a:rPr kumimoji="0" lang="en-US" sz="2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 ,</a:t>
                </a:r>
                <a:r>
                  <a:rPr kumimoji="0" lang="en-US" sz="26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a,x</a:t>
                </a: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 for the discrete attributes and the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𝜇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and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We now get the values of the predictive attributes for a new instance X. </a:t>
                </a:r>
                <a:r>
                  <a:rPr lang="en-US" dirty="0"/>
                  <a:t>We need to predict the value of X.C. We choose the value v that maximizes P(C=v)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∙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P(A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=u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|C=v)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∙ …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P(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X.A</a:t>
                </a:r>
                <a:r>
                  <a:rPr kumimoji="0" lang="en-US" sz="28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k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</a:t>
                </a:r>
                <a:r>
                  <a:rPr kumimoji="0" lang="en-US" sz="28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k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|X.C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=v)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but now if A is a numerical value, then P(A=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u|C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=v) is given by the Gaussian distribution, (again, in practice take the logs)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</m:t>
                          </m:r>
                        </m:e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−(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𝐴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/2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1876A9-9DAE-4EA6-ABAB-7B2F96856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606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84D3-8C94-43C3-9194-52A0E3D8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52399-70A5-48B5-B107-B669C08EE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that you have a sequence of numbers: S=[1.1, 3.2, 7.8].</a:t>
            </a:r>
          </a:p>
          <a:p>
            <a:pPr marL="0" indent="0">
              <a:buNone/>
            </a:pPr>
            <a:r>
              <a:rPr lang="en-US" dirty="0"/>
              <a:t>You believe these are the output of a Gaussian process with mean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US" dirty="0"/>
              <a:t> and standard deviation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What values of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μ </a:t>
            </a:r>
            <a:r>
              <a:rPr lang="en-US" dirty="0"/>
              <a:t>and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σ </a:t>
            </a:r>
            <a:r>
              <a:rPr lang="en-US" dirty="0"/>
              <a:t>maximizes the probability density of this outcome?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98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3B4E-0C40-44EE-8E64-94B253456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F34F32-1AF8-4788-8765-C1425626D1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𝜋</m:t>
                              </m:r>
                            </m:e>
                          </m:rad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𝜎</m:t>
                          </m:r>
                        </m:den>
                      </m:f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1.1−</m:t>
                                  </m:r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/2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𝜋</m:t>
                              </m:r>
                            </m:e>
                          </m:rad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𝜎</m:t>
                          </m:r>
                        </m:den>
                      </m:f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3.2</m:t>
                                  </m:r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/2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𝜋</m:t>
                              </m:r>
                            </m:e>
                          </m:rad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𝜎</m:t>
                          </m:r>
                        </m:den>
                      </m:f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7.8</m:t>
                                  </m:r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/2</m:t>
                          </m:r>
                          <m:sSup>
                            <m:sSup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Take the negative logs and minimize. Ignore the factors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(1.1−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3.2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7.8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any fixed value of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this is minimized when we minimize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(1.1−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3.2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(7.8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F34F32-1AF8-4788-8765-C1425626D1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18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FED56-E545-46A6-B2E3-01CE3701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6FCCA-B4E5-4F17-8E23-375E137C15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To minimize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𝜇</m:t>
                        </m:r>
                      </m:e>
                    </m:d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(1.1−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𝜇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)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+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3.2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𝜇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)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+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(7.8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𝜇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)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differentiate and set equal to 0.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3.2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7.8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=(1.1+3.2+7.8)/3</m:t>
                    </m:r>
                  </m:oMath>
                </a14:m>
                <a:r>
                  <a:rPr lang="en-US" dirty="0"/>
                  <a:t>, the average of the values</a:t>
                </a:r>
              </a:p>
              <a:p>
                <a:pPr marL="0" indent="0">
                  <a:buNone/>
                </a:pPr>
                <a:r>
                  <a:rPr lang="en-US" dirty="0"/>
                  <a:t>This holds in general for any set S generated by a Gaussian: the value of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μ</a:t>
                </a:r>
                <a:r>
                  <a:rPr lang="en-US" dirty="0"/>
                  <a:t> that makes S most likely is the average of S. That’s (arguably) the reason one takes an average.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6FCCA-B4E5-4F17-8E23-375E137C1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41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B2E4-821C-491F-A5B6-A5079BE0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Three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3E10B-204D-432D-A2AC-A52AB56A9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  <a:p>
            <a:r>
              <a:rPr lang="en-US" dirty="0"/>
              <a:t>Training</a:t>
            </a:r>
          </a:p>
          <a:p>
            <a:r>
              <a:rPr lang="en-US" dirty="0"/>
              <a:t>Inference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76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DAB9-87C0-47B5-910B-1961420D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476B90-0BCD-4179-9965-7486A91002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Using more calculus, which I’m not going to go through, you can show that the optimal value of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dirty="0"/>
                  <a:t> satisfies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l-GR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dirty="0"/>
                  <a:t> is called the standard deviation* of the data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* Statisticians use two different definitions of the standard deviation. This is generally the less preferred one. The more preferred one has denominator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476B90-0BCD-4179-9965-7486A91002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205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2F37-09E7-4A93-9861-C9948B24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 to Naïve Bayes with numerical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5D526-D1A1-4DAB-B173-5F254234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is a numerical predictive parameter.</a:t>
            </a:r>
          </a:p>
          <a:p>
            <a:pPr marL="0" indent="0">
              <a:buNone/>
            </a:pPr>
            <a:r>
              <a:rPr lang="en-US" dirty="0"/>
              <a:t>v is a value of the classification attribute C.</a:t>
            </a:r>
          </a:p>
          <a:p>
            <a:pPr marL="0" indent="0">
              <a:buNone/>
            </a:pPr>
            <a:r>
              <a:rPr lang="en-US" dirty="0"/>
              <a:t>Let S be the set of all values of A in training set instances where C=v.</a:t>
            </a:r>
          </a:p>
          <a:p>
            <a:pPr marL="0" indent="0">
              <a:buNone/>
            </a:pPr>
            <a:r>
              <a:rPr lang="en-US" dirty="0"/>
              <a:t>Set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/>
              <a:t>to be the average of the values in S and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dirty="0"/>
              <a:t>  to be their standard deviation.</a:t>
            </a:r>
          </a:p>
        </p:txBody>
      </p:sp>
    </p:spTree>
    <p:extLst>
      <p:ext uri="{BB962C8B-B14F-4D97-AF65-F5344CB8AC3E}">
        <p14:creationId xmlns:p14="http://schemas.microsoft.com/office/powerpoint/2010/main" val="3316826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9235-01F0-4FF4-977A-E3BC19E9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this two-step process (get the single best model from training and use it for inference) what probability theory tells us to do?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93A89B-AA22-4F56-99B9-2A86F9CA2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09011"/>
                <a:ext cx="10515600" cy="42679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Not really. What we should really do is this: (A is the attribute values)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point is that we should sum up (or, more likely, integrate) over all models, rather than choose the best one.</a:t>
                </a:r>
              </a:p>
              <a:p>
                <a:pPr marL="0" indent="0">
                  <a:buNone/>
                </a:pPr>
                <a:r>
                  <a:rPr lang="en-US" dirty="0"/>
                  <a:t>In general, this is computationally hopeless. But for Naïve Bayes, under the right assumptions, it gives the Laplacian correction.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93A89B-AA22-4F56-99B9-2A86F9CA2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09011"/>
                <a:ext cx="10515600" cy="4267952"/>
              </a:xfrm>
              <a:blipFill>
                <a:blip r:embed="rId2"/>
                <a:stretch>
                  <a:fillRect l="-1217" t="-2286" r="-754" b="-2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848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0208-38D8-4234-8FCD-B016EFAB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3E4F7-BE4C-438F-A1DF-79A64DA60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Define a possible class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Φ</a:t>
            </a:r>
            <a:r>
              <a:rPr lang="en-US" dirty="0"/>
              <a:t> of probabilistic models that you will choose from. We will assume (often unrealistically) that the data is being generated by some process Q in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Φ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that the data items are independent executions of Q.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Sometimes the models in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Φ </a:t>
            </a:r>
            <a:r>
              <a:rPr lang="en-US" dirty="0"/>
              <a:t>are all structurally the same and vary only in numerical parameters; sometimes they include variations in structure as well.</a:t>
            </a:r>
          </a:p>
          <a:p>
            <a:pPr marL="0" indent="0">
              <a:buNone/>
            </a:pPr>
            <a:r>
              <a:rPr lang="en-US" dirty="0"/>
              <a:t>In principle modeling is done before looking at the data, just on the basis of problem characteristics. In practice, that’s often not the case.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1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1165-9FE0-45AC-BB26-5486241B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230F6D-0709-48DD-A08C-26C9F3F959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Identify the most probable model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 in </a:t>
                </a:r>
                <a:r>
                  <a:rPr kumimoji="0" lang="el-G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Φ </a:t>
                </a:r>
                <a:r>
                  <a:rPr lang="en-US" dirty="0">
                    <a:solidFill>
                      <a:prstClr val="black"/>
                    </a:solidFill>
                    <a:ea typeface="Cambria Math" panose="02040503050406030204" pitchFamily="18" charset="0"/>
                    <a:cs typeface="Calibri Light" panose="020F0302020204030204" pitchFamily="34" charset="0"/>
                  </a:rPr>
                  <a:t>given the training data T.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That is compute Q=</a:t>
                </a:r>
                <a:r>
                  <a:rPr lang="en-US" dirty="0" err="1"/>
                  <a:t>argmax</a:t>
                </a:r>
                <a:r>
                  <a:rPr lang="en-US" baseline="-25000" dirty="0" err="1"/>
                  <a:t>Z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</a:t>
                </a:r>
                <a:r>
                  <a:rPr lang="el-G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Φ</a:t>
                </a:r>
                <a:r>
                  <a:rPr lang="en-US" dirty="0"/>
                  <a:t> P(Z|T)</a:t>
                </a:r>
              </a:p>
              <a:p>
                <a:pPr marL="0" indent="0">
                  <a:buNone/>
                </a:pPr>
                <a:r>
                  <a:rPr lang="en-US" dirty="0"/>
                  <a:t>By Bayes’ law, that’s equal to </a:t>
                </a:r>
                <a:r>
                  <a:rPr lang="en-US" dirty="0" err="1"/>
                  <a:t>argmax</a:t>
                </a:r>
                <a:r>
                  <a:rPr lang="en-US" baseline="-25000" dirty="0" err="1"/>
                  <a:t>Z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</a:t>
                </a:r>
                <a:r>
                  <a:rPr lang="el-G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Φ</a:t>
                </a:r>
                <a:r>
                  <a:rPr lang="en-US" dirty="0"/>
                  <a:t> P(T|Z)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∙ </a:t>
                </a:r>
                <a:r>
                  <a:rPr lang="en-US" dirty="0"/>
                  <a:t>P(Z)/P(T) =</a:t>
                </a:r>
                <a:br>
                  <a:rPr lang="en-US" dirty="0"/>
                </a:br>
                <a:r>
                  <a:rPr lang="en-US" dirty="0" err="1"/>
                  <a:t>argmax</a:t>
                </a:r>
                <a:r>
                  <a:rPr lang="en-US" baseline="-25000" dirty="0" err="1"/>
                  <a:t>Z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</a:t>
                </a:r>
                <a:r>
                  <a:rPr lang="el-G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Φ</a:t>
                </a:r>
                <a:r>
                  <a:rPr lang="en-US" dirty="0"/>
                  <a:t> P(T|Z)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∙</a:t>
                </a:r>
                <a:r>
                  <a:rPr lang="en-US" dirty="0"/>
                  <a:t>P(Z) </a:t>
                </a:r>
              </a:p>
              <a:p>
                <a:pPr marL="0" indent="0">
                  <a:buNone/>
                </a:pPr>
                <a:r>
                  <a:rPr lang="en-US" dirty="0"/>
                  <a:t>If there is no particular probability distribution over then take P(Z) to be the same for all models and compute </a:t>
                </a:r>
                <a:r>
                  <a:rPr lang="en-US" dirty="0" err="1"/>
                  <a:t>argmax</a:t>
                </a:r>
                <a:r>
                  <a:rPr lang="en-US" baseline="-25000" dirty="0" err="1"/>
                  <a:t>Z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</a:t>
                </a:r>
                <a:r>
                  <a:rPr lang="el-GR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Φ</a:t>
                </a:r>
                <a:r>
                  <a:rPr lang="en-US" dirty="0"/>
                  <a:t> P(T|Z).</a:t>
                </a:r>
              </a:p>
              <a:p>
                <a:pPr marL="0" indent="0">
                  <a:buNone/>
                </a:pPr>
                <a:r>
                  <a:rPr lang="en-US" dirty="0"/>
                  <a:t>In statistics this is called “Maximum Likelihood Estimate”.</a:t>
                </a:r>
              </a:p>
              <a:p>
                <a:pPr marL="0" indent="0">
                  <a:buNone/>
                </a:pPr>
                <a:r>
                  <a:rPr lang="en-US" dirty="0"/>
                  <a:t>Since the data items are independent we can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230F6D-0709-48DD-A08C-26C9F3F959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02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D5D91-9FFC-4285-8B03-EBE37F5F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370D16-468F-475A-9649-3F29E801B6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Since the data items are independent we can compute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e>
                          <m: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</m:e>
                      </m:d>
                      <m:r>
                        <a:rPr kumimoji="0" lang="en-US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∈</m:t>
                          </m:r>
                          <m: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sub>
                        <m:sup/>
                        <m:e>
                          <m: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  <m: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r>
                  <a:rPr lang="en-US" dirty="0"/>
                  <a:t>Or we can take the log: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370D16-468F-475A-9649-3F29E801B6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773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C0DAE-6D0B-4DFF-9D03-6574DAC4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6E77F-6473-4CB9-8D13-EAF8664A2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Having chosen a model Q, one uses it to solve the inference problems.</a:t>
            </a:r>
          </a:p>
          <a:p>
            <a:pPr marL="0" indent="0">
              <a:buNone/>
            </a:pPr>
            <a:r>
              <a:rPr lang="en-US" dirty="0"/>
              <a:t>That is, given a problem X and a class of answers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choose the answer 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∈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Δ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that is most likely to be generated together with X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by Q.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 =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argmax</a:t>
            </a:r>
            <a:r>
              <a:rPr lang="en-US" baseline="-25000" dirty="0" err="1">
                <a:solidFill>
                  <a:prstClr val="black"/>
                </a:solidFill>
                <a:latin typeface="Calibri" panose="020F0502020204030204"/>
              </a:rPr>
              <a:t>D</a:t>
            </a:r>
            <a:r>
              <a:rPr lang="en-US" baseline="-25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l-GR" baseline="-25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>
                <a:solidFill>
                  <a:prstClr val="black"/>
                </a:solidFill>
                <a:latin typeface="Calibri" panose="020F0502020204030204"/>
              </a:rPr>
              <a:t>P(D|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X,Q)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For classification learning, this is the most probable value of the classification attribute given the prediction attributes.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1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3198-9B74-432C-B5EC-AC5B72F3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Discrete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C6D8A-867C-47B7-B188-9DC49A3F6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simplify: The classification attribute C has three values {</a:t>
            </a:r>
            <a:r>
              <a:rPr lang="en-US" dirty="0" err="1"/>
              <a:t>r,w,b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There are two predictive attributes, A</a:t>
            </a:r>
            <a:r>
              <a:rPr lang="en-US" baseline="-25000" dirty="0"/>
              <a:t>1</a:t>
            </a:r>
            <a:r>
              <a:rPr lang="en-US" dirty="0"/>
              <a:t> and A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The stochastic process has two levels. </a:t>
            </a:r>
          </a:p>
          <a:p>
            <a:pPr marL="0" indent="0">
              <a:buNone/>
            </a:pPr>
            <a:r>
              <a:rPr lang="en-US" dirty="0"/>
              <a:t>Top level: Spin a roulette wheel to choose the value of C.</a:t>
            </a:r>
          </a:p>
          <a:p>
            <a:pPr marL="0" indent="0">
              <a:buNone/>
            </a:pPr>
            <a:r>
              <a:rPr lang="en-US" dirty="0"/>
              <a:t>Lower level. For each value of C, there are two roulette wheels: One to choose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other to choose A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6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5254-DCC2-4670-9440-269894D14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0D42A21-ECD1-4FAA-BFA3-CCF6296CF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26" y="1478604"/>
            <a:ext cx="10350559" cy="5214025"/>
          </a:xfrm>
        </p:spPr>
      </p:pic>
    </p:spTree>
    <p:extLst>
      <p:ext uri="{BB962C8B-B14F-4D97-AF65-F5344CB8AC3E}">
        <p14:creationId xmlns:p14="http://schemas.microsoft.com/office/powerpoint/2010/main" val="3948363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39C9-A36F-42A4-A944-80CB2B98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SGM for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F3429-AC20-496E-88DE-3055328F2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Space of models: All the models in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Ω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/>
              <a:t>have this structure. They differ in the probabilities on each of the roulette wheels.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baseline="-25000" dirty="0"/>
              <a:t>c</a:t>
            </a:r>
            <a:r>
              <a:rPr lang="en-US" dirty="0"/>
              <a:t> = the probability that the top wheel comes up “c”.</a:t>
            </a:r>
          </a:p>
          <a:p>
            <a:pPr marL="0" indent="0">
              <a:buNone/>
            </a:pPr>
            <a:r>
              <a:rPr lang="en-US" dirty="0" err="1"/>
              <a:t>p</a:t>
            </a:r>
            <a:r>
              <a:rPr lang="en-US" baseline="-25000" dirty="0" err="1"/>
              <a:t>c,a,x</a:t>
            </a:r>
            <a:r>
              <a:rPr lang="en-US" baseline="-25000" dirty="0"/>
              <a:t> </a:t>
            </a:r>
            <a:r>
              <a:rPr lang="en-US" dirty="0"/>
              <a:t>= the probability that the roulette wheel for attribute a in the collection for classification attribute c comes up x.</a:t>
            </a:r>
          </a:p>
          <a:p>
            <a:pPr marL="0" indent="0">
              <a:buNone/>
            </a:pPr>
            <a:r>
              <a:rPr lang="en-US" dirty="0"/>
              <a:t>Training: Find the assignment of probabilities that maximizes the probability of the training data. That’s the model Q.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Inference: Having chosen the model, given the values of the attributes (the outputs of the lower level wheels), determine which value of the classification attribute maximizes the overall probability.</a:t>
            </a:r>
          </a:p>
        </p:txBody>
      </p:sp>
    </p:spTree>
    <p:extLst>
      <p:ext uri="{BB962C8B-B14F-4D97-AF65-F5344CB8AC3E}">
        <p14:creationId xmlns:p14="http://schemas.microsoft.com/office/powerpoint/2010/main" val="1853905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1556</Words>
  <Application>Microsoft Macintosh PowerPoint</Application>
  <PresentationFormat>Widescreen</PresentationFormat>
  <Paragraphs>117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Stochastic Generative Modelling</vt:lpstr>
      <vt:lpstr>Three stages</vt:lpstr>
      <vt:lpstr>Modeling</vt:lpstr>
      <vt:lpstr>Training</vt:lpstr>
      <vt:lpstr>Training</vt:lpstr>
      <vt:lpstr>Inference</vt:lpstr>
      <vt:lpstr>Discrete Naïve Bayes</vt:lpstr>
      <vt:lpstr>PowerPoint Presentation</vt:lpstr>
      <vt:lpstr>SGM for Naïve Bayes</vt:lpstr>
      <vt:lpstr>Inference</vt:lpstr>
      <vt:lpstr>Training</vt:lpstr>
      <vt:lpstr>The probability of the training data given the model</vt:lpstr>
      <vt:lpstr>Maximizing that horrible expression</vt:lpstr>
      <vt:lpstr>So</vt:lpstr>
      <vt:lpstr>Naïve Bayes where some of the predictive attributes are numerical</vt:lpstr>
      <vt:lpstr>Inference</vt:lpstr>
      <vt:lpstr>Training</vt:lpstr>
      <vt:lpstr>PowerPoint Presentation</vt:lpstr>
      <vt:lpstr>PowerPoint Presentation</vt:lpstr>
      <vt:lpstr>PowerPoint Presentation</vt:lpstr>
      <vt:lpstr>Back to Naïve Bayes with numerical parameters</vt:lpstr>
      <vt:lpstr>Is this two-step process (get the single best model from training and use it for inference) what probability theory tells us to 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Generative Modelling</dc:title>
  <dc:creator>Ernest Davis</dc:creator>
  <cp:lastModifiedBy>Shrina Parikh</cp:lastModifiedBy>
  <cp:revision>26</cp:revision>
  <dcterms:created xsi:type="dcterms:W3CDTF">2020-10-27T03:27:20Z</dcterms:created>
  <dcterms:modified xsi:type="dcterms:W3CDTF">2020-11-09T16:38:07Z</dcterms:modified>
</cp:coreProperties>
</file>