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DF99-5AA6-43CB-8023-4EB096BE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C678E-FA2F-49CB-931D-EB21CE0CA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CC5D-350F-45CF-8E40-2F76A316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0B63-EA82-41D6-BEEA-3B8F283C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D481-119C-4E2A-84D8-8550FB9C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1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A6F4-34CF-4B05-9C3C-AB6DF3A5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92498-392D-47DC-A4FB-4411228A0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2ED6-A2CD-445D-84FE-D4E103F0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226B-3EB8-4A45-930A-0B922000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85EF-F755-44C5-B4AC-F196814B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7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FB3E6-7EE8-4EF6-B65A-605BD5B86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4A8C-E184-4231-AACD-2AB1FC74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5F44F-3EA1-4A81-BB34-EA2EB64B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20F1-3D63-49B8-9BC4-9FE8DDAB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BCAF-831F-4D9B-A075-1B64CDE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9689-5AC5-47DE-B635-48CB8B7C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EB73-25A4-4899-9950-1E100773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29002-4D23-44C0-8E6F-C8C20E5F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F146C-1B7A-4850-9998-DCFA7381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C362-372E-43E6-8664-480BA0C6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1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7F3B-52AB-4A7F-ABAB-59B8E525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4BE8A-8DAC-4216-8B03-62C764BD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A549-839E-412D-B464-6F62016E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8A35-DDE2-429C-8909-22636732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0445-A630-4A50-8EB1-76199B5B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D4A-30A2-4900-9599-7436C7FC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0F54-7237-4C1D-BEE8-EEB2BB6DF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C04B8-9F2A-438E-A04D-0113B2204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6C17-C943-4584-8EB6-95CEC05E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0E64D-B37B-421F-9604-0760DE5E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291D-231E-4136-8A49-89DB269F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61BF-7A9E-45F5-BF47-D8CE2475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6BB1C-0B0B-4B8E-B886-EE06AB07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45933-29ED-4631-B247-4591E62DD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CFF66-EE13-4FF4-BDD5-4CC7D2236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AAFBE-F512-4409-B8D1-B9963C949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8F73D-37B6-46CC-AE7C-CAD9B93C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C35C3-C859-4ED9-A7D2-88F98370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BBFB0-4037-4A43-8475-84901D33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9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D45E-164E-4624-ACA1-C67E9653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91DE5-BC1A-4F1A-9D5E-3136837F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6C1A7-DAA3-4A39-82B4-56C660AC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D944D-0B0C-4576-ABA3-04477FF1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A9B7A-5564-4BFB-8291-5ABB2473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A2BE6-552D-477B-8C16-E9C93F07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70C43-9C01-487D-964C-42B81121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9EE8-EFB9-4BD2-BC32-F500549B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2763-7B01-4D4F-999F-7AE18336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C356D-C2F9-4EE3-9CE7-2D1EBD117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310FD-89BF-4965-AE2D-2F5DE0B2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3DB2-07B3-4A33-95BD-764D980B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45C5B-0462-42C8-91F8-296062E3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B6F3-D6E3-40CF-9D3F-701F7E64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7EB8C-E99A-4944-937A-9EB8F00C3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1E2AE-BF77-4AF0-AE1B-5248595E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E8957-15BD-40A4-A2E3-1900AFD7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64A28-75B9-4743-AE3B-291763D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FEA5A-DA88-4B1F-9943-B0C406E4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95B82-2C36-4F4D-8BA2-41AA5CCC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3CA59-BDE3-4E04-B454-DC1875D5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47E9-6F9F-4342-B25B-9E450E55F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C61E-757B-4765-AE86-EEB0E87CB52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29CD-429E-45A5-B912-72A218077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E1508-FA56-4246-9AB5-A8C74A15B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people.csail.mit.edu/torralba/publications/80millionImage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8C6E-650A-479F-8497-BE68DC90E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0F605-3839-4800-9646-4D26D7833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8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B324-A3A8-48ED-8604-EFB4B04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to scale invariance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799A-B269-4119-A27E-AD8E62A1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each dimension, use a scale whose unit is the standard deviation.</a:t>
            </a:r>
          </a:p>
          <a:p>
            <a:pPr marL="0" indent="0">
              <a:buNone/>
            </a:pPr>
            <a:r>
              <a:rPr lang="en-US" dirty="0"/>
              <a:t>Or use percentiles (A is in the 10</a:t>
            </a:r>
            <a:r>
              <a:rPr lang="en-US" baseline="30000" dirty="0"/>
              <a:t>th</a:t>
            </a:r>
            <a:r>
              <a:rPr lang="en-US" dirty="0"/>
              <a:t> percentile of height; B is in the 80</a:t>
            </a:r>
            <a:r>
              <a:rPr lang="en-US" baseline="30000" dirty="0"/>
              <a:t>th</a:t>
            </a:r>
            <a:r>
              <a:rPr lang="en-US" dirty="0"/>
              <a:t> percentile of height.</a:t>
            </a:r>
          </a:p>
          <a:p>
            <a:pPr marL="0" indent="0">
              <a:buNone/>
            </a:pPr>
            <a:r>
              <a:rPr lang="en-US" dirty="0"/>
              <a:t>How well this works depends on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80491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B6F7-326D-4BDB-99EA-2999296C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61B1-4A2A-4BC5-B067-E43BA32F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Straightforward/naïve implementation</a:t>
            </a:r>
          </a:p>
          <a:p>
            <a:pPr marL="0" indent="0">
              <a:buNone/>
            </a:pPr>
            <a:r>
              <a:rPr lang="en-US" dirty="0"/>
              <a:t>Compute the distance from X to every point in the training set, choose the k smallest.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for training (offline time): Nothing to be done. O(0)</a:t>
            </a:r>
          </a:p>
          <a:p>
            <a:pPr marL="0" indent="0">
              <a:buNone/>
            </a:pPr>
            <a:r>
              <a:rPr lang="en-US" dirty="0"/>
              <a:t>Time for inference: O(|Training set|)</a:t>
            </a:r>
          </a:p>
          <a:p>
            <a:pPr marL="0" indent="0">
              <a:buNone/>
            </a:pPr>
            <a:r>
              <a:rPr lang="en-US" dirty="0"/>
              <a:t>That’s exactly the behavior we don’t want.</a:t>
            </a:r>
          </a:p>
        </p:txBody>
      </p:sp>
    </p:spTree>
    <p:extLst>
      <p:ext uri="{BB962C8B-B14F-4D97-AF65-F5344CB8AC3E}">
        <p14:creationId xmlns:p14="http://schemas.microsoft.com/office/powerpoint/2010/main" val="290844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1A51-04F7-41D8-BE88-563E2DDE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 we do better for running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5053-EEE5-4EDA-A599-B9AA0CD5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Yes, but not all that easily.  Area of research.</a:t>
            </a:r>
          </a:p>
          <a:p>
            <a:r>
              <a:rPr lang="en-US" dirty="0"/>
              <a:t>Deterministic algorithm for inference that takes time logarithmic in |T| but training is exponential in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r>
              <a:rPr lang="en-US" dirty="0"/>
              <a:t>Probabilistic algorithm for inference that are polynomial in </a:t>
            </a:r>
            <a:r>
              <a:rPr lang="en-US" i="1" dirty="0"/>
              <a:t>m</a:t>
            </a:r>
            <a:r>
              <a:rPr lang="en-US" dirty="0"/>
              <a:t> but have some probability of returning points that are not close.</a:t>
            </a:r>
          </a:p>
        </p:txBody>
      </p:sp>
    </p:spTree>
    <p:extLst>
      <p:ext uri="{BB962C8B-B14F-4D97-AF65-F5344CB8AC3E}">
        <p14:creationId xmlns:p14="http://schemas.microsoft.com/office/powerpoint/2010/main" val="274481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A1D3-6842-46A0-B564-4C146653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Conceptually the simplest form of classification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C946E-9FFD-46E0-9C24-D8B31B679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m</a:t>
                </a:r>
                <a:r>
                  <a:rPr lang="en-US" dirty="0"/>
                  <a:t> numerical predictive attributes. So the tuple of predictive attributes for an instance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considered a single </a:t>
                </a:r>
                <a:r>
                  <a:rPr lang="en-US" i="1" dirty="0"/>
                  <a:t>m</a:t>
                </a:r>
                <a:r>
                  <a:rPr lang="en-US" dirty="0"/>
                  <a:t>-dimensional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If the classification attribute is discrete:</a:t>
                </a:r>
                <a:br>
                  <a:rPr lang="en-US" dirty="0"/>
                </a:br>
                <a:r>
                  <a:rPr lang="en-US" dirty="0"/>
                  <a:t>      </a:t>
                </a:r>
                <a:r>
                  <a:rPr lang="en-US" dirty="0" err="1"/>
                  <a:t>kNN</a:t>
                </a:r>
                <a:r>
                  <a:rPr lang="en-US" dirty="0"/>
                  <a:t>(new instance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; training set T; int k) { % k is usually 1, 3, 5</a:t>
                </a:r>
                <a:br>
                  <a:rPr lang="en-US" dirty="0"/>
                </a:br>
                <a:r>
                  <a:rPr lang="en-US" dirty="0"/>
                  <a:t>             find the k instances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T that are closest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;</a:t>
                </a:r>
                <a:br>
                  <a:rPr lang="en-US" dirty="0"/>
                </a:br>
                <a:r>
                  <a:rPr lang="en-US" dirty="0"/>
                  <a:t>             have them vote on the 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;</a:t>
                </a:r>
                <a:br>
                  <a:rPr lang="en-US" dirty="0"/>
                </a:br>
                <a:r>
                  <a:rPr lang="en-US" dirty="0"/>
                  <a:t>         }</a:t>
                </a:r>
              </a:p>
              <a:p>
                <a:pPr marL="0" indent="0">
                  <a:buNone/>
                </a:pPr>
                <a:r>
                  <a:rPr lang="en-US" dirty="0"/>
                  <a:t>If the classification attribute is numeric, then change the last line to</a:t>
                </a:r>
              </a:p>
              <a:p>
                <a:pPr marL="0" indent="0">
                  <a:buNone/>
                </a:pPr>
                <a:r>
                  <a:rPr lang="en-US" dirty="0"/>
                  <a:t>             take their average as the value of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C946E-9FFD-46E0-9C24-D8B31B679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62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E462-DA74-462D-9EA9-016D54D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CB21-E404-42B9-A0FC-A89006D06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Predictive attributes: Position in the plane.</a:t>
            </a:r>
            <a:br>
              <a:rPr lang="en-US" dirty="0"/>
            </a:br>
            <a:r>
              <a:rPr lang="en-US" dirty="0"/>
              <a:t>Classification attribute: Blue or red.</a:t>
            </a:r>
            <a:br>
              <a:rPr lang="en-US" dirty="0"/>
            </a:br>
            <a:r>
              <a:rPr lang="en-US" dirty="0"/>
              <a:t>New instance: Black dot</a:t>
            </a:r>
          </a:p>
          <a:p>
            <a:pPr marL="0" indent="0">
              <a:buNone/>
            </a:pPr>
            <a:r>
              <a:rPr lang="en-US" dirty="0"/>
              <a:t>k=1: Predict blue.   k=3: Predict 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3B4984F7-9F86-49FE-BA11-FE41120E3C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057757" cy="4173065"/>
          </a:xfrm>
        </p:spPr>
      </p:pic>
    </p:spTree>
    <p:extLst>
      <p:ext uri="{BB962C8B-B14F-4D97-AF65-F5344CB8AC3E}">
        <p14:creationId xmlns:p14="http://schemas.microsoft.com/office/powerpoint/2010/main" val="242349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057200-FAAD-4E7B-A322-6ABC739F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0CF877-8E54-45CD-AAD9-427412758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 closer points a bigger vote: </a:t>
                </a:r>
                <a:br>
                  <a:rPr lang="en-US" dirty="0"/>
                </a:br>
                <a:r>
                  <a:rPr lang="en-US" dirty="0"/>
                  <a:t>e.g. training point Y gets a vote of size 1/d(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In that case, you can let k be </a:t>
                </a:r>
                <a:r>
                  <a:rPr lang="en-US" b="0" i="1" dirty="0"/>
                  <a:t>all</a:t>
                </a:r>
                <a:r>
                  <a:rPr lang="en-US" b="0" dirty="0"/>
                  <a:t> the points in the training set – some mathematical advantages.</a:t>
                </a:r>
              </a:p>
              <a:p>
                <a:pPr marL="0" indent="0">
                  <a:buNone/>
                </a:pPr>
                <a:r>
                  <a:rPr lang="en-US" dirty="0"/>
                  <a:t>Different definitions of “distance”:</a:t>
                </a:r>
              </a:p>
              <a:p>
                <a:pPr marL="0" indent="0">
                  <a:buNone/>
                </a:pPr>
                <a:r>
                  <a:rPr lang="en-US" dirty="0"/>
                  <a:t>Euclidean distance squared: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(General rule: In algorithms that use the Euclidean distance, only take the square root if you have to.)</a:t>
                </a:r>
              </a:p>
              <a:p>
                <a:pPr marL="0" indent="0">
                  <a:buNone/>
                </a:pPr>
                <a:r>
                  <a:rPr lang="en-US" dirty="0"/>
                  <a:t>Manhattan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norm: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0CF877-8E54-45CD-AAD9-427412758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CF0A-D435-4881-BB58-5B06036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Strengths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97F36-3E24-4075-AE43-80CE113B5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Makes no assumptions about the “shape” of categories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“Non-parametric”: Makes no assumptions about a probabilistic process.</a:t>
                </a:r>
              </a:p>
              <a:p>
                <a:pPr marL="0" indent="0">
                  <a:buNone/>
                </a:pPr>
                <a:r>
                  <a:rPr lang="en-US" dirty="0"/>
                  <a:t>(Downside of that: There is no probabilistic interpretation.)</a:t>
                </a:r>
              </a:p>
              <a:p>
                <a:r>
                  <a:rPr lang="en-US" dirty="0"/>
                  <a:t>Under very general assumptions, guaranteed to give near optimal results for large enough training set.</a:t>
                </a:r>
              </a:p>
              <a:p>
                <a:r>
                  <a:rPr lang="en-US" dirty="0"/>
                  <a:t>Often works pretty well, particularly when:</a:t>
                </a:r>
              </a:p>
              <a:p>
                <a:pPr lvl="1"/>
                <a:r>
                  <a:rPr lang="en-US" dirty="0"/>
                  <a:t>You have a large training set</a:t>
                </a:r>
              </a:p>
              <a:p>
                <a:pPr lvl="1"/>
                <a:r>
                  <a:rPr lang="en-US" dirty="0"/>
                  <a:t>Categories, viewed as regions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seems to be fairly compact but very strange shapes. E.g. long curvy surfaces.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97F36-3E24-4075-AE43-80CE113B5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1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CC63-5ECD-42CE-858E-B553FD47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2DF8D13E-31A4-4669-9CD4-C0C16776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37" y="1629377"/>
            <a:ext cx="7315200" cy="4984305"/>
          </a:xfrm>
        </p:spPr>
      </p:pic>
    </p:spTree>
    <p:extLst>
      <p:ext uri="{BB962C8B-B14F-4D97-AF65-F5344CB8AC3E}">
        <p14:creationId xmlns:p14="http://schemas.microsoft.com/office/powerpoint/2010/main" val="158767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C2CB-A7D4-45CF-B403-EB7FB2C8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E.g. image labelling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C2F82-A57C-4475-8795-8DA63873B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Predictive attributes: RGB intensity levels at pixels.</a:t>
                </a:r>
              </a:p>
              <a:p>
                <a:pPr marL="0" indent="0">
                  <a:buNone/>
                </a:pPr>
                <a:r>
                  <a:rPr lang="en-US" dirty="0"/>
                  <a:t>m=3x1024x768 (or whatever is your resolution)</a:t>
                </a:r>
              </a:p>
              <a:p>
                <a:pPr marL="0" indent="0">
                  <a:buNone/>
                </a:pPr>
                <a:r>
                  <a:rPr lang="en-US" dirty="0"/>
                  <a:t>Classification attributes: Categories: Cat. Firetruck. Tree. …</a:t>
                </a:r>
              </a:p>
              <a:p>
                <a:pPr marL="0" indent="0">
                  <a:buNone/>
                </a:pPr>
                <a:r>
                  <a:rPr lang="en-US" dirty="0"/>
                  <a:t>Almost all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are homogeneous noise. On the other hand, those don’t occur as test points much.</a:t>
                </a:r>
              </a:p>
              <a:p>
                <a:pPr marL="0" indent="0">
                  <a:buNone/>
                </a:pPr>
                <a:r>
                  <a:rPr lang="en-US" dirty="0"/>
                  <a:t>Images of cats are a very small region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but a very strangely shaped one.</a:t>
                </a:r>
              </a:p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“80 Million Tiny Images”: </a:t>
                </a:r>
                <a:r>
                  <a:rPr lang="en-US" dirty="0"/>
                  <a:t>Torralba,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Fergus, </a:t>
                </a:r>
                <a:r>
                  <a:rPr lang="en-US" dirty="0"/>
                  <a:t>and Freeman 2008.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C2F82-A57C-4475-8795-8DA63873B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11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64EC-71D4-43AE-9A13-D0EB38F1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 of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12D3-5462-4F45-B458-062B1971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Hypersensitive to noise. If the nearest points are </a:t>
            </a:r>
            <a:r>
              <a:rPr lang="en-US" dirty="0" err="1"/>
              <a:t>mislabelled</a:t>
            </a:r>
            <a:r>
              <a:rPr lang="en-US" dirty="0"/>
              <a:t>, then the answer is wrong. You can reduce sensitivity to noise by increasing k, but that costs in precision.</a:t>
            </a:r>
          </a:p>
          <a:p>
            <a:r>
              <a:rPr lang="en-US" dirty="0"/>
              <a:t>Can’t use training instances that have missing attributes, because you can’t compute a meaningful distance. (Rare exceptions.) Problematic to use with new examples missing attributes, for reasons below.</a:t>
            </a:r>
          </a:p>
          <a:p>
            <a:r>
              <a:rPr lang="en-US" dirty="0"/>
              <a:t>Brittle under repeated attributes.</a:t>
            </a:r>
          </a:p>
          <a:p>
            <a:r>
              <a:rPr lang="en-US" dirty="0"/>
              <a:t>Brittle under irrelevant attributes.</a:t>
            </a:r>
          </a:p>
          <a:p>
            <a:r>
              <a:rPr lang="en-US" dirty="0"/>
              <a:t>Brittle under skewed class distribution. If one category is more common than another, then it is more likely to generate a close neighbor.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9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21BF-051B-479D-B431-F4BFC471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Issue with </a:t>
            </a:r>
            <a:r>
              <a:rPr lang="en-US" dirty="0" err="1"/>
              <a:t>kNN</a:t>
            </a:r>
            <a:r>
              <a:rPr lang="en-US" dirty="0"/>
              <a:t>: Not scale invariant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11A3-65D6-40AB-88FE-A6AB83EE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51663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Suppose that we are trying to characterize people’s body mass index (malnourished, thin, average, heavy, obese). We have a table that records their weight in grams and their height in meters.</a:t>
            </a:r>
          </a:p>
          <a:p>
            <a:pPr marL="0" indent="0">
              <a:buNone/>
            </a:pPr>
            <a:r>
              <a:rPr lang="en-US" dirty="0"/>
              <a:t>Training examples </a:t>
            </a:r>
          </a:p>
          <a:p>
            <a:pPr marL="0" indent="0">
              <a:buNone/>
            </a:pPr>
            <a:r>
              <a:rPr lang="en-US" dirty="0"/>
              <a:t>A: Weight=59000 gm. Height=1.5 m.  Heavy.  (130.1 </a:t>
            </a:r>
            <a:r>
              <a:rPr lang="en-US" dirty="0" err="1"/>
              <a:t>lbs</a:t>
            </a:r>
            <a:r>
              <a:rPr lang="en-US" dirty="0"/>
              <a:t>, 5 foot)</a:t>
            </a:r>
          </a:p>
          <a:p>
            <a:pPr marL="0" indent="0">
              <a:buNone/>
            </a:pPr>
            <a:r>
              <a:rPr lang="en-US" dirty="0"/>
              <a:t>B: Weight=59100 gm. Height=1.8 m.  Thin.     (130.3 </a:t>
            </a:r>
            <a:r>
              <a:rPr lang="en-US" dirty="0" err="1"/>
              <a:t>lbs</a:t>
            </a:r>
            <a:r>
              <a:rPr lang="en-US" dirty="0"/>
              <a:t>, 6 foot)</a:t>
            </a:r>
          </a:p>
          <a:p>
            <a:pPr marL="0" indent="0">
              <a:buNone/>
            </a:pPr>
            <a:r>
              <a:rPr lang="en-US" dirty="0"/>
              <a:t>New example</a:t>
            </a:r>
          </a:p>
          <a:p>
            <a:pPr marL="0" indent="0">
              <a:buNone/>
            </a:pPr>
            <a:r>
              <a:rPr lang="en-US" dirty="0"/>
              <a:t>X: Weight=59075 gm.  Height=1.55m </a:t>
            </a:r>
          </a:p>
          <a:p>
            <a:pPr marL="0" indent="0">
              <a:buNone/>
            </a:pPr>
            <a:r>
              <a:rPr lang="en-US" dirty="0"/>
              <a:t>Obviously X is a lot more similar to A than to B. But</a:t>
            </a:r>
          </a:p>
          <a:p>
            <a:pPr marL="0" indent="0">
              <a:buNone/>
            </a:pPr>
            <a:r>
              <a:rPr lang="en-US" dirty="0"/>
              <a:t>d(&lt;59000,1.5&gt;,&lt;59075,1.55&gt;)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r>
              <a:rPr lang="en-US" dirty="0"/>
              <a:t> 75 </a:t>
            </a:r>
            <a:br>
              <a:rPr lang="en-US" dirty="0"/>
            </a:br>
            <a:r>
              <a:rPr lang="en-US" dirty="0"/>
              <a:t>d(&lt;59100,1.8&gt;,&lt;59075,1.55&gt;)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r>
              <a:rPr lang="en-US" dirty="0"/>
              <a:t> 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4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869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K Nearest Neighbors</vt:lpstr>
      <vt:lpstr>Conceptually the simplest form of classification learning</vt:lpstr>
      <vt:lpstr>Example</vt:lpstr>
      <vt:lpstr>Variants</vt:lpstr>
      <vt:lpstr>Strengths</vt:lpstr>
      <vt:lpstr>PowerPoint Presentation</vt:lpstr>
      <vt:lpstr>E.g. image labelling</vt:lpstr>
      <vt:lpstr>Limitations of kNN</vt:lpstr>
      <vt:lpstr>Issue with kNN: Not scale invariant</vt:lpstr>
      <vt:lpstr>Solution to scale invariance</vt:lpstr>
      <vt:lpstr>Running time</vt:lpstr>
      <vt:lpstr>Can we do better for running time?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Neighbors</dc:title>
  <dc:creator>Ernest Davis</dc:creator>
  <cp:lastModifiedBy>Shrina Parikh</cp:lastModifiedBy>
  <cp:revision>16</cp:revision>
  <dcterms:created xsi:type="dcterms:W3CDTF">2020-10-28T15:02:28Z</dcterms:created>
  <dcterms:modified xsi:type="dcterms:W3CDTF">2020-11-09T16:39:54Z</dcterms:modified>
</cp:coreProperties>
</file>