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aec1cb5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aec1cb5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aec1cb52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aec1cb52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ec1cb52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aec1cb52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aec1cb5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aec1cb5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aec1cb5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aec1cb5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aec1cb5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aec1cb5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aec1cb5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aec1cb5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aec1cb5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aec1cb5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aec1cb52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aec1cb52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ec1cb5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ec1cb5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aec1cb5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aec1cb5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ompliance@xyz.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pinecone.io/learn/fai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3100" y="211175"/>
            <a:ext cx="8520600" cy="103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Why Hybrid Search ?</a:t>
            </a:r>
            <a:endParaRPr/>
          </a:p>
        </p:txBody>
      </p:sp>
      <p:sp>
        <p:nvSpPr>
          <p:cNvPr id="55" name="Google Shape;55;p13"/>
          <p:cNvSpPr txBox="1"/>
          <p:nvPr>
            <p:ph idx="1" type="subTitle"/>
          </p:nvPr>
        </p:nvSpPr>
        <p:spPr>
          <a:xfrm>
            <a:off x="311700" y="1366175"/>
            <a:ext cx="8520600" cy="31941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a:t>Vector search are efficient is fetching document with </a:t>
            </a:r>
            <a:r>
              <a:rPr lang="en"/>
              <a:t>similar</a:t>
            </a:r>
            <a:r>
              <a:rPr lang="en"/>
              <a:t> words (Ex: learning about underwater activities) - Can pull documents related to scuba</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However, vector stores are not much efficient in case of keywords . (ex: </a:t>
            </a:r>
            <a:r>
              <a:rPr lang="en" u="sng">
                <a:solidFill>
                  <a:schemeClr val="hlink"/>
                </a:solidFill>
                <a:hlinkClick r:id="rId3"/>
              </a:rPr>
              <a:t>compliance@xyz.com</a:t>
            </a:r>
            <a:r>
              <a:rPr lang="en"/>
              <a:t>) .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Indexing</a:t>
            </a:r>
            <a:endParaRPr/>
          </a:p>
        </p:txBody>
      </p:sp>
      <p:sp>
        <p:nvSpPr>
          <p:cNvPr id="110" name="Google Shape;110;p22"/>
          <p:cNvSpPr txBox="1"/>
          <p:nvPr>
            <p:ph idx="1" type="subTitle"/>
          </p:nvPr>
        </p:nvSpPr>
        <p:spPr>
          <a:xfrm>
            <a:off x="311700" y="1366175"/>
            <a:ext cx="8520600" cy="3194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400">
              <a:solidFill>
                <a:schemeClr val="dk1"/>
              </a:solidFill>
              <a:highlight>
                <a:srgbClr val="FFFFFF"/>
              </a:highlight>
            </a:endParaRPr>
          </a:p>
          <a:p>
            <a:pPr indent="0" lvl="0" marL="457200" rtl="0" algn="l">
              <a:spcBef>
                <a:spcPts val="0"/>
              </a:spcBef>
              <a:spcAft>
                <a:spcPts val="0"/>
              </a:spcAft>
              <a:buNone/>
            </a:pPr>
            <a:r>
              <a:rPr lang="en" sz="2400">
                <a:solidFill>
                  <a:schemeClr val="dk1"/>
                </a:solidFill>
                <a:highlight>
                  <a:srgbClr val="FFFFFF"/>
                </a:highlight>
              </a:rPr>
              <a:t>A vector database uses a combination of different algorithms that all participate in Approximate Nearest Neighbor (ANN) search. These algorithms optimize the search through hashing, quantization, or graph-based search.</a:t>
            </a:r>
            <a:endParaRPr sz="3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Serverless</a:t>
            </a:r>
            <a:endParaRPr/>
          </a:p>
        </p:txBody>
      </p:sp>
      <p:sp>
        <p:nvSpPr>
          <p:cNvPr id="116" name="Google Shape;116;p23"/>
          <p:cNvSpPr txBox="1"/>
          <p:nvPr>
            <p:ph idx="1" type="subTitle"/>
          </p:nvPr>
        </p:nvSpPr>
        <p:spPr>
          <a:xfrm>
            <a:off x="311700" y="1366175"/>
            <a:ext cx="8520600" cy="31941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a:t>Separating storage and compute reduces cost</a:t>
            </a:r>
            <a:br>
              <a:rPr lang="en"/>
            </a:br>
            <a:endParaRPr/>
          </a:p>
          <a:p>
            <a:pPr indent="-406400" lvl="0" marL="457200" rtl="0" algn="l">
              <a:spcBef>
                <a:spcPts val="0"/>
              </a:spcBef>
              <a:spcAft>
                <a:spcPts val="0"/>
              </a:spcAft>
              <a:buSzPts val="2800"/>
              <a:buChar char="●"/>
            </a:pPr>
            <a:r>
              <a:rPr lang="en"/>
              <a:t>Multitenancy</a:t>
            </a:r>
            <a:br>
              <a:rPr lang="en"/>
            </a:br>
            <a:endParaRPr/>
          </a:p>
          <a:p>
            <a:pPr indent="-406400" lvl="0" marL="457200" rtl="0" algn="l">
              <a:spcBef>
                <a:spcPts val="0"/>
              </a:spcBef>
              <a:spcAft>
                <a:spcPts val="0"/>
              </a:spcAft>
              <a:buSzPts val="2800"/>
              <a:buChar char="●"/>
            </a:pPr>
            <a:r>
              <a:rPr lang="en"/>
              <a:t>Freshness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2" name="Google Shape;122;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3" name="Google Shape;123;p24"/>
          <p:cNvPicPr preferRelativeResize="0"/>
          <p:nvPr/>
        </p:nvPicPr>
        <p:blipFill>
          <a:blip r:embed="rId3">
            <a:alphaModFix/>
          </a:blip>
          <a:stretch>
            <a:fillRect/>
          </a:stretch>
        </p:blipFill>
        <p:spPr>
          <a:xfrm>
            <a:off x="524656" y="0"/>
            <a:ext cx="8094686"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Hybrid Search</a:t>
            </a:r>
            <a:endParaRPr/>
          </a:p>
        </p:txBody>
      </p:sp>
      <p:sp>
        <p:nvSpPr>
          <p:cNvPr id="61" name="Google Shape;61;p14"/>
          <p:cNvSpPr txBox="1"/>
          <p:nvPr>
            <p:ph idx="1" type="subTitle"/>
          </p:nvPr>
        </p:nvSpPr>
        <p:spPr>
          <a:xfrm>
            <a:off x="311700" y="1366175"/>
            <a:ext cx="8520600" cy="31941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a:t>Utilizes both sparse and dense </a:t>
            </a:r>
            <a:r>
              <a:rPr lang="en"/>
              <a:t>scheme</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BM25 retriever and Vector similarity</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Note: sparse and dense search can be done in parallel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Hybrid Search</a:t>
            </a:r>
            <a:endParaRPr/>
          </a:p>
        </p:txBody>
      </p:sp>
      <p:pic>
        <p:nvPicPr>
          <p:cNvPr id="67" name="Google Shape;67;p15"/>
          <p:cNvPicPr preferRelativeResize="0"/>
          <p:nvPr/>
        </p:nvPicPr>
        <p:blipFill>
          <a:blip r:embed="rId3">
            <a:alphaModFix/>
          </a:blip>
          <a:stretch>
            <a:fillRect/>
          </a:stretch>
        </p:blipFill>
        <p:spPr>
          <a:xfrm>
            <a:off x="304800" y="1204475"/>
            <a:ext cx="8215625" cy="33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Reciprocal Rank Fusion (RRF)</a:t>
            </a:r>
            <a:endParaRPr/>
          </a:p>
        </p:txBody>
      </p:sp>
      <p:sp>
        <p:nvSpPr>
          <p:cNvPr id="73" name="Google Shape;73;p16"/>
          <p:cNvSpPr txBox="1"/>
          <p:nvPr/>
        </p:nvSpPr>
        <p:spPr>
          <a:xfrm>
            <a:off x="838200" y="1752600"/>
            <a:ext cx="84237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t>RRF_score = 1 / (alpha_dense/rank_dense + (1-alpha)/rank_sparse)</a:t>
            </a:r>
            <a:endParaRPr sz="3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Reciprocal Rank Fusion (RRF)</a:t>
            </a:r>
            <a:endParaRPr/>
          </a:p>
        </p:txBody>
      </p:sp>
      <p:pic>
        <p:nvPicPr>
          <p:cNvPr id="79" name="Google Shape;79;p17"/>
          <p:cNvPicPr preferRelativeResize="0"/>
          <p:nvPr/>
        </p:nvPicPr>
        <p:blipFill>
          <a:blip r:embed="rId3">
            <a:alphaModFix/>
          </a:blip>
          <a:stretch>
            <a:fillRect/>
          </a:stretch>
        </p:blipFill>
        <p:spPr>
          <a:xfrm>
            <a:off x="914400" y="1661675"/>
            <a:ext cx="6191250" cy="222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Edge Cases</a:t>
            </a:r>
            <a:endParaRPr/>
          </a:p>
        </p:txBody>
      </p:sp>
      <p:sp>
        <p:nvSpPr>
          <p:cNvPr id="85" name="Google Shape;85;p18"/>
          <p:cNvSpPr txBox="1"/>
          <p:nvPr>
            <p:ph idx="1" type="subTitle"/>
          </p:nvPr>
        </p:nvSpPr>
        <p:spPr>
          <a:xfrm>
            <a:off x="311700" y="1366175"/>
            <a:ext cx="8520600" cy="31941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a:t>What if the doc X is retrieved in Keyword search and not in vector search.</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In such case, the rank for the vector search is assigned with the Highest number and it penalizes the RRF score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1" name="Google Shape;91;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2" name="Google Shape;92;p19"/>
          <p:cNvPicPr preferRelativeResize="0"/>
          <p:nvPr/>
        </p:nvPicPr>
        <p:blipFill>
          <a:blip r:embed="rId3">
            <a:alphaModFix/>
          </a:blip>
          <a:stretch>
            <a:fillRect/>
          </a:stretch>
        </p:blipFill>
        <p:spPr>
          <a:xfrm>
            <a:off x="0" y="816808"/>
            <a:ext cx="9144000" cy="35098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Vector Databases</a:t>
            </a:r>
            <a:endParaRPr/>
          </a:p>
        </p:txBody>
      </p:sp>
      <p:sp>
        <p:nvSpPr>
          <p:cNvPr id="98" name="Google Shape;98;p20"/>
          <p:cNvSpPr txBox="1"/>
          <p:nvPr>
            <p:ph idx="1" type="subTitle"/>
          </p:nvPr>
        </p:nvSpPr>
        <p:spPr>
          <a:xfrm>
            <a:off x="311700" y="1366175"/>
            <a:ext cx="8520600" cy="3194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500">
                <a:solidFill>
                  <a:schemeClr val="dk1"/>
                </a:solidFill>
                <a:highlight>
                  <a:srgbClr val="FFFFFF"/>
                </a:highlight>
              </a:rPr>
              <a:t>Standalone vector indices like </a:t>
            </a:r>
            <a:r>
              <a:rPr lang="en" sz="2500" u="sng">
                <a:solidFill>
                  <a:schemeClr val="hlink"/>
                </a:solidFill>
                <a:highlight>
                  <a:srgbClr val="FFFFFF"/>
                </a:highlight>
                <a:hlinkClick r:id="rId3"/>
              </a:rPr>
              <a:t>FAISS</a:t>
            </a:r>
            <a:r>
              <a:rPr lang="en" sz="2500">
                <a:solidFill>
                  <a:schemeClr val="dk1"/>
                </a:solidFill>
                <a:highlight>
                  <a:srgbClr val="FFFFFF"/>
                </a:highlight>
              </a:rPr>
              <a:t> (Facebook AI Similarity Search) can significantly improve the search and retrieval of vector embeddings, but they lack capabilities that exist in any database. Vector databases, on the other hand, are purpose-built to </a:t>
            </a:r>
            <a:r>
              <a:rPr i="1" lang="en" sz="2500">
                <a:solidFill>
                  <a:schemeClr val="dk1"/>
                </a:solidFill>
                <a:highlight>
                  <a:srgbClr val="FFFFFF"/>
                </a:highlight>
              </a:rPr>
              <a:t>manage</a:t>
            </a:r>
            <a:r>
              <a:rPr lang="en" sz="2500">
                <a:solidFill>
                  <a:schemeClr val="dk1"/>
                </a:solidFill>
                <a:highlight>
                  <a:srgbClr val="FFFFFF"/>
                </a:highlight>
              </a:rPr>
              <a:t> vector embeddings</a:t>
            </a:r>
            <a:endParaRPr sz="2500">
              <a:solidFill>
                <a:schemeClr val="dk1"/>
              </a:solidFill>
              <a:highlight>
                <a:srgbClr val="FFFFFF"/>
              </a:highlight>
            </a:endParaRPr>
          </a:p>
          <a:p>
            <a:pPr indent="0" lvl="0" marL="457200" rtl="0" algn="l">
              <a:spcBef>
                <a:spcPts val="0"/>
              </a:spcBef>
              <a:spcAft>
                <a:spcPts val="0"/>
              </a:spcAft>
              <a:buNone/>
            </a:pPr>
            <a:r>
              <a:t/>
            </a:r>
            <a:endParaRPr sz="3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83100" y="211175"/>
            <a:ext cx="8520600" cy="6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Advantages</a:t>
            </a:r>
            <a:endParaRPr/>
          </a:p>
        </p:txBody>
      </p:sp>
      <p:sp>
        <p:nvSpPr>
          <p:cNvPr id="104" name="Google Shape;104;p21"/>
          <p:cNvSpPr txBox="1"/>
          <p:nvPr>
            <p:ph idx="1" type="subTitle"/>
          </p:nvPr>
        </p:nvSpPr>
        <p:spPr>
          <a:xfrm>
            <a:off x="311700" y="1366175"/>
            <a:ext cx="8520600" cy="31941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SzPct val="100000"/>
              <a:buChar char="●"/>
            </a:pPr>
            <a:r>
              <a:rPr lang="en"/>
              <a:t>CRUD operations</a:t>
            </a:r>
            <a:br>
              <a:rPr lang="en"/>
            </a:br>
            <a:endParaRPr/>
          </a:p>
          <a:p>
            <a:pPr indent="-393065" lvl="0" marL="457200" rtl="0" algn="l">
              <a:spcBef>
                <a:spcPts val="0"/>
              </a:spcBef>
              <a:spcAft>
                <a:spcPts val="0"/>
              </a:spcAft>
              <a:buSzPct val="100000"/>
              <a:buChar char="●"/>
            </a:pPr>
            <a:r>
              <a:rPr lang="en"/>
              <a:t>Scalability</a:t>
            </a:r>
            <a:br>
              <a:rPr lang="en"/>
            </a:br>
            <a:endParaRPr/>
          </a:p>
          <a:p>
            <a:pPr indent="-393065" lvl="0" marL="457200" rtl="0" algn="l">
              <a:spcBef>
                <a:spcPts val="0"/>
              </a:spcBef>
              <a:spcAft>
                <a:spcPts val="0"/>
              </a:spcAft>
              <a:buSzPct val="100000"/>
              <a:buChar char="●"/>
            </a:pPr>
            <a:r>
              <a:rPr lang="en"/>
              <a:t>Metadata</a:t>
            </a:r>
            <a:r>
              <a:rPr lang="en"/>
              <a:t> filtering</a:t>
            </a:r>
            <a:br>
              <a:rPr lang="en"/>
            </a:br>
            <a:endParaRPr/>
          </a:p>
          <a:p>
            <a:pPr indent="-393065" lvl="0" marL="457200" rtl="0" algn="l">
              <a:spcBef>
                <a:spcPts val="0"/>
              </a:spcBef>
              <a:spcAft>
                <a:spcPts val="0"/>
              </a:spcAft>
              <a:buSzPct val="100000"/>
              <a:buChar char="●"/>
            </a:pPr>
            <a:r>
              <a:rPr lang="en"/>
              <a:t>Backups</a:t>
            </a:r>
            <a:br>
              <a:rPr lang="en"/>
            </a:br>
            <a:endParaRPr/>
          </a:p>
          <a:p>
            <a:pPr indent="-393065" lvl="0" marL="457200" rtl="0" algn="l">
              <a:spcBef>
                <a:spcPts val="0"/>
              </a:spcBef>
              <a:spcAft>
                <a:spcPts val="0"/>
              </a:spcAft>
              <a:buSzPct val="100000"/>
              <a:buChar char="●"/>
            </a:pPr>
            <a:r>
              <a:rPr lang="en"/>
              <a:t>Access Control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