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73" autoAdjust="0"/>
  </p:normalViewPr>
  <p:slideViewPr>
    <p:cSldViewPr>
      <p:cViewPr varScale="1">
        <p:scale>
          <a:sx n="81" d="100"/>
          <a:sy n="81" d="100"/>
        </p:scale>
        <p:origin x="1498" y="53"/>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D2D2847-C981-4AF9-A1AD-A46FED2708F7}" type="datetimeFigureOut">
              <a:rPr lang="en-US" smtClean="0"/>
              <a:pPr/>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6C8F3-0445-4B92-B65E-93D17307E24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2D2847-C981-4AF9-A1AD-A46FED2708F7}" type="datetimeFigureOut">
              <a:rPr lang="en-US" smtClean="0"/>
              <a:pPr/>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6C8F3-0445-4B92-B65E-93D17307E2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2D2847-C981-4AF9-A1AD-A46FED2708F7}" type="datetimeFigureOut">
              <a:rPr lang="en-US" smtClean="0"/>
              <a:pPr/>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6C8F3-0445-4B92-B65E-93D17307E24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2D2847-C981-4AF9-A1AD-A46FED2708F7}" type="datetimeFigureOut">
              <a:rPr lang="en-US" smtClean="0"/>
              <a:pPr/>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6C8F3-0445-4B92-B65E-93D17307E24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2D2847-C981-4AF9-A1AD-A46FED2708F7}" type="datetimeFigureOut">
              <a:rPr lang="en-US" smtClean="0"/>
              <a:pPr/>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6C8F3-0445-4B92-B65E-93D17307E24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2D2847-C981-4AF9-A1AD-A46FED2708F7}" type="datetimeFigureOut">
              <a:rPr lang="en-US" smtClean="0"/>
              <a:pPr/>
              <a:t>7/2/2023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6C8F3-0445-4B92-B65E-93D17307E24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2D2847-C981-4AF9-A1AD-A46FED2708F7}" type="datetimeFigureOut">
              <a:rPr lang="en-US" smtClean="0"/>
              <a:pPr/>
              <a:t>7/2/2023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C6C8F3-0445-4B92-B65E-93D17307E24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D2D2847-C981-4AF9-A1AD-A46FED2708F7}" type="datetimeFigureOut">
              <a:rPr lang="en-US" smtClean="0"/>
              <a:pPr/>
              <a:t>7/2/2023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C6C8F3-0445-4B92-B65E-93D17307E2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D2847-C981-4AF9-A1AD-A46FED2708F7}" type="datetimeFigureOut">
              <a:rPr lang="en-US" smtClean="0"/>
              <a:pPr/>
              <a:t>7/2/2023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C6C8F3-0445-4B92-B65E-93D17307E2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2D2847-C981-4AF9-A1AD-A46FED2708F7}" type="datetimeFigureOut">
              <a:rPr lang="en-US" smtClean="0"/>
              <a:pPr/>
              <a:t>7/2/2023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6C8F3-0445-4B92-B65E-93D17307E24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2D2847-C981-4AF9-A1AD-A46FED2708F7}" type="datetimeFigureOut">
              <a:rPr lang="en-US" smtClean="0"/>
              <a:pPr/>
              <a:t>7/2/2023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6C8F3-0445-4B92-B65E-93D17307E24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2D2847-C981-4AF9-A1AD-A46FED2708F7}" type="datetimeFigureOut">
              <a:rPr lang="en-US" smtClean="0"/>
              <a:pPr/>
              <a:t>7/2/2023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6C8F3-0445-4B92-B65E-93D17307E2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shaktichaturvedi33073@gmail.com"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shakti2002/Is_HCP_DOCERE"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2114568"/>
          </a:xfrm>
        </p:spPr>
        <p:txBody>
          <a:bodyPr>
            <a:normAutofit fontScale="85000" lnSpcReduction="10000"/>
          </a:bodyPr>
          <a:lstStyle/>
          <a:p>
            <a:pPr algn="l"/>
            <a:r>
              <a:rPr lang="en-IN" sz="2000" b="1" dirty="0">
                <a:solidFill>
                  <a:schemeClr val="tx1"/>
                </a:solidFill>
                <a:cs typeface="Arial" pitchFamily="34" charset="0"/>
              </a:rPr>
              <a:t>Team Name</a:t>
            </a:r>
            <a:r>
              <a:rPr lang="en-IN" sz="2000" dirty="0">
                <a:solidFill>
                  <a:schemeClr val="tx1"/>
                </a:solidFill>
                <a:cs typeface="Arial" pitchFamily="34" charset="0"/>
              </a:rPr>
              <a:t>- </a:t>
            </a:r>
            <a:r>
              <a:rPr lang="en-IN" sz="2000" dirty="0" err="1">
                <a:solidFill>
                  <a:schemeClr val="tx1"/>
                </a:solidFill>
                <a:cs typeface="Arial" pitchFamily="34" charset="0"/>
              </a:rPr>
              <a:t>TechGeeks</a:t>
            </a:r>
            <a:endParaRPr lang="en-IN" sz="2000" dirty="0">
              <a:solidFill>
                <a:schemeClr val="tx1"/>
              </a:solidFill>
              <a:cs typeface="Arial" pitchFamily="34" charset="0"/>
            </a:endParaRPr>
          </a:p>
          <a:p>
            <a:pPr algn="l"/>
            <a:r>
              <a:rPr lang="en-IN" sz="2000" b="1" dirty="0">
                <a:solidFill>
                  <a:schemeClr val="tx1"/>
                </a:solidFill>
                <a:cs typeface="Arial" pitchFamily="34" charset="0"/>
              </a:rPr>
              <a:t>Team Leader Name- </a:t>
            </a:r>
            <a:r>
              <a:rPr lang="en-IN" sz="2000" dirty="0" err="1">
                <a:solidFill>
                  <a:schemeClr val="tx1"/>
                </a:solidFill>
                <a:cs typeface="Arial" pitchFamily="34" charset="0"/>
              </a:rPr>
              <a:t>Shakti</a:t>
            </a:r>
            <a:r>
              <a:rPr lang="en-IN" sz="2000" dirty="0">
                <a:solidFill>
                  <a:schemeClr val="tx1"/>
                </a:solidFill>
                <a:cs typeface="Arial" pitchFamily="34" charset="0"/>
              </a:rPr>
              <a:t> </a:t>
            </a:r>
            <a:r>
              <a:rPr lang="en-IN" sz="2000" dirty="0" err="1">
                <a:solidFill>
                  <a:schemeClr val="tx1"/>
                </a:solidFill>
                <a:cs typeface="Arial" pitchFamily="34" charset="0"/>
              </a:rPr>
              <a:t>Chaturvedi</a:t>
            </a:r>
            <a:endParaRPr lang="en-IN" sz="2000" dirty="0">
              <a:solidFill>
                <a:schemeClr val="tx1"/>
              </a:solidFill>
              <a:cs typeface="Arial" pitchFamily="34" charset="0"/>
            </a:endParaRPr>
          </a:p>
          <a:p>
            <a:pPr algn="l"/>
            <a:r>
              <a:rPr lang="en-IN" sz="2000" b="1" dirty="0">
                <a:solidFill>
                  <a:schemeClr val="tx1"/>
                </a:solidFill>
                <a:cs typeface="Arial" pitchFamily="34" charset="0"/>
              </a:rPr>
              <a:t>Team Leader Email Address- </a:t>
            </a:r>
            <a:r>
              <a:rPr lang="en-IN" sz="2000" dirty="0">
                <a:solidFill>
                  <a:schemeClr val="tx1"/>
                </a:solidFill>
                <a:cs typeface="Arial" pitchFamily="34" charset="0"/>
                <a:hlinkClick r:id="rId2"/>
              </a:rPr>
              <a:t>shaktichaturvedi33073@gmail.com</a:t>
            </a:r>
            <a:endParaRPr lang="en-IN" sz="2000" dirty="0">
              <a:solidFill>
                <a:schemeClr val="tx1"/>
              </a:solidFill>
              <a:cs typeface="Arial" pitchFamily="34" charset="0"/>
            </a:endParaRPr>
          </a:p>
          <a:p>
            <a:pPr algn="l"/>
            <a:r>
              <a:rPr lang="en-IN" sz="2000" b="1" dirty="0">
                <a:solidFill>
                  <a:schemeClr val="tx1"/>
                </a:solidFill>
                <a:cs typeface="Arial" pitchFamily="34" charset="0"/>
              </a:rPr>
              <a:t>Team Members Name- </a:t>
            </a:r>
          </a:p>
          <a:p>
            <a:pPr marL="342900" indent="-342900" algn="l">
              <a:buFont typeface="Arial" panose="020B0604020202020204" pitchFamily="34" charset="0"/>
              <a:buChar char="•"/>
            </a:pPr>
            <a:r>
              <a:rPr lang="en-IN" sz="2000" dirty="0">
                <a:solidFill>
                  <a:schemeClr val="tx1"/>
                </a:solidFill>
                <a:cs typeface="Arial" pitchFamily="34" charset="0"/>
              </a:rPr>
              <a:t>Jatin Kshatriya </a:t>
            </a:r>
          </a:p>
          <a:p>
            <a:pPr marL="342900" indent="-342900" algn="l">
              <a:buFont typeface="Arial" panose="020B0604020202020204" pitchFamily="34" charset="0"/>
              <a:buChar char="•"/>
            </a:pPr>
            <a:r>
              <a:rPr lang="en-IN" sz="2000" dirty="0">
                <a:solidFill>
                  <a:schemeClr val="tx1"/>
                </a:solidFill>
                <a:cs typeface="Arial" pitchFamily="34" charset="0"/>
              </a:rPr>
              <a:t>Shrinath Asati</a:t>
            </a:r>
          </a:p>
          <a:p>
            <a:pPr marL="342900" indent="-342900" algn="l">
              <a:buFont typeface="Arial" panose="020B0604020202020204" pitchFamily="34" charset="0"/>
              <a:buChar char="•"/>
            </a:pPr>
            <a:r>
              <a:rPr lang="en-IN" sz="2000" dirty="0" err="1">
                <a:solidFill>
                  <a:schemeClr val="tx1"/>
                </a:solidFill>
                <a:cs typeface="Arial" pitchFamily="34" charset="0"/>
              </a:rPr>
              <a:t>Kishan</a:t>
            </a:r>
            <a:r>
              <a:rPr lang="en-IN" sz="2000" dirty="0">
                <a:solidFill>
                  <a:schemeClr val="tx1"/>
                </a:solidFill>
                <a:cs typeface="Arial" pitchFamily="34" charset="0"/>
              </a:rPr>
              <a:t> Singh</a:t>
            </a:r>
          </a:p>
          <a:p>
            <a:endParaRPr lang="en-US" dirty="0"/>
          </a:p>
        </p:txBody>
      </p:sp>
      <p:sp>
        <p:nvSpPr>
          <p:cNvPr id="4" name="Subtitle 2"/>
          <p:cNvSpPr>
            <a:spLocks noGrp="1"/>
          </p:cNvSpPr>
          <p:nvPr>
            <p:ph type="ctrTitle"/>
          </p:nvPr>
        </p:nvSpPr>
        <p:spPr/>
        <p:txBody>
          <a:bodyPr vert="horz" lIns="91440" tIns="45720" rIns="91440" bIns="45720" rtlCol="0" anchor="t">
            <a:normAutofit/>
          </a:bodyPr>
          <a:lstStyle/>
          <a:p>
            <a:r>
              <a:rPr lang="en-US" sz="4000" b="1" dirty="0">
                <a:latin typeface="Arial Black" pitchFamily="34" charset="0"/>
              </a:rPr>
              <a:t>Machine Learning </a:t>
            </a:r>
            <a:br>
              <a:rPr lang="en-US" sz="4000" b="1" dirty="0">
                <a:latin typeface="Arial Black" pitchFamily="34" charset="0"/>
              </a:rPr>
            </a:br>
            <a:r>
              <a:rPr lang="en-US" sz="4000" b="1" dirty="0">
                <a:solidFill>
                  <a:schemeClr val="tx1"/>
                </a:solidFill>
                <a:latin typeface="Arial Black" pitchFamily="34" charset="0"/>
                <a:ea typeface="+mn-lt"/>
                <a:cs typeface="+mn-lt"/>
              </a:rPr>
              <a:t>Hackathon</a:t>
            </a:r>
            <a:endParaRPr lang="en-US" sz="4000" dirty="0">
              <a:solidFill>
                <a:schemeClr val="tx1"/>
              </a:solidFill>
              <a:latin typeface="Arial Black" pitchFamily="34" charset="0"/>
              <a:cs typeface="Calibri"/>
            </a:endParaRPr>
          </a:p>
        </p:txBody>
      </p:sp>
      <p:pic>
        <p:nvPicPr>
          <p:cNvPr id="5" name="Picture 4" descr="Doceree_logo.png"/>
          <p:cNvPicPr>
            <a:picLocks noChangeAspect="1"/>
          </p:cNvPicPr>
          <p:nvPr/>
        </p:nvPicPr>
        <p:blipFill>
          <a:blip r:embed="rId3" cstate="print"/>
          <a:stretch>
            <a:fillRect/>
          </a:stretch>
        </p:blipFill>
        <p:spPr>
          <a:xfrm>
            <a:off x="6715140" y="357166"/>
            <a:ext cx="2063750" cy="428628"/>
          </a:xfrm>
          <a:prstGeom prst="rect">
            <a:avLst/>
          </a:prstGeom>
        </p:spPr>
      </p:pic>
      <p:pic>
        <p:nvPicPr>
          <p:cNvPr id="6" name="Picture 5" descr="CG-2023-logo.png"/>
          <p:cNvPicPr>
            <a:picLocks noChangeAspect="1"/>
          </p:cNvPicPr>
          <p:nvPr/>
        </p:nvPicPr>
        <p:blipFill>
          <a:blip r:embed="rId4"/>
          <a:stretch>
            <a:fillRect/>
          </a:stretch>
        </p:blipFill>
        <p:spPr>
          <a:xfrm>
            <a:off x="214282" y="285728"/>
            <a:ext cx="1866886" cy="6857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214422"/>
            <a:ext cx="8858312" cy="5286412"/>
          </a:xfrm>
        </p:spPr>
        <p:txBody>
          <a:bodyPr anchor="t">
            <a:normAutofit/>
          </a:bodyPr>
          <a:lstStyle/>
          <a:p>
            <a:pPr algn="l"/>
            <a:r>
              <a:rPr lang="en-US" sz="2800" b="1" dirty="0">
                <a:latin typeface="Arial Black" pitchFamily="34" charset="0"/>
                <a:ea typeface="Verdana" pitchFamily="34" charset="0"/>
              </a:rPr>
              <a:t>Brief Description of the Problem at hand:</a:t>
            </a:r>
            <a:br>
              <a:rPr lang="en-US" sz="2800" b="1" dirty="0">
                <a:latin typeface="Arial Black" pitchFamily="34" charset="0"/>
                <a:ea typeface="Verdana" pitchFamily="34" charset="0"/>
              </a:rPr>
            </a:br>
            <a:br>
              <a:rPr lang="en-US" sz="2800" b="1" dirty="0">
                <a:latin typeface="Arial Black" pitchFamily="34" charset="0"/>
                <a:ea typeface="Verdana" pitchFamily="34" charset="0"/>
              </a:rPr>
            </a:br>
            <a:br>
              <a:rPr lang="en-US" sz="2000" b="1" dirty="0">
                <a:latin typeface="Arial Black" pitchFamily="34" charset="0"/>
                <a:ea typeface="Verdana" pitchFamily="34" charset="0"/>
              </a:rPr>
            </a:br>
            <a:r>
              <a:rPr lang="en-US" sz="2000" b="1" dirty="0">
                <a:latin typeface="Times New Roman" panose="02020603050405020304" pitchFamily="18" charset="0"/>
                <a:ea typeface="Verdana" pitchFamily="34" charset="0"/>
                <a:cs typeface="Times New Roman" panose="02020603050405020304" pitchFamily="18" charset="0"/>
              </a:rPr>
              <a:t>1</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problem at hand is to build a robust model that can accurately predict whether a user belongs to the Healthcare Professional (HCP) category and determine their specialization (taxonomy) based on ad server logs. The goal is to classify users as HCPs or non-HCPs and identify their specific specialization within the healthcare domain. </a:t>
            </a:r>
            <a:br>
              <a:rPr lang="en-US" sz="1800" b="1" dirty="0">
                <a:latin typeface="Times New Roman" panose="02020603050405020304" pitchFamily="18" charset="0"/>
                <a:ea typeface="Verdana" pitchFamily="34" charset="0"/>
                <a:cs typeface="Times New Roman" panose="02020603050405020304" pitchFamily="18" charset="0"/>
              </a:rPr>
            </a:br>
            <a:br>
              <a:rPr lang="en-US" sz="1800" b="1" dirty="0">
                <a:latin typeface="Times New Roman" panose="02020603050405020304" pitchFamily="18" charset="0"/>
                <a:ea typeface="Verdana" pitchFamily="34" charset="0"/>
                <a:cs typeface="Times New Roman" panose="02020603050405020304" pitchFamily="18" charset="0"/>
              </a:rPr>
            </a:br>
            <a:r>
              <a:rPr lang="en-US" sz="1800" b="1" dirty="0">
                <a:latin typeface="Times New Roman" panose="02020603050405020304" pitchFamily="18" charset="0"/>
                <a:ea typeface="Verdana" pitchFamily="34" charset="0"/>
                <a:cs typeface="Times New Roman" panose="02020603050405020304" pitchFamily="18" charset="0"/>
              </a:rPr>
              <a:t>2.</a:t>
            </a:r>
            <a:r>
              <a:rPr lang="en-US" sz="1800" dirty="0">
                <a:latin typeface="Times New Roman" panose="02020603050405020304" pitchFamily="18" charset="0"/>
                <a:ea typeface="Verdana" pitchFamily="34"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Objective: </a:t>
            </a:r>
            <a:r>
              <a:rPr lang="en-US" sz="1800" dirty="0">
                <a:latin typeface="Times New Roman" panose="02020603050405020304" pitchFamily="18" charset="0"/>
                <a:cs typeface="Times New Roman" panose="02020603050405020304" pitchFamily="18" charset="0"/>
              </a:rPr>
              <a:t>Accurate classification of HCPs and identification of Taxonomy (specific specialization).</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3.  Dataset: </a:t>
            </a:r>
            <a:r>
              <a:rPr lang="en-US" sz="1800" dirty="0">
                <a:latin typeface="Times New Roman" panose="02020603050405020304" pitchFamily="18" charset="0"/>
                <a:cs typeface="Times New Roman" panose="02020603050405020304" pitchFamily="18" charset="0"/>
              </a:rPr>
              <a:t>Contains features like device type, platform information, IP addresses, geographic locations, search patterns, site URLs, and keywords.</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4. Target Variable: </a:t>
            </a:r>
            <a:r>
              <a:rPr lang="en-US" sz="1800" dirty="0">
                <a:latin typeface="Times New Roman" panose="02020603050405020304" pitchFamily="18" charset="0"/>
                <a:cs typeface="Times New Roman" panose="02020603050405020304" pitchFamily="18" charset="0"/>
              </a:rPr>
              <a:t>IS_HCP - Indicates if a user is an HCP or not.</a:t>
            </a:r>
          </a:p>
        </p:txBody>
      </p:sp>
      <p:pic>
        <p:nvPicPr>
          <p:cNvPr id="4" name="Picture 3" descr="Doceree_logo.png"/>
          <p:cNvPicPr>
            <a:picLocks noChangeAspect="1"/>
          </p:cNvPicPr>
          <p:nvPr/>
        </p:nvPicPr>
        <p:blipFill>
          <a:blip r:embed="rId2" cstate="print"/>
          <a:stretch>
            <a:fillRect/>
          </a:stretch>
        </p:blipFill>
        <p:spPr>
          <a:xfrm>
            <a:off x="6786578" y="357166"/>
            <a:ext cx="2063750" cy="428628"/>
          </a:xfrm>
          <a:prstGeom prst="rect">
            <a:avLst/>
          </a:prstGeom>
        </p:spPr>
      </p:pic>
      <p:pic>
        <p:nvPicPr>
          <p:cNvPr id="5" name="Picture 4" descr="CG-2023-logo.png"/>
          <p:cNvPicPr>
            <a:picLocks noChangeAspect="1"/>
          </p:cNvPicPr>
          <p:nvPr/>
        </p:nvPicPr>
        <p:blipFill>
          <a:blip r:embed="rId3"/>
          <a:stretch>
            <a:fillRect/>
          </a:stretch>
        </p:blipFill>
        <p:spPr>
          <a:xfrm>
            <a:off x="285720" y="285728"/>
            <a:ext cx="1866886" cy="6857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285860"/>
            <a:ext cx="8786874" cy="4857784"/>
          </a:xfrm>
        </p:spPr>
        <p:txBody>
          <a:bodyPr anchor="t">
            <a:normAutofit fontScale="90000"/>
          </a:bodyPr>
          <a:lstStyle/>
          <a:p>
            <a:pPr algn="l"/>
            <a:r>
              <a:rPr lang="en-US" sz="3100" b="1" dirty="0">
                <a:latin typeface="Arial Black" pitchFamily="34" charset="0"/>
                <a:ea typeface="Verdana"/>
                <a:cs typeface="Verdana"/>
                <a:sym typeface="Verdana"/>
              </a:rPr>
              <a:t>Solution proposed and description:</a:t>
            </a:r>
            <a:br>
              <a:rPr lang="en-US" sz="2800" b="1" dirty="0">
                <a:latin typeface="Arial Black" pitchFamily="34" charset="0"/>
                <a:ea typeface="Verdana"/>
                <a:cs typeface="Verdana"/>
                <a:sym typeface="Verdana"/>
              </a:rPr>
            </a:br>
            <a:br>
              <a:rPr lang="en-US" sz="2800" b="1" dirty="0">
                <a:latin typeface="Arial Black" pitchFamily="34" charset="0"/>
                <a:ea typeface="Verdana"/>
                <a:cs typeface="Verdana"/>
                <a:sym typeface="Verdana"/>
              </a:rPr>
            </a:br>
            <a:r>
              <a:rPr lang="en-US" sz="2000" dirty="0">
                <a:latin typeface="Calibri (Headings)"/>
                <a:ea typeface="Verdana"/>
                <a:cs typeface="Verdana"/>
                <a:sym typeface="Verdana"/>
              </a:rPr>
              <a:t>1.</a:t>
            </a:r>
            <a:r>
              <a:rPr lang="en-US" sz="2000" dirty="0">
                <a:latin typeface="Arial Black" pitchFamily="34" charset="0"/>
                <a:ea typeface="Verdana"/>
                <a:cs typeface="Verdana"/>
                <a:sym typeface="Verdana"/>
              </a:rPr>
              <a:t> </a:t>
            </a:r>
            <a:r>
              <a:rPr lang="en-US" sz="2000" dirty="0"/>
              <a:t>Data Exploration: Understand dataset structure, variable distributions, and patterns.</a:t>
            </a:r>
            <a:br>
              <a:rPr lang="en-US" sz="2000" dirty="0"/>
            </a:br>
            <a:br>
              <a:rPr lang="en-US" sz="2000" dirty="0"/>
            </a:br>
            <a:r>
              <a:rPr lang="en-US" sz="2000" dirty="0"/>
              <a:t>2. Preprocessing: Handle missing values, convert categorical variables, and perform necessary transformations.</a:t>
            </a:r>
            <a:br>
              <a:rPr lang="en-US" sz="2000" dirty="0"/>
            </a:br>
            <a:br>
              <a:rPr lang="en-US" sz="2000" dirty="0"/>
            </a:br>
            <a:r>
              <a:rPr lang="en-US" sz="2000" dirty="0"/>
              <a:t>3.  Feature Engineering:  Extract meaningful information, create derived variables, and enhance predictive power.</a:t>
            </a:r>
            <a:br>
              <a:rPr lang="en-US" sz="2000" dirty="0"/>
            </a:br>
            <a:br>
              <a:rPr lang="en-US" sz="2000" dirty="0"/>
            </a:br>
            <a:r>
              <a:rPr lang="en-US" sz="2000" dirty="0"/>
              <a:t>4.  Model Building: Train machine learning algorithms (</a:t>
            </a:r>
            <a:r>
              <a:rPr lang="en-US" sz="2000" dirty="0" err="1"/>
              <a:t>e.g.Random</a:t>
            </a:r>
            <a:r>
              <a:rPr lang="en-US" sz="2000" dirty="0"/>
              <a:t>  forest Classifier, logistic regression, decision trees) on labeled data.</a:t>
            </a:r>
            <a:br>
              <a:rPr lang="en-US" sz="2000" dirty="0"/>
            </a:br>
            <a:br>
              <a:rPr lang="en-US" sz="2000" dirty="0"/>
            </a:br>
            <a:r>
              <a:rPr lang="en-US" sz="2000" dirty="0"/>
              <a:t>5. Evaluation: Assess model performance using metrics like accuracy, precision or F1 score.. </a:t>
            </a:r>
            <a:br>
              <a:rPr lang="en-US" sz="2800" dirty="0"/>
            </a:br>
            <a:endParaRPr lang="en-US" sz="2800" dirty="0">
              <a:latin typeface="Arial Black" pitchFamily="34" charset="0"/>
            </a:endParaRPr>
          </a:p>
        </p:txBody>
      </p:sp>
      <p:pic>
        <p:nvPicPr>
          <p:cNvPr id="3" name="Picture 2" descr="Doceree_logo.png"/>
          <p:cNvPicPr>
            <a:picLocks noChangeAspect="1"/>
          </p:cNvPicPr>
          <p:nvPr/>
        </p:nvPicPr>
        <p:blipFill>
          <a:blip r:embed="rId2" cstate="print"/>
          <a:stretch>
            <a:fillRect/>
          </a:stretch>
        </p:blipFill>
        <p:spPr>
          <a:xfrm>
            <a:off x="6715140" y="214290"/>
            <a:ext cx="2063750" cy="428628"/>
          </a:xfrm>
          <a:prstGeom prst="rect">
            <a:avLst/>
          </a:prstGeom>
        </p:spPr>
      </p:pic>
      <p:pic>
        <p:nvPicPr>
          <p:cNvPr id="4" name="Picture 3" descr="CG-2023-logo.png"/>
          <p:cNvPicPr>
            <a:picLocks noChangeAspect="1"/>
          </p:cNvPicPr>
          <p:nvPr/>
        </p:nvPicPr>
        <p:blipFill>
          <a:blip r:embed="rId3"/>
          <a:stretch>
            <a:fillRect/>
          </a:stretch>
        </p:blipFill>
        <p:spPr>
          <a:xfrm>
            <a:off x="214282" y="285728"/>
            <a:ext cx="1866886" cy="6857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785794"/>
            <a:ext cx="8858312" cy="6072206"/>
          </a:xfrm>
        </p:spPr>
        <p:txBody>
          <a:bodyPr anchor="t">
            <a:normAutofit fontScale="90000"/>
          </a:bodyPr>
          <a:lstStyle/>
          <a:p>
            <a:pPr algn="l"/>
            <a:r>
              <a:rPr lang="en-US" sz="2800" b="1" dirty="0">
                <a:latin typeface="Arial Black" pitchFamily="34" charset="0"/>
                <a:ea typeface="Verdana"/>
                <a:cs typeface="Verdana"/>
                <a:sym typeface="Verdana"/>
              </a:rPr>
              <a:t>Approach:</a:t>
            </a:r>
            <a:br>
              <a:rPr lang="en-US" sz="2800" b="1" dirty="0">
                <a:latin typeface="Arial Black" pitchFamily="34" charset="0"/>
                <a:ea typeface="Verdana"/>
                <a:cs typeface="Verdana"/>
                <a:sym typeface="Verdana"/>
              </a:rPr>
            </a:br>
            <a:br>
              <a:rPr lang="en-US" sz="1800" b="1" dirty="0">
                <a:latin typeface="Arial Black" pitchFamily="34" charset="0"/>
                <a:ea typeface="Verdana"/>
                <a:cs typeface="Verdana"/>
                <a:sym typeface="Verdana"/>
              </a:rPr>
            </a:br>
            <a:r>
              <a:rPr lang="en-US" sz="1800" b="1" dirty="0"/>
              <a:t>Data Visualization, Feature Selection and preprocessing:</a:t>
            </a:r>
            <a:br>
              <a:rPr lang="en-US" sz="1800" dirty="0"/>
            </a:br>
            <a:r>
              <a:rPr lang="en-US" sz="1600" dirty="0"/>
              <a:t>1. Visualize data using histograms, bar charts, and scatter plots.</a:t>
            </a:r>
            <a:br>
              <a:rPr lang="en-US" sz="1600" dirty="0"/>
            </a:br>
            <a:r>
              <a:rPr lang="en-US" sz="1600" dirty="0"/>
              <a:t>2.  Identify insignificant columns and drop them from the dataset.</a:t>
            </a:r>
            <a:br>
              <a:rPr lang="en-US" sz="1600" dirty="0"/>
            </a:br>
            <a:r>
              <a:rPr lang="en-US" sz="1600" dirty="0"/>
              <a:t>3.  Handle missing values by imputation or dropping rows/columns.</a:t>
            </a:r>
            <a:br>
              <a:rPr lang="en-US" sz="1600" dirty="0"/>
            </a:br>
            <a:r>
              <a:rPr lang="en-US" sz="1600" dirty="0"/>
              <a:t>4.   Convert categorical variables into dummy variables using one-hot encoding.</a:t>
            </a:r>
            <a:br>
              <a:rPr lang="en-US" sz="1600" dirty="0"/>
            </a:br>
            <a:r>
              <a:rPr lang="en-US" sz="1600" dirty="0"/>
              <a:t>5.  Drop the main variable to avoid multicollinearity.</a:t>
            </a:r>
            <a:br>
              <a:rPr lang="en-US" sz="1200" dirty="0"/>
            </a:br>
            <a:br>
              <a:rPr lang="en-US" sz="1600" dirty="0"/>
            </a:br>
            <a:r>
              <a:rPr lang="en-US" sz="1800" b="1" dirty="0"/>
              <a:t>Model Building, Training and Evaluation: </a:t>
            </a:r>
            <a:br>
              <a:rPr lang="en-US" sz="1600" dirty="0"/>
            </a:br>
            <a:r>
              <a:rPr lang="en-US" sz="1600" dirty="0"/>
              <a:t>1.  Utilize Random Forest for classification HCP classification and specialization prediction.</a:t>
            </a:r>
            <a:br>
              <a:rPr lang="en-US" sz="1600" dirty="0"/>
            </a:br>
            <a:r>
              <a:rPr lang="en-US" sz="1600" dirty="0"/>
              <a:t>2. Ensemble method combining multiple decision trees.</a:t>
            </a:r>
            <a:br>
              <a:rPr lang="en-US" sz="1600" dirty="0"/>
            </a:br>
            <a:r>
              <a:rPr lang="en-US" sz="1600" dirty="0"/>
              <a:t>3.  Robust against overfitting and handles various feature types.</a:t>
            </a:r>
            <a:br>
              <a:rPr lang="en-US" sz="1600" dirty="0"/>
            </a:br>
            <a:r>
              <a:rPr lang="en-US" sz="1600" dirty="0"/>
              <a:t>4.  Split the dataset into training and testing sets.</a:t>
            </a:r>
            <a:br>
              <a:rPr lang="en-US" sz="1600" dirty="0"/>
            </a:br>
            <a:r>
              <a:rPr lang="en-US" sz="1600" dirty="0"/>
              <a:t>5. Train the Random Forest model on the training data.</a:t>
            </a:r>
            <a:br>
              <a:rPr lang="en-US" sz="1600" dirty="0"/>
            </a:br>
            <a:r>
              <a:rPr lang="en-US" sz="1600" dirty="0"/>
              <a:t>6.  Evaluate the model's performance using appropriate metrics like accuracy, precision.</a:t>
            </a:r>
            <a:br>
              <a:rPr lang="en-US" sz="1600" dirty="0"/>
            </a:br>
            <a:br>
              <a:rPr lang="en-US" sz="1600" dirty="0"/>
            </a:br>
            <a:r>
              <a:rPr lang="en-US" sz="2000" b="1" dirty="0"/>
              <a:t>Hyperparameter Tuning: </a:t>
            </a:r>
            <a:br>
              <a:rPr lang="en-US" sz="1800" b="1" dirty="0"/>
            </a:br>
            <a:r>
              <a:rPr lang="en-US" sz="1600" dirty="0"/>
              <a:t> 1.  Optimize the Random Forest model by tuning hyperparameters.</a:t>
            </a:r>
            <a:br>
              <a:rPr lang="en-US" sz="1600" dirty="0"/>
            </a:br>
            <a:r>
              <a:rPr lang="en-US" sz="1600" dirty="0"/>
              <a:t> 2.  Conduct a grid search or use other techniques to find the best combination of hyperparameters for improved performance.</a:t>
            </a:r>
            <a:br>
              <a:rPr lang="en-US" sz="1600" dirty="0"/>
            </a:br>
            <a:br>
              <a:rPr lang="en-US" sz="1600" dirty="0"/>
            </a:br>
            <a:r>
              <a:rPr lang="en-US" sz="2000" b="1" dirty="0"/>
              <a:t>Model Validation and Interpretation: </a:t>
            </a:r>
            <a:br>
              <a:rPr lang="en-US" sz="1600" dirty="0"/>
            </a:br>
            <a:r>
              <a:rPr lang="en-US" sz="1600" dirty="0"/>
              <a:t>1.  Validate the trained model on the testing data to assess its generalization capability.</a:t>
            </a:r>
            <a:br>
              <a:rPr lang="en-US" sz="1600" dirty="0"/>
            </a:br>
            <a:r>
              <a:rPr lang="en-US" sz="1600" dirty="0"/>
              <a:t>2.  Interpret the results to gain insights into the importance of different features in predicting HCP category and specialization.</a:t>
            </a:r>
            <a:br>
              <a:rPr lang="en-US" sz="1600" dirty="0"/>
            </a:br>
            <a:br>
              <a:rPr lang="en-US" sz="1600" dirty="0"/>
            </a:br>
            <a:br>
              <a:rPr lang="en-US" sz="1600" dirty="0"/>
            </a:br>
            <a:endParaRPr lang="en-US" sz="1600" dirty="0">
              <a:latin typeface="Arial Black" pitchFamily="34" charset="0"/>
            </a:endParaRPr>
          </a:p>
        </p:txBody>
      </p:sp>
      <p:pic>
        <p:nvPicPr>
          <p:cNvPr id="3" name="Picture 2" descr="Doceree_logo.png"/>
          <p:cNvPicPr>
            <a:picLocks noChangeAspect="1"/>
          </p:cNvPicPr>
          <p:nvPr/>
        </p:nvPicPr>
        <p:blipFill>
          <a:blip r:embed="rId2" cstate="print"/>
          <a:stretch>
            <a:fillRect/>
          </a:stretch>
        </p:blipFill>
        <p:spPr>
          <a:xfrm>
            <a:off x="6715140" y="142852"/>
            <a:ext cx="2063750" cy="428628"/>
          </a:xfrm>
          <a:prstGeom prst="rect">
            <a:avLst/>
          </a:prstGeom>
        </p:spPr>
      </p:pic>
      <p:pic>
        <p:nvPicPr>
          <p:cNvPr id="4" name="Picture 3" descr="CG-2023-logo.png"/>
          <p:cNvPicPr>
            <a:picLocks noChangeAspect="1"/>
          </p:cNvPicPr>
          <p:nvPr/>
        </p:nvPicPr>
        <p:blipFill>
          <a:blip r:embed="rId3"/>
          <a:stretch>
            <a:fillRect/>
          </a:stretch>
        </p:blipFill>
        <p:spPr>
          <a:xfrm>
            <a:off x="214282" y="142852"/>
            <a:ext cx="1866886" cy="6857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000108"/>
            <a:ext cx="8858312" cy="5715040"/>
          </a:xfrm>
        </p:spPr>
        <p:txBody>
          <a:bodyPr anchor="t">
            <a:normAutofit/>
          </a:bodyPr>
          <a:lstStyle/>
          <a:p>
            <a:pPr algn="l">
              <a:lnSpc>
                <a:spcPct val="115000"/>
              </a:lnSpc>
              <a:spcBef>
                <a:spcPts val="0"/>
              </a:spcBef>
              <a:defRPr/>
            </a:pPr>
            <a:r>
              <a:rPr lang="en-US" sz="2800" b="1" dirty="0">
                <a:latin typeface="Arial Black" pitchFamily="34" charset="0"/>
                <a:ea typeface="Verdana"/>
                <a:cs typeface="Verdana"/>
                <a:sym typeface="Verdana"/>
              </a:rPr>
              <a:t>Execution Demo (Video/ Screenshots) of the solution:</a:t>
            </a:r>
            <a:br>
              <a:rPr lang="en-US" sz="2800" b="1" dirty="0">
                <a:latin typeface="Arial Black" pitchFamily="34" charset="0"/>
                <a:ea typeface="Verdana"/>
                <a:cs typeface="Verdana"/>
                <a:sym typeface="Verdana"/>
              </a:rPr>
            </a:br>
            <a:r>
              <a:rPr lang="en-US" sz="1600" b="1" dirty="0">
                <a:latin typeface="Arial Black" panose="020B0A04020102020204" pitchFamily="34" charset="0"/>
                <a:ea typeface="Verdana"/>
                <a:cs typeface="Times New Roman" panose="02020603050405020304" pitchFamily="18" charset="0"/>
                <a:sym typeface="Verdana"/>
              </a:rPr>
              <a:t>Predicted output:</a:t>
            </a:r>
            <a:br>
              <a:rPr lang="en-US" sz="2800" b="1" dirty="0">
                <a:latin typeface="Arial Black" pitchFamily="34" charset="0"/>
                <a:ea typeface="Verdana"/>
                <a:cs typeface="Verdana"/>
                <a:sym typeface="Verdana"/>
              </a:rPr>
            </a:br>
            <a:endParaRPr lang="en-US" sz="2800" dirty="0">
              <a:latin typeface="Arial Black" pitchFamily="34" charset="0"/>
            </a:endParaRPr>
          </a:p>
        </p:txBody>
      </p:sp>
      <p:pic>
        <p:nvPicPr>
          <p:cNvPr id="3" name="Picture 2" descr="Doceree_logo.png"/>
          <p:cNvPicPr>
            <a:picLocks noChangeAspect="1"/>
          </p:cNvPicPr>
          <p:nvPr/>
        </p:nvPicPr>
        <p:blipFill>
          <a:blip r:embed="rId2" cstate="print"/>
          <a:stretch>
            <a:fillRect/>
          </a:stretch>
        </p:blipFill>
        <p:spPr>
          <a:xfrm>
            <a:off x="6715140" y="285728"/>
            <a:ext cx="2063750" cy="428628"/>
          </a:xfrm>
          <a:prstGeom prst="rect">
            <a:avLst/>
          </a:prstGeom>
        </p:spPr>
      </p:pic>
      <p:pic>
        <p:nvPicPr>
          <p:cNvPr id="4" name="Picture 3" descr="CG-2023-logo.png"/>
          <p:cNvPicPr>
            <a:picLocks noChangeAspect="1"/>
          </p:cNvPicPr>
          <p:nvPr/>
        </p:nvPicPr>
        <p:blipFill>
          <a:blip r:embed="rId3"/>
          <a:stretch>
            <a:fillRect/>
          </a:stretch>
        </p:blipFill>
        <p:spPr>
          <a:xfrm>
            <a:off x="214282" y="285728"/>
            <a:ext cx="1866886" cy="685795"/>
          </a:xfrm>
          <a:prstGeom prst="rect">
            <a:avLst/>
          </a:prstGeom>
        </p:spPr>
      </p:pic>
      <p:sp>
        <p:nvSpPr>
          <p:cNvPr id="4098" name="AutoShape 2" descr="blob:https://web.whatsapp.com/e067b919-79c4-435e-a2ca-d87fbacb123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blob:https://web.whatsapp.com/e067b919-79c4-435e-a2ca-d87fbacb123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accuracy.jpeg"/>
          <p:cNvPicPr>
            <a:picLocks noChangeAspect="1"/>
          </p:cNvPicPr>
          <p:nvPr/>
        </p:nvPicPr>
        <p:blipFill>
          <a:blip r:embed="rId4"/>
          <a:stretch>
            <a:fillRect/>
          </a:stretch>
        </p:blipFill>
        <p:spPr>
          <a:xfrm>
            <a:off x="214282" y="5715016"/>
            <a:ext cx="7786742" cy="954410"/>
          </a:xfrm>
          <a:prstGeom prst="rect">
            <a:avLst/>
          </a:prstGeom>
        </p:spPr>
      </p:pic>
      <p:pic>
        <p:nvPicPr>
          <p:cNvPr id="8" name="Picture 7" descr="predictvalueimage.jpeg"/>
          <p:cNvPicPr>
            <a:picLocks noChangeAspect="1"/>
          </p:cNvPicPr>
          <p:nvPr/>
        </p:nvPicPr>
        <p:blipFill rotWithShape="1">
          <a:blip r:embed="rId5"/>
          <a:srcRect t="8029" b="10911"/>
          <a:stretch/>
        </p:blipFill>
        <p:spPr>
          <a:xfrm>
            <a:off x="285720" y="2281287"/>
            <a:ext cx="8184805" cy="2731890"/>
          </a:xfrm>
          <a:prstGeom prst="rect">
            <a:avLst/>
          </a:prstGeom>
        </p:spPr>
      </p:pic>
      <p:sp>
        <p:nvSpPr>
          <p:cNvPr id="5" name="TextBox 4">
            <a:extLst>
              <a:ext uri="{FF2B5EF4-FFF2-40B4-BE49-F238E27FC236}">
                <a16:creationId xmlns:a16="http://schemas.microsoft.com/office/drawing/2014/main" id="{FE9F8437-E362-2900-83FE-41051AECF8B2}"/>
              </a:ext>
            </a:extLst>
          </p:cNvPr>
          <p:cNvSpPr txBox="1"/>
          <p:nvPr/>
        </p:nvSpPr>
        <p:spPr>
          <a:xfrm>
            <a:off x="179512" y="5301208"/>
            <a:ext cx="3528392" cy="369332"/>
          </a:xfrm>
          <a:prstGeom prst="rect">
            <a:avLst/>
          </a:prstGeom>
          <a:noFill/>
        </p:spPr>
        <p:txBody>
          <a:bodyPr wrap="square" rtlCol="0">
            <a:spAutoFit/>
          </a:bodyPr>
          <a:lstStyle/>
          <a:p>
            <a:r>
              <a:rPr lang="en-IN" b="1" dirty="0">
                <a:latin typeface="Arial Black" panose="020B0A04020102020204" pitchFamily="34" charset="0"/>
              </a:rPr>
              <a:t>Model Accuracy: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214422"/>
            <a:ext cx="8929718" cy="4786346"/>
          </a:xfrm>
        </p:spPr>
        <p:txBody>
          <a:bodyPr anchor="t">
            <a:normAutofit/>
          </a:bodyPr>
          <a:lstStyle/>
          <a:p>
            <a:pPr lvl="0" algn="l">
              <a:spcBef>
                <a:spcPts val="0"/>
              </a:spcBef>
              <a:defRPr/>
            </a:pPr>
            <a:r>
              <a:rPr lang="en-IN" sz="2800" b="1" dirty="0">
                <a:latin typeface="Arial Black" pitchFamily="34" charset="0"/>
                <a:ea typeface="Verdana" panose="020B0604030504040204" pitchFamily="34" charset="0"/>
              </a:rPr>
              <a:t>Source code in ZIP file/</a:t>
            </a:r>
            <a:r>
              <a:rPr lang="en-IN" sz="2800" b="1" dirty="0" err="1">
                <a:latin typeface="Arial Black" pitchFamily="34" charset="0"/>
                <a:ea typeface="Verdana" panose="020B0604030504040204" pitchFamily="34" charset="0"/>
              </a:rPr>
              <a:t>Github</a:t>
            </a:r>
            <a:r>
              <a:rPr lang="en-IN" sz="2800" b="1" dirty="0">
                <a:latin typeface="Arial Black" pitchFamily="34" charset="0"/>
                <a:ea typeface="Verdana" panose="020B0604030504040204" pitchFamily="34" charset="0"/>
              </a:rPr>
              <a:t> URL:</a:t>
            </a:r>
            <a:br>
              <a:rPr lang="en-IN" sz="2800" b="1" dirty="0">
                <a:latin typeface="Arial Black" pitchFamily="34" charset="0"/>
                <a:ea typeface="Verdana" panose="020B0604030504040204" pitchFamily="34" charset="0"/>
              </a:rPr>
            </a:br>
            <a:br>
              <a:rPr lang="en-IN" sz="2800" b="1" dirty="0">
                <a:latin typeface="Arial Black" pitchFamily="34" charset="0"/>
                <a:ea typeface="Verdana" panose="020B0604030504040204" pitchFamily="34" charset="0"/>
              </a:rPr>
            </a:br>
            <a:r>
              <a:rPr lang="en-IN" sz="1600" b="1" dirty="0">
                <a:latin typeface="Arial Black" pitchFamily="34" charset="0"/>
                <a:ea typeface="Verdana" panose="020B0604030504040204" pitchFamily="34" charset="0"/>
              </a:rPr>
              <a:t>Source code link:</a:t>
            </a:r>
            <a:br>
              <a:rPr lang="en-IN" sz="1600" b="1" dirty="0">
                <a:latin typeface="Arial Black" pitchFamily="34" charset="0"/>
                <a:ea typeface="Verdana" panose="020B0604030504040204" pitchFamily="34" charset="0"/>
              </a:rPr>
            </a:br>
            <a:br>
              <a:rPr lang="en-IN" sz="1600" b="1" dirty="0">
                <a:latin typeface="Arial Black" pitchFamily="34" charset="0"/>
                <a:ea typeface="Verdana" panose="020B0604030504040204" pitchFamily="34" charset="0"/>
              </a:rPr>
            </a:br>
            <a:r>
              <a:rPr lang="en-IN" sz="1600" dirty="0">
                <a:latin typeface="Times New Roman" panose="02020603050405020304" pitchFamily="18" charset="0"/>
                <a:ea typeface="Verdana" panose="020B0604030504040204" pitchFamily="34" charset="0"/>
                <a:cs typeface="Times New Roman" panose="02020603050405020304" pitchFamily="18" charset="0"/>
                <a:hlinkClick r:id="rId2"/>
              </a:rPr>
              <a:t>https://github.com/shakti2002/Is_HCP_DOCERE</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3" name="Picture 2" descr="Doceree_logo.png"/>
          <p:cNvPicPr>
            <a:picLocks noChangeAspect="1"/>
          </p:cNvPicPr>
          <p:nvPr/>
        </p:nvPicPr>
        <p:blipFill>
          <a:blip r:embed="rId3" cstate="print"/>
          <a:stretch>
            <a:fillRect/>
          </a:stretch>
        </p:blipFill>
        <p:spPr>
          <a:xfrm>
            <a:off x="6715140" y="214290"/>
            <a:ext cx="2063750" cy="428628"/>
          </a:xfrm>
          <a:prstGeom prst="rect">
            <a:avLst/>
          </a:prstGeom>
        </p:spPr>
      </p:pic>
      <p:pic>
        <p:nvPicPr>
          <p:cNvPr id="4" name="Picture 3" descr="CG-2023-logo.png"/>
          <p:cNvPicPr>
            <a:picLocks noChangeAspect="1"/>
          </p:cNvPicPr>
          <p:nvPr/>
        </p:nvPicPr>
        <p:blipFill>
          <a:blip r:embed="rId4"/>
          <a:stretch>
            <a:fillRect/>
          </a:stretch>
        </p:blipFill>
        <p:spPr>
          <a:xfrm>
            <a:off x="214282" y="285728"/>
            <a:ext cx="1866886" cy="6857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571612"/>
            <a:ext cx="8229600" cy="3143272"/>
          </a:xfrm>
        </p:spPr>
        <p:txBody>
          <a:bodyPr/>
          <a:lstStyle/>
          <a:p>
            <a:r>
              <a:rPr lang="en-US" dirty="0">
                <a:latin typeface="Arial Black" pitchFamily="34" charset="0"/>
              </a:rPr>
              <a:t>THANK YOU!</a:t>
            </a:r>
          </a:p>
        </p:txBody>
      </p:sp>
      <p:pic>
        <p:nvPicPr>
          <p:cNvPr id="4" name="Picture 3" descr="Doceree_logo.png"/>
          <p:cNvPicPr>
            <a:picLocks noChangeAspect="1"/>
          </p:cNvPicPr>
          <p:nvPr/>
        </p:nvPicPr>
        <p:blipFill>
          <a:blip r:embed="rId2" cstate="print"/>
          <a:stretch>
            <a:fillRect/>
          </a:stretch>
        </p:blipFill>
        <p:spPr>
          <a:xfrm>
            <a:off x="6715140" y="214290"/>
            <a:ext cx="2063750" cy="428628"/>
          </a:xfrm>
          <a:prstGeom prst="rect">
            <a:avLst/>
          </a:prstGeom>
        </p:spPr>
      </p:pic>
      <p:pic>
        <p:nvPicPr>
          <p:cNvPr id="5" name="Picture 4" descr="CG-2023-logo.png"/>
          <p:cNvPicPr>
            <a:picLocks noChangeAspect="1"/>
          </p:cNvPicPr>
          <p:nvPr/>
        </p:nvPicPr>
        <p:blipFill>
          <a:blip r:embed="rId3"/>
          <a:stretch>
            <a:fillRect/>
          </a:stretch>
        </p:blipFill>
        <p:spPr>
          <a:xfrm>
            <a:off x="214282" y="285728"/>
            <a:ext cx="1866886" cy="6857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587</Words>
  <Application>Microsoft Office PowerPoint</Application>
  <PresentationFormat>On-screen Show (4:3)</PresentationFormat>
  <Paragraphs>15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Black</vt:lpstr>
      <vt:lpstr>Calibri</vt:lpstr>
      <vt:lpstr>Calibri (Headings)</vt:lpstr>
      <vt:lpstr>Times New Roman</vt:lpstr>
      <vt:lpstr>Office Theme</vt:lpstr>
      <vt:lpstr>Machine Learning  Hackathon</vt:lpstr>
      <vt:lpstr>Brief Description of the Problem at hand:   1.  The problem at hand is to build a robust model that can accurately predict whether a user belongs to the Healthcare Professional (HCP) category and determine their specialization (taxonomy) based on ad server logs. The goal is to classify users as HCPs or non-HCPs and identify their specific specialization within the healthcare domain.   2. Objective: Accurate classification of HCPs and identification of Taxonomy (specific specialization).  3.  Dataset: Contains features like device type, platform information, IP addresses, geographic locations, search patterns, site URLs, and keywords.  4. Target Variable: IS_HCP - Indicates if a user is an HCP or not.</vt:lpstr>
      <vt:lpstr>Solution proposed and description:  1. Data Exploration: Understand dataset structure, variable distributions, and patterns.  2. Preprocessing: Handle missing values, convert categorical variables, and perform necessary transformations.  3.  Feature Engineering:  Extract meaningful information, create derived variables, and enhance predictive power.  4.  Model Building: Train machine learning algorithms (e.g.Random  forest Classifier, logistic regression, decision trees) on labeled data.  5. Evaluation: Assess model performance using metrics like accuracy, precision or F1 score..  </vt:lpstr>
      <vt:lpstr>Approach:  Data Visualization, Feature Selection and preprocessing: 1. Visualize data using histograms, bar charts, and scatter plots. 2.  Identify insignificant columns and drop them from the dataset. 3.  Handle missing values by imputation or dropping rows/columns. 4.   Convert categorical variables into dummy variables using one-hot encoding. 5.  Drop the main variable to avoid multicollinearity.  Model Building, Training and Evaluation:  1.  Utilize Random Forest for classification HCP classification and specialization prediction. 2. Ensemble method combining multiple decision trees. 3.  Robust against overfitting and handles various feature types. 4.  Split the dataset into training and testing sets. 5. Train the Random Forest model on the training data. 6.  Evaluate the model's performance using appropriate metrics like accuracy, precision.  Hyperparameter Tuning:   1.  Optimize the Random Forest model by tuning hyperparameters.  2.  Conduct a grid search or use other techniques to find the best combination of hyperparameters for improved performance.  Model Validation and Interpretation:  1.  Validate the trained model on the testing data to assess its generalization capability. 2.  Interpret the results to gain insights into the importance of different features in predicting HCP category and specialization.   </vt:lpstr>
      <vt:lpstr>Execution Demo (Video/ Screenshots) of the solution: Predicted output: </vt:lpstr>
      <vt:lpstr>Source code in ZIP file/Github URL:  Source code link:  https://github.com/shakti2002/Is_HCP_DOCERE</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Hackathon</dc:title>
  <dc:creator>Aditi Tijage</dc:creator>
  <cp:lastModifiedBy>shrinath asati</cp:lastModifiedBy>
  <cp:revision>22</cp:revision>
  <dcterms:created xsi:type="dcterms:W3CDTF">2023-06-02T05:10:51Z</dcterms:created>
  <dcterms:modified xsi:type="dcterms:W3CDTF">2023-07-02T17:10:40Z</dcterms:modified>
</cp:coreProperties>
</file>