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10.png" ContentType="image/png"/>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a:p>
        </p:txBody>
      </p:sp>
      <p:sp>
        <p:nvSpPr>
          <p:cNvPr id="27" name="PlaceHolder 2"/>
          <p:cNvSpPr>
            <a:spLocks noGrp="1"/>
          </p:cNvSpPr>
          <p:nvPr>
            <p:ph type="body"/>
          </p:nvPr>
        </p:nvSpPr>
        <p:spPr>
          <a:xfrm>
            <a:off x="457200" y="1600200"/>
            <a:ext cx="8229600" cy="2158560"/>
          </a:xfrm>
          <a:prstGeom prst="rect">
            <a:avLst/>
          </a:prstGeom>
        </p:spPr>
        <p:txBody>
          <a:bodyPr lIns="90000" rIns="90000" tIns="46800" bIns="46800"/>
          <a:p>
            <a:endParaRPr/>
          </a:p>
        </p:txBody>
      </p:sp>
      <p:sp>
        <p:nvSpPr>
          <p:cNvPr id="28" name="PlaceHolder 3"/>
          <p:cNvSpPr>
            <a:spLocks noGrp="1"/>
          </p:cNvSpPr>
          <p:nvPr>
            <p:ph type="body"/>
          </p:nvPr>
        </p:nvSpPr>
        <p:spPr>
          <a:xfrm>
            <a:off x="457200" y="3964320"/>
            <a:ext cx="8229600" cy="2158560"/>
          </a:xfrm>
          <a:prstGeom prst="rect">
            <a:avLst/>
          </a:prstGeom>
        </p:spPr>
        <p:txBody>
          <a:bodyPr lIns="90000" rIns="90000" tIns="46800" bIns="4680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a:p>
        </p:txBody>
      </p:sp>
      <p:sp>
        <p:nvSpPr>
          <p:cNvPr id="30" name="PlaceHolder 2"/>
          <p:cNvSpPr>
            <a:spLocks noGrp="1"/>
          </p:cNvSpPr>
          <p:nvPr>
            <p:ph type="body"/>
          </p:nvPr>
        </p:nvSpPr>
        <p:spPr>
          <a:xfrm>
            <a:off x="457200" y="1600200"/>
            <a:ext cx="4015800" cy="2158560"/>
          </a:xfrm>
          <a:prstGeom prst="rect">
            <a:avLst/>
          </a:prstGeom>
        </p:spPr>
        <p:txBody>
          <a:bodyPr lIns="90000" rIns="90000" tIns="46800" bIns="46800"/>
          <a:p>
            <a:endParaRPr/>
          </a:p>
        </p:txBody>
      </p:sp>
      <p:sp>
        <p:nvSpPr>
          <p:cNvPr id="31" name="PlaceHolder 3"/>
          <p:cNvSpPr>
            <a:spLocks noGrp="1"/>
          </p:cNvSpPr>
          <p:nvPr>
            <p:ph type="body"/>
          </p:nvPr>
        </p:nvSpPr>
        <p:spPr>
          <a:xfrm>
            <a:off x="4674240" y="1600200"/>
            <a:ext cx="4015800" cy="2158560"/>
          </a:xfrm>
          <a:prstGeom prst="rect">
            <a:avLst/>
          </a:prstGeom>
        </p:spPr>
        <p:txBody>
          <a:bodyPr lIns="90000" rIns="90000" tIns="46800" bIns="46800"/>
          <a:p>
            <a:endParaRPr/>
          </a:p>
        </p:txBody>
      </p:sp>
      <p:sp>
        <p:nvSpPr>
          <p:cNvPr id="32" name="PlaceHolder 4"/>
          <p:cNvSpPr>
            <a:spLocks noGrp="1"/>
          </p:cNvSpPr>
          <p:nvPr>
            <p:ph type="body"/>
          </p:nvPr>
        </p:nvSpPr>
        <p:spPr>
          <a:xfrm>
            <a:off x="4674240" y="3964320"/>
            <a:ext cx="4015800" cy="2158560"/>
          </a:xfrm>
          <a:prstGeom prst="rect">
            <a:avLst/>
          </a:prstGeom>
        </p:spPr>
        <p:txBody>
          <a:bodyPr lIns="90000" rIns="90000" tIns="46800" bIns="46800"/>
          <a:p>
            <a:endParaRPr/>
          </a:p>
        </p:txBody>
      </p:sp>
      <p:sp>
        <p:nvSpPr>
          <p:cNvPr id="33" name="PlaceHolder 5"/>
          <p:cNvSpPr>
            <a:spLocks noGrp="1"/>
          </p:cNvSpPr>
          <p:nvPr>
            <p:ph type="body"/>
          </p:nvPr>
        </p:nvSpPr>
        <p:spPr>
          <a:xfrm>
            <a:off x="457200" y="3964320"/>
            <a:ext cx="4015800" cy="2158560"/>
          </a:xfrm>
          <a:prstGeom prst="rect">
            <a:avLst/>
          </a:prstGeom>
        </p:spPr>
        <p:txBody>
          <a:bodyPr lIns="90000" rIns="90000" tIns="46800" bIns="4680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a:p>
        </p:txBody>
      </p:sp>
      <p:sp>
        <p:nvSpPr>
          <p:cNvPr id="35" name="PlaceHolder 2"/>
          <p:cNvSpPr>
            <a:spLocks noGrp="1"/>
          </p:cNvSpPr>
          <p:nvPr>
            <p:ph type="body"/>
          </p:nvPr>
        </p:nvSpPr>
        <p:spPr>
          <a:xfrm>
            <a:off x="457200" y="1600200"/>
            <a:ext cx="8229600" cy="4525920"/>
          </a:xfrm>
          <a:prstGeom prst="rect">
            <a:avLst/>
          </a:prstGeom>
        </p:spPr>
        <p:txBody>
          <a:bodyPr lIns="90000" rIns="90000" tIns="46800" bIns="46800"/>
          <a:p>
            <a:endParaRPr/>
          </a:p>
        </p:txBody>
      </p:sp>
      <p:sp>
        <p:nvSpPr>
          <p:cNvPr id="36" name="PlaceHolder 3"/>
          <p:cNvSpPr>
            <a:spLocks noGrp="1"/>
          </p:cNvSpPr>
          <p:nvPr>
            <p:ph type="body"/>
          </p:nvPr>
        </p:nvSpPr>
        <p:spPr>
          <a:xfrm>
            <a:off x="457200" y="1600200"/>
            <a:ext cx="8229600" cy="4525920"/>
          </a:xfrm>
          <a:prstGeom prst="rect">
            <a:avLst/>
          </a:prstGeom>
        </p:spPr>
        <p:txBody>
          <a:bodyPr lIns="90000" rIns="90000" tIns="46800" bIns="46800"/>
          <a:p>
            <a:endParaRPr/>
          </a:p>
        </p:txBody>
      </p:sp>
      <p:pic>
        <p:nvPicPr>
          <p:cNvPr id="37" name="" descr=""/>
          <p:cNvPicPr/>
          <p:nvPr/>
        </p:nvPicPr>
        <p:blipFill>
          <a:blip r:embed="rId2"/>
          <a:stretch/>
        </p:blipFill>
        <p:spPr>
          <a:xfrm>
            <a:off x="1735560" y="1600200"/>
            <a:ext cx="5672520" cy="4525920"/>
          </a:xfrm>
          <a:prstGeom prst="rect">
            <a:avLst/>
          </a:prstGeom>
          <a:ln>
            <a:noFill/>
          </a:ln>
        </p:spPr>
      </p:pic>
      <p:pic>
        <p:nvPicPr>
          <p:cNvPr id="38" name="" descr=""/>
          <p:cNvPicPr/>
          <p:nvPr/>
        </p:nvPicPr>
        <p:blipFill>
          <a:blip r:embed="rId3"/>
          <a:stretch/>
        </p:blipFill>
        <p:spPr>
          <a:xfrm>
            <a:off x="1735560" y="1600200"/>
            <a:ext cx="5672520" cy="452592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a:p>
        </p:txBody>
      </p:sp>
      <p:sp>
        <p:nvSpPr>
          <p:cNvPr id="6" name="PlaceHolder 2"/>
          <p:cNvSpPr>
            <a:spLocks noGrp="1"/>
          </p:cNvSpPr>
          <p:nvPr>
            <p:ph type="subTitle"/>
          </p:nvPr>
        </p:nvSpPr>
        <p:spPr>
          <a:xfrm>
            <a:off x="457200" y="1600200"/>
            <a:ext cx="8229600" cy="452592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a:p>
        </p:txBody>
      </p:sp>
      <p:sp>
        <p:nvSpPr>
          <p:cNvPr id="8" name="PlaceHolder 2"/>
          <p:cNvSpPr>
            <a:spLocks noGrp="1"/>
          </p:cNvSpPr>
          <p:nvPr>
            <p:ph type="body"/>
          </p:nvPr>
        </p:nvSpPr>
        <p:spPr>
          <a:xfrm>
            <a:off x="457200" y="1600200"/>
            <a:ext cx="8229600" cy="4525920"/>
          </a:xfrm>
          <a:prstGeom prst="rect">
            <a:avLst/>
          </a:prstGeom>
        </p:spPr>
        <p:txBody>
          <a:bodyPr lIns="90000" rIns="90000" tIns="46800" bIns="4680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a:p>
        </p:txBody>
      </p:sp>
      <p:sp>
        <p:nvSpPr>
          <p:cNvPr id="10" name="PlaceHolder 2"/>
          <p:cNvSpPr>
            <a:spLocks noGrp="1"/>
          </p:cNvSpPr>
          <p:nvPr>
            <p:ph type="body"/>
          </p:nvPr>
        </p:nvSpPr>
        <p:spPr>
          <a:xfrm>
            <a:off x="457200" y="1600200"/>
            <a:ext cx="4015800" cy="4525920"/>
          </a:xfrm>
          <a:prstGeom prst="rect">
            <a:avLst/>
          </a:prstGeom>
        </p:spPr>
        <p:txBody>
          <a:bodyPr lIns="90000" rIns="90000" tIns="46800" bIns="46800"/>
          <a:p>
            <a:endParaRPr/>
          </a:p>
        </p:txBody>
      </p:sp>
      <p:sp>
        <p:nvSpPr>
          <p:cNvPr id="11" name="PlaceHolder 3"/>
          <p:cNvSpPr>
            <a:spLocks noGrp="1"/>
          </p:cNvSpPr>
          <p:nvPr>
            <p:ph type="body"/>
          </p:nvPr>
        </p:nvSpPr>
        <p:spPr>
          <a:xfrm>
            <a:off x="4674240" y="1600200"/>
            <a:ext cx="4015800" cy="4525920"/>
          </a:xfrm>
          <a:prstGeom prst="rect">
            <a:avLst/>
          </a:prstGeom>
        </p:spPr>
        <p:txBody>
          <a:bodyPr lIns="90000" rIns="90000" tIns="46800" bIns="4680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320"/>
            <a:ext cx="8229600" cy="52995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a:p>
        </p:txBody>
      </p:sp>
      <p:sp>
        <p:nvSpPr>
          <p:cNvPr id="15" name="PlaceHolder 2"/>
          <p:cNvSpPr>
            <a:spLocks noGrp="1"/>
          </p:cNvSpPr>
          <p:nvPr>
            <p:ph type="body"/>
          </p:nvPr>
        </p:nvSpPr>
        <p:spPr>
          <a:xfrm>
            <a:off x="457200" y="1600200"/>
            <a:ext cx="4015800" cy="2158560"/>
          </a:xfrm>
          <a:prstGeom prst="rect">
            <a:avLst/>
          </a:prstGeom>
        </p:spPr>
        <p:txBody>
          <a:bodyPr lIns="90000" rIns="90000" tIns="46800" bIns="46800"/>
          <a:p>
            <a:endParaRPr/>
          </a:p>
        </p:txBody>
      </p:sp>
      <p:sp>
        <p:nvSpPr>
          <p:cNvPr id="16" name="PlaceHolder 3"/>
          <p:cNvSpPr>
            <a:spLocks noGrp="1"/>
          </p:cNvSpPr>
          <p:nvPr>
            <p:ph type="body"/>
          </p:nvPr>
        </p:nvSpPr>
        <p:spPr>
          <a:xfrm>
            <a:off x="457200" y="3964320"/>
            <a:ext cx="4015800" cy="2158560"/>
          </a:xfrm>
          <a:prstGeom prst="rect">
            <a:avLst/>
          </a:prstGeom>
        </p:spPr>
        <p:txBody>
          <a:bodyPr lIns="90000" rIns="90000" tIns="46800" bIns="46800"/>
          <a:p>
            <a:endParaRPr/>
          </a:p>
        </p:txBody>
      </p:sp>
      <p:sp>
        <p:nvSpPr>
          <p:cNvPr id="17" name="PlaceHolder 4"/>
          <p:cNvSpPr>
            <a:spLocks noGrp="1"/>
          </p:cNvSpPr>
          <p:nvPr>
            <p:ph type="body"/>
          </p:nvPr>
        </p:nvSpPr>
        <p:spPr>
          <a:xfrm>
            <a:off x="4674240" y="1600200"/>
            <a:ext cx="4015800" cy="4525920"/>
          </a:xfrm>
          <a:prstGeom prst="rect">
            <a:avLst/>
          </a:prstGeom>
        </p:spPr>
        <p:txBody>
          <a:bodyPr lIns="90000" rIns="90000" tIns="46800" bIns="4680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a:p>
        </p:txBody>
      </p:sp>
      <p:sp>
        <p:nvSpPr>
          <p:cNvPr id="19" name="PlaceHolder 2"/>
          <p:cNvSpPr>
            <a:spLocks noGrp="1"/>
          </p:cNvSpPr>
          <p:nvPr>
            <p:ph type="body"/>
          </p:nvPr>
        </p:nvSpPr>
        <p:spPr>
          <a:xfrm>
            <a:off x="457200" y="1600200"/>
            <a:ext cx="4015800" cy="4525920"/>
          </a:xfrm>
          <a:prstGeom prst="rect">
            <a:avLst/>
          </a:prstGeom>
        </p:spPr>
        <p:txBody>
          <a:bodyPr lIns="90000" rIns="90000" tIns="46800" bIns="46800"/>
          <a:p>
            <a:endParaRPr/>
          </a:p>
        </p:txBody>
      </p:sp>
      <p:sp>
        <p:nvSpPr>
          <p:cNvPr id="20" name="PlaceHolder 3"/>
          <p:cNvSpPr>
            <a:spLocks noGrp="1"/>
          </p:cNvSpPr>
          <p:nvPr>
            <p:ph type="body"/>
          </p:nvPr>
        </p:nvSpPr>
        <p:spPr>
          <a:xfrm>
            <a:off x="4674240" y="1600200"/>
            <a:ext cx="4015800" cy="2158560"/>
          </a:xfrm>
          <a:prstGeom prst="rect">
            <a:avLst/>
          </a:prstGeom>
        </p:spPr>
        <p:txBody>
          <a:bodyPr lIns="90000" rIns="90000" tIns="46800" bIns="46800"/>
          <a:p>
            <a:endParaRPr/>
          </a:p>
        </p:txBody>
      </p:sp>
      <p:sp>
        <p:nvSpPr>
          <p:cNvPr id="21" name="PlaceHolder 4"/>
          <p:cNvSpPr>
            <a:spLocks noGrp="1"/>
          </p:cNvSpPr>
          <p:nvPr>
            <p:ph type="body"/>
          </p:nvPr>
        </p:nvSpPr>
        <p:spPr>
          <a:xfrm>
            <a:off x="4674240" y="3964320"/>
            <a:ext cx="4015800" cy="2158560"/>
          </a:xfrm>
          <a:prstGeom prst="rect">
            <a:avLst/>
          </a:prstGeom>
        </p:spPr>
        <p:txBody>
          <a:bodyPr lIns="90000" rIns="90000" tIns="46800" bIns="4680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320"/>
            <a:ext cx="8229600" cy="1143000"/>
          </a:xfrm>
          <a:prstGeom prst="rect">
            <a:avLst/>
          </a:prstGeom>
        </p:spPr>
        <p:txBody>
          <a:bodyPr lIns="90000" rIns="90000" tIns="46800" bIns="46800" anchor="ctr"/>
          <a:p>
            <a:pPr algn="ctr"/>
            <a:endParaRPr/>
          </a:p>
        </p:txBody>
      </p:sp>
      <p:sp>
        <p:nvSpPr>
          <p:cNvPr id="23" name="PlaceHolder 2"/>
          <p:cNvSpPr>
            <a:spLocks noGrp="1"/>
          </p:cNvSpPr>
          <p:nvPr>
            <p:ph type="body"/>
          </p:nvPr>
        </p:nvSpPr>
        <p:spPr>
          <a:xfrm>
            <a:off x="457200" y="1600200"/>
            <a:ext cx="4015800" cy="2158560"/>
          </a:xfrm>
          <a:prstGeom prst="rect">
            <a:avLst/>
          </a:prstGeom>
        </p:spPr>
        <p:txBody>
          <a:bodyPr lIns="90000" rIns="90000" tIns="46800" bIns="46800"/>
          <a:p>
            <a:endParaRPr/>
          </a:p>
        </p:txBody>
      </p:sp>
      <p:sp>
        <p:nvSpPr>
          <p:cNvPr id="24" name="PlaceHolder 3"/>
          <p:cNvSpPr>
            <a:spLocks noGrp="1"/>
          </p:cNvSpPr>
          <p:nvPr>
            <p:ph type="body"/>
          </p:nvPr>
        </p:nvSpPr>
        <p:spPr>
          <a:xfrm>
            <a:off x="4674240" y="1600200"/>
            <a:ext cx="4015800" cy="2158560"/>
          </a:xfrm>
          <a:prstGeom prst="rect">
            <a:avLst/>
          </a:prstGeom>
        </p:spPr>
        <p:txBody>
          <a:bodyPr lIns="90000" rIns="90000" tIns="46800" bIns="46800"/>
          <a:p>
            <a:endParaRPr/>
          </a:p>
        </p:txBody>
      </p:sp>
      <p:sp>
        <p:nvSpPr>
          <p:cNvPr id="25" name="PlaceHolder 4"/>
          <p:cNvSpPr>
            <a:spLocks noGrp="1"/>
          </p:cNvSpPr>
          <p:nvPr>
            <p:ph type="body"/>
          </p:nvPr>
        </p:nvSpPr>
        <p:spPr>
          <a:xfrm>
            <a:off x="457200" y="3964320"/>
            <a:ext cx="8229600" cy="2158560"/>
          </a:xfrm>
          <a:prstGeom prst="rect">
            <a:avLst/>
          </a:prstGeom>
        </p:spPr>
        <p:txBody>
          <a:bodyPr lIns="90000" rIns="90000" tIns="46800" bIns="4680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320"/>
            <a:ext cx="8229600" cy="1143000"/>
          </a:xfrm>
          <a:prstGeom prst="rect">
            <a:avLst/>
          </a:prstGeom>
        </p:spPr>
        <p:txBody>
          <a:bodyPr lIns="90000" rIns="90000" tIns="46800" bIns="46800" anchor="ctr"/>
          <a:p>
            <a:pPr algn="ctr"/>
            <a:r>
              <a:rPr lang="en-IN" sz="4400">
                <a:latin typeface="Arial"/>
              </a:rPr>
              <a:t>Click to edit the title text format</a:t>
            </a:r>
            <a:endParaRPr/>
          </a:p>
        </p:txBody>
      </p:sp>
      <p:sp>
        <p:nvSpPr>
          <p:cNvPr id="1" name="PlaceHolder 2"/>
          <p:cNvSpPr>
            <a:spLocks noGrp="1"/>
          </p:cNvSpPr>
          <p:nvPr>
            <p:ph type="body"/>
          </p:nvPr>
        </p:nvSpPr>
        <p:spPr>
          <a:xfrm>
            <a:off x="457200" y="1600200"/>
            <a:ext cx="8229600" cy="4525920"/>
          </a:xfrm>
          <a:prstGeom prst="rect">
            <a:avLst/>
          </a:prstGeom>
        </p:spPr>
        <p:txBody>
          <a:bodyPr lIns="90000" rIns="90000" tIns="46800" bIns="46800"/>
          <a:p>
            <a:pPr>
              <a:buFont typeface="Arial"/>
              <a:buChar char="•"/>
            </a:pPr>
            <a:r>
              <a:rPr lang="en-IN" sz="3200">
                <a:latin typeface="Arial"/>
              </a:rPr>
              <a:t>Click to edit the outline text format</a:t>
            </a:r>
            <a:endParaRPr/>
          </a:p>
          <a:p>
            <a:pPr lvl="1">
              <a:buFont typeface="Arial"/>
              <a:buChar char="–"/>
            </a:pPr>
            <a:r>
              <a:rPr lang="en-IN" sz="2800">
                <a:latin typeface="Arial"/>
              </a:rPr>
              <a:t>Second Outline Level</a:t>
            </a:r>
            <a:endParaRPr/>
          </a:p>
          <a:p>
            <a:pPr lvl="2">
              <a:buFont typeface="Arial"/>
              <a:buChar char="•"/>
            </a:pPr>
            <a:r>
              <a:rPr lang="en-IN" sz="2400">
                <a:latin typeface="Arial"/>
              </a:rPr>
              <a:t>Third Outline Level</a:t>
            </a:r>
            <a:endParaRPr/>
          </a:p>
          <a:p>
            <a:pPr lvl="3">
              <a:buFont typeface="Arial"/>
              <a:buChar char="–"/>
            </a:pPr>
            <a:r>
              <a:rPr lang="en-IN" sz="2000">
                <a:latin typeface="Arial"/>
              </a:rPr>
              <a:t>Fourth Outline Level</a:t>
            </a:r>
            <a:endParaRPr/>
          </a:p>
          <a:p>
            <a:pPr lvl="4">
              <a:buFont typeface="Arial"/>
              <a:buChar char="»"/>
            </a:pPr>
            <a:r>
              <a:rPr lang="en-IN" sz="2000">
                <a:latin typeface="Arial"/>
              </a:rPr>
              <a:t>Fifth Outline Level</a:t>
            </a:r>
            <a:endParaRPr/>
          </a:p>
          <a:p>
            <a:pPr lvl="5">
              <a:buFont typeface="Arial"/>
              <a:buChar char="»"/>
            </a:pPr>
            <a:r>
              <a:rPr lang="en-IN" sz="2000">
                <a:latin typeface="Arial"/>
              </a:rPr>
              <a:t>Sixth Outline Level</a:t>
            </a:r>
            <a:endParaRPr/>
          </a:p>
          <a:p>
            <a:pPr lvl="6">
              <a:buFont typeface="Arial"/>
              <a:buChar char="»"/>
            </a:pPr>
            <a:r>
              <a:rPr lang="en-IN" sz="2000">
                <a:latin typeface="Arial"/>
              </a:rPr>
              <a:t>Seventh Outline Level</a:t>
            </a:r>
            <a:endParaRPr/>
          </a:p>
        </p:txBody>
      </p:sp>
      <p:sp>
        <p:nvSpPr>
          <p:cNvPr id="2" name="PlaceHolder 3"/>
          <p:cNvSpPr>
            <a:spLocks noGrp="1"/>
          </p:cNvSpPr>
          <p:nvPr>
            <p:ph type="dt"/>
          </p:nvPr>
        </p:nvSpPr>
        <p:spPr>
          <a:xfrm>
            <a:off x="456840" y="6244920"/>
            <a:ext cx="2133720" cy="476280"/>
          </a:xfrm>
          <a:prstGeom prst="rect">
            <a:avLst/>
          </a:prstGeom>
        </p:spPr>
        <p:txBody>
          <a:bodyPr lIns="90000" rIns="90000" tIns="46800" bIns="46800"/>
          <a:p>
            <a:pPr/>
            <a:r>
              <a:rPr lang="en-IN">
                <a:latin typeface="Arial"/>
              </a:rPr>
              <a:t>&lt;date/time&gt;</a:t>
            </a:r>
            <a:endParaRPr/>
          </a:p>
        </p:txBody>
      </p:sp>
      <p:sp>
        <p:nvSpPr>
          <p:cNvPr id="3" name="PlaceHolder 4"/>
          <p:cNvSpPr>
            <a:spLocks noGrp="1"/>
          </p:cNvSpPr>
          <p:nvPr>
            <p:ph type="ftr"/>
          </p:nvPr>
        </p:nvSpPr>
        <p:spPr>
          <a:xfrm>
            <a:off x="3124080" y="6244920"/>
            <a:ext cx="2895840" cy="476280"/>
          </a:xfrm>
          <a:prstGeom prst="rect">
            <a:avLst/>
          </a:prstGeom>
        </p:spPr>
        <p:txBody>
          <a:bodyPr lIns="90000" rIns="90000" tIns="46800" bIns="46800"/>
          <a:p>
            <a:pPr/>
            <a:r>
              <a:rPr lang="en-IN">
                <a:latin typeface="Arial"/>
              </a:rPr>
              <a:t>&lt;footer&gt;</a:t>
            </a:r>
            <a:endParaRPr/>
          </a:p>
        </p:txBody>
      </p:sp>
      <p:sp>
        <p:nvSpPr>
          <p:cNvPr id="4" name="PlaceHolder 5"/>
          <p:cNvSpPr>
            <a:spLocks noGrp="1"/>
          </p:cNvSpPr>
          <p:nvPr>
            <p:ph type="sldNum"/>
          </p:nvPr>
        </p:nvSpPr>
        <p:spPr>
          <a:xfrm>
            <a:off x="6552720" y="6244920"/>
            <a:ext cx="2133720" cy="476280"/>
          </a:xfrm>
          <a:prstGeom prst="rect">
            <a:avLst/>
          </a:prstGeom>
        </p:spPr>
        <p:txBody>
          <a:bodyPr lIns="90000" rIns="90000" tIns="46800" bIns="46800"/>
          <a:p>
            <a:pPr/>
            <a:fld id="{E693C04C-4BB2-4EFD-AAE6-1232F25C901B}" type="slidenum">
              <a:rPr lang="en-IN">
                <a:latin typeface="Arial"/>
              </a:rPr>
              <a:t>&lt;number&gt;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TextShape 1"/>
          <p:cNvSpPr txBox="1"/>
          <p:nvPr/>
        </p:nvSpPr>
        <p:spPr>
          <a:xfrm>
            <a:off x="685800" y="2130120"/>
            <a:ext cx="7772400" cy="1469880"/>
          </a:xfrm>
          <a:prstGeom prst="rect">
            <a:avLst/>
          </a:prstGeom>
          <a:noFill/>
          <a:ln>
            <a:noFill/>
          </a:ln>
        </p:spPr>
        <p:txBody>
          <a:bodyPr lIns="90000" rIns="90000" tIns="46800" bIns="46800" anchor="ctr"/>
          <a:p>
            <a:pPr algn="ctr"/>
            <a:r>
              <a:rPr lang="en-IN" sz="4400">
                <a:solidFill>
                  <a:srgbClr val="000000"/>
                </a:solidFill>
                <a:latin typeface="Arial"/>
              </a:rPr>
              <a:t>Intelligent Agents</a:t>
            </a:r>
            <a:endParaRPr/>
          </a:p>
        </p:txBody>
      </p:sp>
      <p:sp>
        <p:nvSpPr>
          <p:cNvPr id="40" name="TextShape 2"/>
          <p:cNvSpPr txBox="1"/>
          <p:nvPr/>
        </p:nvSpPr>
        <p:spPr>
          <a:xfrm>
            <a:off x="1371600" y="3886200"/>
            <a:ext cx="6400800" cy="1752480"/>
          </a:xfrm>
          <a:prstGeom prst="rect">
            <a:avLst/>
          </a:prstGeom>
          <a:noFill/>
          <a:ln>
            <a:noFill/>
          </a:ln>
        </p:spPr>
        <p:txBody>
          <a:bodyPr lIns="90000" rIns="90000" tIns="46800" bIns="46800"/>
          <a:p>
            <a:pPr algn="ctr"/>
            <a:endParaRPr/>
          </a:p>
          <a:p>
            <a:pPr algn="ctr"/>
            <a:r>
              <a:rPr lang="en-IN" sz="3200">
                <a:latin typeface="Arial"/>
              </a:rPr>
              <a:t>Chapter 2</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0"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PEAS</a:t>
            </a:r>
            <a:endParaRPr/>
          </a:p>
        </p:txBody>
      </p:sp>
      <p:sp>
        <p:nvSpPr>
          <p:cNvPr id="61" name="TextShape 2"/>
          <p:cNvSpPr txBox="1"/>
          <p:nvPr/>
        </p:nvSpPr>
        <p:spPr>
          <a:xfrm>
            <a:off x="457200" y="1600200"/>
            <a:ext cx="8229600" cy="4525920"/>
          </a:xfrm>
          <a:prstGeom prst="rect">
            <a:avLst/>
          </a:prstGeom>
          <a:noFill/>
          <a:ln>
            <a:noFill/>
          </a:ln>
        </p:spPr>
        <p:txBody>
          <a:bodyPr lIns="90000" rIns="90000" tIns="46800" bIns="46800"/>
          <a:p>
            <a:pPr>
              <a:lnSpc>
                <a:spcPct val="90000"/>
              </a:lnSpc>
              <a:buFont typeface="Arial"/>
              <a:buChar char="•"/>
            </a:pPr>
            <a:r>
              <a:rPr lang="en-IN" sz="2800">
                <a:latin typeface="Arial"/>
              </a:rPr>
              <a:t>PEAS: Performance measure, Environment, Actuators, Sensors</a:t>
            </a:r>
            <a:endParaRPr/>
          </a:p>
          <a:p>
            <a:pPr>
              <a:lnSpc>
                <a:spcPct val="90000"/>
              </a:lnSpc>
              <a:buFont typeface="Arial"/>
              <a:buChar char="•"/>
            </a:pPr>
            <a:r>
              <a:rPr lang="en-IN" sz="2800">
                <a:latin typeface="Arial"/>
              </a:rPr>
              <a:t>Must first specify the setting for intelligent agent design</a:t>
            </a:r>
            <a:endParaRPr/>
          </a:p>
          <a:p>
            <a:pPr>
              <a:lnSpc>
                <a:spcPct val="90000"/>
              </a:lnSpc>
              <a:buFont typeface="Arial"/>
              <a:buChar char="•"/>
            </a:pPr>
            <a:r>
              <a:rPr lang="en-IN" sz="2800">
                <a:latin typeface="Arial"/>
              </a:rPr>
              <a:t>Consider, e.g., the task of designing an automated taxi driver:</a:t>
            </a:r>
            <a:endParaRPr/>
          </a:p>
          <a:p>
            <a:pPr lvl="1">
              <a:lnSpc>
                <a:spcPct val="90000"/>
              </a:lnSpc>
              <a:buFont typeface="Arial"/>
              <a:buChar char="–"/>
            </a:pPr>
            <a:r>
              <a:rPr lang="en-IN" sz="2400">
                <a:latin typeface="Arial"/>
              </a:rPr>
              <a:t>Performance measure</a:t>
            </a:r>
            <a:endParaRPr/>
          </a:p>
          <a:p>
            <a:pPr lvl="1">
              <a:lnSpc>
                <a:spcPct val="90000"/>
              </a:lnSpc>
              <a:buFont typeface="Arial"/>
              <a:buChar char="–"/>
            </a:pPr>
            <a:r>
              <a:rPr lang="en-IN" sz="2400">
                <a:latin typeface="Arial"/>
              </a:rPr>
              <a:t>Environment</a:t>
            </a:r>
            <a:endParaRPr/>
          </a:p>
          <a:p>
            <a:pPr lvl="1">
              <a:lnSpc>
                <a:spcPct val="90000"/>
              </a:lnSpc>
              <a:buFont typeface="Arial"/>
              <a:buChar char="–"/>
            </a:pPr>
            <a:r>
              <a:rPr lang="en-IN" sz="2400">
                <a:latin typeface="Arial"/>
              </a:rPr>
              <a:t>Actuators</a:t>
            </a:r>
            <a:endParaRPr/>
          </a:p>
          <a:p>
            <a:pPr lvl="1">
              <a:lnSpc>
                <a:spcPct val="90000"/>
              </a:lnSpc>
              <a:buFont typeface="Arial"/>
              <a:buChar char="–"/>
            </a:pPr>
            <a:r>
              <a:rPr lang="en-IN" sz="2400">
                <a:latin typeface="Arial"/>
              </a:rPr>
              <a:t>Sensors</a:t>
            </a:r>
            <a:endParaRPr/>
          </a:p>
          <a:p>
            <a:pPr lvl="1">
              <a:lnSpc>
                <a:spcPct val="90000"/>
              </a:lnSpc>
              <a:buFont typeface="Arial"/>
              <a:buChar char="–"/>
            </a:pPr>
            <a:endParaRPr/>
          </a:p>
          <a:p>
            <a:pPr lvl="1">
              <a:lnSpc>
                <a:spcPct val="90000"/>
              </a:lnSpc>
              <a:buFont typeface="Arial"/>
              <a:buChar char="–"/>
            </a:pPr>
            <a:endParaRPr/>
          </a:p>
          <a:p>
            <a:pPr>
              <a:lnSpc>
                <a:spcPct val="90000"/>
              </a:lnSpc>
              <a:buFont typeface="Arial"/>
              <a:buChar char="•"/>
            </a:pPr>
            <a:endParaRPr/>
          </a:p>
          <a:p>
            <a:pPr>
              <a:lnSpc>
                <a:spcPct val="90000"/>
              </a:lnSpc>
              <a:buFont typeface="Arial"/>
              <a:buChar char="•"/>
            </a:pP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2"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PEAS</a:t>
            </a:r>
            <a:endParaRPr/>
          </a:p>
        </p:txBody>
      </p:sp>
      <p:sp>
        <p:nvSpPr>
          <p:cNvPr id="63" name="TextShape 2"/>
          <p:cNvSpPr txBox="1"/>
          <p:nvPr/>
        </p:nvSpPr>
        <p:spPr>
          <a:xfrm>
            <a:off x="457200" y="1600200"/>
            <a:ext cx="8229600" cy="4525920"/>
          </a:xfrm>
          <a:prstGeom prst="rect">
            <a:avLst/>
          </a:prstGeom>
          <a:noFill/>
          <a:ln>
            <a:noFill/>
          </a:ln>
        </p:spPr>
        <p:txBody>
          <a:bodyPr lIns="90000" rIns="90000" tIns="46800" bIns="46800"/>
          <a:p>
            <a:pPr>
              <a:lnSpc>
                <a:spcPct val="80000"/>
              </a:lnSpc>
              <a:buFont typeface="Arial"/>
              <a:buChar char="•"/>
            </a:pPr>
            <a:r>
              <a:rPr lang="en-IN" sz="2800">
                <a:latin typeface="Arial"/>
              </a:rPr>
              <a:t>Must first specify the setting for intelligent agent design</a:t>
            </a:r>
            <a:endParaRPr/>
          </a:p>
          <a:p>
            <a:pPr>
              <a:lnSpc>
                <a:spcPct val="80000"/>
              </a:lnSpc>
              <a:buFont typeface="Arial"/>
              <a:buChar char="•"/>
            </a:pPr>
            <a:r>
              <a:rPr lang="en-IN" sz="2800">
                <a:latin typeface="Arial"/>
              </a:rPr>
              <a:t>Consider, e.g., the task of designing an automated taxi driver:</a:t>
            </a:r>
            <a:endParaRPr/>
          </a:p>
          <a:p>
            <a:pPr lvl="1">
              <a:lnSpc>
                <a:spcPct val="80000"/>
              </a:lnSpc>
              <a:buFont typeface="Arial"/>
              <a:buChar char="–"/>
            </a:pPr>
            <a:r>
              <a:rPr lang="en-IN" sz="2400">
                <a:latin typeface="Arial"/>
              </a:rPr>
              <a:t>Performance measure: Safe, fast, legal, comfortable trip, maximize profits</a:t>
            </a:r>
            <a:endParaRPr/>
          </a:p>
          <a:p>
            <a:pPr lvl="1">
              <a:lnSpc>
                <a:spcPct val="80000"/>
              </a:lnSpc>
              <a:buFont typeface="Arial"/>
              <a:buChar char="–"/>
            </a:pPr>
            <a:r>
              <a:rPr lang="en-IN" sz="2400">
                <a:latin typeface="Arial"/>
              </a:rPr>
              <a:t>Environment: Roads, other traffic, pedestrians, customers</a:t>
            </a:r>
            <a:endParaRPr/>
          </a:p>
          <a:p>
            <a:pPr lvl="1">
              <a:lnSpc>
                <a:spcPct val="80000"/>
              </a:lnSpc>
              <a:buFont typeface="Arial"/>
              <a:buChar char="–"/>
            </a:pPr>
            <a:r>
              <a:rPr lang="en-IN" sz="2400">
                <a:latin typeface="Arial"/>
              </a:rPr>
              <a:t>Actuators: Steering wheel, accelerator, brake, signal, horn</a:t>
            </a:r>
            <a:endParaRPr/>
          </a:p>
          <a:p>
            <a:pPr lvl="1">
              <a:lnSpc>
                <a:spcPct val="80000"/>
              </a:lnSpc>
              <a:buFont typeface="Arial"/>
              <a:buChar char="–"/>
            </a:pPr>
            <a:r>
              <a:rPr lang="en-IN" sz="2400">
                <a:latin typeface="Arial"/>
              </a:rPr>
              <a:t>Sensors: Cameras, sonar, speedometer, GPS, odometer, engine sensors, keyboard</a:t>
            </a:r>
            <a:endParaRPr/>
          </a:p>
          <a:p>
            <a:pPr lvl="1">
              <a:lnSpc>
                <a:spcPct val="80000"/>
              </a:lnSpc>
              <a:buFont typeface="Arial"/>
              <a:buChar char="–"/>
            </a:pPr>
            <a:endParaRPr/>
          </a:p>
          <a:p>
            <a:pPr lvl="1">
              <a:lnSpc>
                <a:spcPct val="80000"/>
              </a:lnSpc>
              <a:buFont typeface="Arial"/>
              <a:buChar char="–"/>
            </a:pPr>
            <a:endParaRPr/>
          </a:p>
          <a:p>
            <a:pPr lvl="1">
              <a:lnSpc>
                <a:spcPct val="80000"/>
              </a:lnSpc>
              <a:buFont typeface="Arial"/>
              <a:buChar char="–"/>
            </a:pPr>
            <a:endParaRPr/>
          </a:p>
          <a:p>
            <a:pPr lvl="1">
              <a:lnSpc>
                <a:spcPct val="80000"/>
              </a:lnSpc>
              <a:buFont typeface="Arial"/>
              <a:buChar char="–"/>
            </a:pPr>
            <a:endParaRPr/>
          </a:p>
          <a:p>
            <a:pPr>
              <a:lnSpc>
                <a:spcPct val="80000"/>
              </a:lnSpc>
              <a:buFont typeface="Arial"/>
              <a:buChar char="•"/>
            </a:pPr>
            <a:endParaRPr/>
          </a:p>
          <a:p>
            <a:pPr>
              <a:buFont typeface="Arial"/>
              <a:buChar char="•"/>
            </a:pP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4"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PEAS</a:t>
            </a:r>
            <a:endParaRPr/>
          </a:p>
        </p:txBody>
      </p:sp>
      <p:sp>
        <p:nvSpPr>
          <p:cNvPr id="65" name="TextShape 2"/>
          <p:cNvSpPr txBox="1"/>
          <p:nvPr/>
        </p:nvSpPr>
        <p:spPr>
          <a:xfrm>
            <a:off x="457200" y="1600200"/>
            <a:ext cx="8229600" cy="4525920"/>
          </a:xfrm>
          <a:prstGeom prst="rect">
            <a:avLst/>
          </a:prstGeom>
          <a:noFill/>
          <a:ln>
            <a:noFill/>
          </a:ln>
        </p:spPr>
        <p:txBody>
          <a:bodyPr lIns="90000" rIns="90000" tIns="46800" bIns="46800"/>
          <a:p>
            <a:pPr>
              <a:buFont typeface="Arial"/>
              <a:buChar char="•"/>
            </a:pPr>
            <a:r>
              <a:rPr lang="en-IN" sz="3200">
                <a:latin typeface="Arial"/>
              </a:rPr>
              <a:t>Agent: Medical diagnosis system</a:t>
            </a:r>
            <a:endParaRPr/>
          </a:p>
          <a:p>
            <a:pPr>
              <a:buFont typeface="Arial"/>
              <a:buChar char="•"/>
            </a:pPr>
            <a:r>
              <a:rPr lang="en-IN" sz="3200">
                <a:latin typeface="Arial"/>
              </a:rPr>
              <a:t>Performance measure: Healthy patient, minimize costs, lawsuits</a:t>
            </a:r>
            <a:endParaRPr/>
          </a:p>
          <a:p>
            <a:pPr>
              <a:buFont typeface="Arial"/>
              <a:buChar char="•"/>
            </a:pPr>
            <a:r>
              <a:rPr lang="en-IN" sz="3200">
                <a:latin typeface="Arial"/>
              </a:rPr>
              <a:t>Environment: Patient, hospital, staff</a:t>
            </a:r>
            <a:endParaRPr/>
          </a:p>
          <a:p>
            <a:pPr>
              <a:buFont typeface="Arial"/>
              <a:buChar char="•"/>
            </a:pPr>
            <a:r>
              <a:rPr lang="en-IN" sz="3200">
                <a:latin typeface="Arial"/>
              </a:rPr>
              <a:t>Actuators: Screen display (questions, tests, diagnoses, treatments, referrals)</a:t>
            </a:r>
            <a:endParaRPr/>
          </a:p>
          <a:p>
            <a:pPr>
              <a:buFont typeface="Arial"/>
              <a:buChar char="•"/>
            </a:pPr>
            <a:r>
              <a:rPr lang="en-IN" sz="3200">
                <a:latin typeface="Arial"/>
              </a:rPr>
              <a:t>Sensors: Keyboard (entry of symptoms, findings, patient's answers)</a:t>
            </a:r>
            <a:endParaRPr/>
          </a:p>
          <a:p>
            <a:pPr>
              <a:buFont typeface="Arial"/>
              <a:buChar char="•"/>
            </a:pP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6"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PEAS</a:t>
            </a:r>
            <a:endParaRPr/>
          </a:p>
        </p:txBody>
      </p:sp>
      <p:sp>
        <p:nvSpPr>
          <p:cNvPr id="67" name="TextShape 2"/>
          <p:cNvSpPr txBox="1"/>
          <p:nvPr/>
        </p:nvSpPr>
        <p:spPr>
          <a:xfrm>
            <a:off x="457200" y="1600200"/>
            <a:ext cx="8229600" cy="4525920"/>
          </a:xfrm>
          <a:prstGeom prst="rect">
            <a:avLst/>
          </a:prstGeom>
          <a:noFill/>
          <a:ln>
            <a:noFill/>
          </a:ln>
        </p:spPr>
        <p:txBody>
          <a:bodyPr lIns="90000" rIns="90000" tIns="46800" bIns="46800"/>
          <a:p>
            <a:pPr>
              <a:buFont typeface="Arial"/>
              <a:buChar char="•"/>
            </a:pPr>
            <a:r>
              <a:rPr lang="en-IN" sz="3200">
                <a:latin typeface="Arial"/>
              </a:rPr>
              <a:t>Agent: Part-picking robot</a:t>
            </a:r>
            <a:endParaRPr/>
          </a:p>
          <a:p>
            <a:pPr>
              <a:buFont typeface="Arial"/>
              <a:buChar char="•"/>
            </a:pPr>
            <a:r>
              <a:rPr lang="en-IN" sz="3200">
                <a:latin typeface="Arial"/>
              </a:rPr>
              <a:t>Performance measure: Percentage of parts in correct bins</a:t>
            </a:r>
            <a:endParaRPr/>
          </a:p>
          <a:p>
            <a:pPr>
              <a:buFont typeface="Arial"/>
              <a:buChar char="•"/>
            </a:pPr>
            <a:r>
              <a:rPr lang="en-IN" sz="3200">
                <a:latin typeface="Arial"/>
              </a:rPr>
              <a:t>Environment: Conveyor belt with parts, bins</a:t>
            </a:r>
            <a:endParaRPr/>
          </a:p>
          <a:p>
            <a:pPr>
              <a:buFont typeface="Arial"/>
              <a:buChar char="•"/>
            </a:pPr>
            <a:r>
              <a:rPr lang="en-IN" sz="3200">
                <a:latin typeface="Arial"/>
              </a:rPr>
              <a:t>Actuators: Jointed arm and hand</a:t>
            </a:r>
            <a:endParaRPr/>
          </a:p>
          <a:p>
            <a:pPr>
              <a:buFont typeface="Arial"/>
              <a:buChar char="•"/>
            </a:pPr>
            <a:r>
              <a:rPr lang="en-IN" sz="3200">
                <a:latin typeface="Arial"/>
              </a:rPr>
              <a:t>Sensors: Camera, joint angle sensors</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68"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PEAS</a:t>
            </a:r>
            <a:endParaRPr/>
          </a:p>
        </p:txBody>
      </p:sp>
      <p:sp>
        <p:nvSpPr>
          <p:cNvPr id="69" name="TextShape 2"/>
          <p:cNvSpPr txBox="1"/>
          <p:nvPr/>
        </p:nvSpPr>
        <p:spPr>
          <a:xfrm>
            <a:off x="457200" y="1600200"/>
            <a:ext cx="8229600" cy="4525920"/>
          </a:xfrm>
          <a:prstGeom prst="rect">
            <a:avLst/>
          </a:prstGeom>
          <a:noFill/>
          <a:ln>
            <a:noFill/>
          </a:ln>
        </p:spPr>
        <p:txBody>
          <a:bodyPr lIns="90000" rIns="90000" tIns="46800" bIns="46800"/>
          <a:p>
            <a:pPr>
              <a:buFont typeface="Arial"/>
              <a:buChar char="•"/>
            </a:pPr>
            <a:r>
              <a:rPr lang="en-IN" sz="3200">
                <a:latin typeface="Arial"/>
              </a:rPr>
              <a:t>Agent: Interactive English tutor</a:t>
            </a:r>
            <a:endParaRPr/>
          </a:p>
          <a:p>
            <a:pPr>
              <a:buFont typeface="Arial"/>
              <a:buChar char="•"/>
            </a:pPr>
            <a:r>
              <a:rPr lang="en-IN" sz="3200">
                <a:latin typeface="Arial"/>
              </a:rPr>
              <a:t>Performance measure: Maximize student's score on test</a:t>
            </a:r>
            <a:endParaRPr/>
          </a:p>
          <a:p>
            <a:pPr>
              <a:buFont typeface="Arial"/>
              <a:buChar char="•"/>
            </a:pPr>
            <a:r>
              <a:rPr lang="en-IN" sz="3200">
                <a:latin typeface="Arial"/>
              </a:rPr>
              <a:t>Environment: Set of students</a:t>
            </a:r>
            <a:endParaRPr/>
          </a:p>
          <a:p>
            <a:pPr>
              <a:buFont typeface="Arial"/>
              <a:buChar char="•"/>
            </a:pPr>
            <a:r>
              <a:rPr lang="en-IN" sz="3200">
                <a:latin typeface="Arial"/>
              </a:rPr>
              <a:t>Actuators: Screen display (exercises, suggestions, corrections)</a:t>
            </a:r>
            <a:endParaRPr/>
          </a:p>
          <a:p>
            <a:pPr>
              <a:buFont typeface="Arial"/>
              <a:buChar char="•"/>
            </a:pPr>
            <a:r>
              <a:rPr lang="en-IN" sz="3200">
                <a:latin typeface="Arial"/>
              </a:rPr>
              <a:t>Sensors: Keyboard</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0"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Environment types</a:t>
            </a:r>
            <a:endParaRPr/>
          </a:p>
        </p:txBody>
      </p:sp>
      <p:sp>
        <p:nvSpPr>
          <p:cNvPr id="71" name="TextShape 2"/>
          <p:cNvSpPr txBox="1"/>
          <p:nvPr/>
        </p:nvSpPr>
        <p:spPr>
          <a:xfrm>
            <a:off x="457200" y="1600200"/>
            <a:ext cx="8229600" cy="4525920"/>
          </a:xfrm>
          <a:prstGeom prst="rect">
            <a:avLst/>
          </a:prstGeom>
          <a:noFill/>
          <a:ln>
            <a:noFill/>
          </a:ln>
        </p:spPr>
        <p:txBody>
          <a:bodyPr lIns="90000" rIns="90000" tIns="46800" bIns="46800"/>
          <a:p>
            <a:pPr>
              <a:lnSpc>
                <a:spcPct val="90000"/>
              </a:lnSpc>
              <a:buFont typeface="Arial"/>
              <a:buChar char="•"/>
            </a:pPr>
            <a:r>
              <a:rPr lang="en-IN" sz="2400">
                <a:solidFill>
                  <a:srgbClr val="ff0000"/>
                </a:solidFill>
                <a:latin typeface="Arial"/>
              </a:rPr>
              <a:t>Fully observable</a:t>
            </a:r>
            <a:r>
              <a:rPr lang="en-IN" sz="2400">
                <a:latin typeface="Arial"/>
              </a:rPr>
              <a:t> (vs. partially observable): An agent's sensors give it access to the complete state of the environment at each point in time.</a:t>
            </a:r>
            <a:endParaRPr/>
          </a:p>
          <a:p>
            <a:pPr>
              <a:lnSpc>
                <a:spcPct val="90000"/>
              </a:lnSpc>
              <a:buFont typeface="Arial"/>
              <a:buChar char="•"/>
            </a:pPr>
            <a:r>
              <a:rPr lang="en-IN" sz="2400">
                <a:solidFill>
                  <a:srgbClr val="ff0000"/>
                </a:solidFill>
                <a:latin typeface="Arial"/>
              </a:rPr>
              <a:t>Deterministic</a:t>
            </a:r>
            <a:r>
              <a:rPr lang="en-IN" sz="2400">
                <a:latin typeface="Arial"/>
              </a:rPr>
              <a:t> (vs. stochastic): The next state of the environment is completely determined by the current state and the action executed by the agent. (If the environment is deterministic except for the actions of other agents, then the environment is </a:t>
            </a:r>
            <a:r>
              <a:rPr lang="en-IN" sz="2400">
                <a:solidFill>
                  <a:srgbClr val="ff0000"/>
                </a:solidFill>
                <a:latin typeface="Arial"/>
              </a:rPr>
              <a:t>strategic</a:t>
            </a:r>
            <a:r>
              <a:rPr lang="en-IN" sz="2400">
                <a:latin typeface="Arial"/>
              </a:rPr>
              <a:t>)</a:t>
            </a:r>
            <a:endParaRPr/>
          </a:p>
          <a:p>
            <a:pPr>
              <a:lnSpc>
                <a:spcPct val="90000"/>
              </a:lnSpc>
              <a:buFont typeface="Arial"/>
              <a:buChar char="•"/>
            </a:pPr>
            <a:r>
              <a:rPr lang="en-IN" sz="2400">
                <a:solidFill>
                  <a:srgbClr val="ff0000"/>
                </a:solidFill>
                <a:latin typeface="Arial"/>
              </a:rPr>
              <a:t>Episodic </a:t>
            </a:r>
            <a:r>
              <a:rPr lang="en-IN" sz="2400">
                <a:latin typeface="Arial"/>
              </a:rPr>
              <a:t>(vs. sequential): The agent's experience is divided into atomic "episodes" (each episode consists of the agent perceiving and then performing a single action), and the choice of action in each episode depends only on the episode itself.</a:t>
            </a:r>
            <a:endParaRPr/>
          </a:p>
          <a:p>
            <a:pPr>
              <a:lnSpc>
                <a:spcPct val="90000"/>
              </a:lnSpc>
              <a:buFont typeface="Arial"/>
              <a:buChar char="•"/>
            </a:pPr>
            <a:endParaRPr/>
          </a:p>
          <a:p>
            <a:pPr>
              <a:lnSpc>
                <a:spcPct val="90000"/>
              </a:lnSpc>
              <a:buFont typeface="Arial"/>
              <a:buChar char="•"/>
            </a:pPr>
            <a:endParaRPr/>
          </a:p>
          <a:p>
            <a:pPr>
              <a:buFont typeface="Arial"/>
              <a:buChar char="•"/>
            </a:pP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Environment types</a:t>
            </a:r>
            <a:endParaRPr/>
          </a:p>
        </p:txBody>
      </p:sp>
      <p:sp>
        <p:nvSpPr>
          <p:cNvPr id="73" name="TextShape 2"/>
          <p:cNvSpPr txBox="1"/>
          <p:nvPr/>
        </p:nvSpPr>
        <p:spPr>
          <a:xfrm>
            <a:off x="457200" y="1600200"/>
            <a:ext cx="8229600" cy="4525920"/>
          </a:xfrm>
          <a:prstGeom prst="rect">
            <a:avLst/>
          </a:prstGeom>
          <a:noFill/>
          <a:ln>
            <a:noFill/>
          </a:ln>
        </p:spPr>
        <p:txBody>
          <a:bodyPr lIns="90000" rIns="90000" tIns="46800" bIns="46800"/>
          <a:p>
            <a:pPr>
              <a:buFont typeface="Arial"/>
              <a:buChar char="•"/>
            </a:pPr>
            <a:r>
              <a:rPr lang="en-US" sz="2800">
                <a:solidFill>
                  <a:srgbClr val="ff0000"/>
                </a:solidFill>
                <a:latin typeface="Arial"/>
              </a:rPr>
              <a:t>Static </a:t>
            </a:r>
            <a:r>
              <a:rPr lang="en-US" sz="2800">
                <a:latin typeface="Arial"/>
              </a:rPr>
              <a:t>(vs. dynamic): The environment is unchanged while an agent is deliberating. (The environment is </a:t>
            </a:r>
            <a:r>
              <a:rPr lang="en-US" sz="2800">
                <a:solidFill>
                  <a:srgbClr val="ff0000"/>
                </a:solidFill>
                <a:latin typeface="Arial"/>
              </a:rPr>
              <a:t>semidynamic</a:t>
            </a:r>
            <a:r>
              <a:rPr lang="en-US" sz="2800">
                <a:latin typeface="Arial"/>
              </a:rPr>
              <a:t> if the environment itself does not change with the passage of time but the agent's performance score does)</a:t>
            </a:r>
            <a:endParaRPr/>
          </a:p>
          <a:p>
            <a:pPr>
              <a:buFont typeface="Arial"/>
              <a:buChar char="•"/>
            </a:pPr>
            <a:r>
              <a:rPr lang="en-US" sz="2800">
                <a:solidFill>
                  <a:srgbClr val="ff0000"/>
                </a:solidFill>
                <a:latin typeface="Arial"/>
              </a:rPr>
              <a:t>Discrete</a:t>
            </a:r>
            <a:r>
              <a:rPr lang="en-US" sz="2800">
                <a:latin typeface="Arial"/>
              </a:rPr>
              <a:t> (vs. continuous): A limited number of distinct, clearly defined percepts and actions.</a:t>
            </a:r>
            <a:endParaRPr/>
          </a:p>
          <a:p>
            <a:pPr>
              <a:buFont typeface="Arial"/>
              <a:buChar char="•"/>
            </a:pPr>
            <a:r>
              <a:rPr lang="en-US" sz="2800">
                <a:solidFill>
                  <a:srgbClr val="ff0000"/>
                </a:solidFill>
                <a:latin typeface="Arial"/>
              </a:rPr>
              <a:t>Single agent</a:t>
            </a:r>
            <a:r>
              <a:rPr lang="en-US" sz="2800">
                <a:latin typeface="Arial"/>
              </a:rPr>
              <a:t> (vs. multiagent): An agent operating by itself in an environment.</a:t>
            </a:r>
            <a:endParaRPr/>
          </a:p>
          <a:p>
            <a:pPr>
              <a:buFont typeface="Arial"/>
              <a:buChar char="•"/>
            </a:pPr>
            <a:endParaRPr/>
          </a:p>
          <a:p>
            <a:pPr>
              <a:buFont typeface="Arial"/>
              <a:buChar char="•"/>
            </a:pPr>
            <a:endParaRPr/>
          </a:p>
          <a:p>
            <a:pPr>
              <a:buFont typeface="Arial"/>
              <a:buChar char="•"/>
            </a:pP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4"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Environment types</a:t>
            </a:r>
            <a:endParaRPr/>
          </a:p>
        </p:txBody>
      </p:sp>
      <p:sp>
        <p:nvSpPr>
          <p:cNvPr id="75" name="TextShape 2"/>
          <p:cNvSpPr txBox="1"/>
          <p:nvPr/>
        </p:nvSpPr>
        <p:spPr>
          <a:xfrm>
            <a:off x="457200" y="1600200"/>
            <a:ext cx="8229600" cy="4525920"/>
          </a:xfrm>
          <a:prstGeom prst="rect">
            <a:avLst/>
          </a:prstGeom>
          <a:noFill/>
          <a:ln>
            <a:noFill/>
          </a:ln>
        </p:spPr>
        <p:txBody>
          <a:bodyPr lIns="90000" rIns="90000" tIns="46800" bIns="46800"/>
          <a:p>
            <a:pPr>
              <a:lnSpc>
                <a:spcPct val="80000"/>
              </a:lnSpc>
            </a:pPr>
            <a:r>
              <a:rPr lang="en-US" sz="2000">
                <a:latin typeface="Arial"/>
              </a:rPr>
              <a:t>	</a:t>
            </a:r>
            <a:r>
              <a:rPr lang="en-US" sz="2000">
                <a:latin typeface="Arial"/>
              </a:rPr>
              <a:t>	</a:t>
            </a:r>
            <a:r>
              <a:rPr lang="en-US" sz="2000">
                <a:latin typeface="Arial"/>
              </a:rPr>
              <a:t>	</a:t>
            </a:r>
            <a:r>
              <a:rPr lang="en-US" sz="2000">
                <a:latin typeface="Arial"/>
              </a:rPr>
              <a:t>	</a:t>
            </a:r>
            <a:r>
              <a:rPr lang="en-US" sz="2000">
                <a:latin typeface="Arial"/>
              </a:rPr>
              <a:t>Chess with </a:t>
            </a:r>
            <a:r>
              <a:rPr lang="en-US" sz="2000">
                <a:latin typeface="Arial"/>
              </a:rPr>
              <a:t>	</a:t>
            </a:r>
            <a:r>
              <a:rPr lang="en-US" sz="2000">
                <a:latin typeface="Arial"/>
              </a:rPr>
              <a:t>Chess without </a:t>
            </a:r>
            <a:r>
              <a:rPr lang="en-US" sz="2000">
                <a:latin typeface="Arial"/>
              </a:rPr>
              <a:t>	</a:t>
            </a:r>
            <a:r>
              <a:rPr lang="en-US" sz="2000">
                <a:latin typeface="Arial"/>
              </a:rPr>
              <a:t>Taxi driving </a:t>
            </a:r>
            <a:endParaRPr/>
          </a:p>
          <a:p>
            <a:pPr>
              <a:lnSpc>
                <a:spcPct val="80000"/>
              </a:lnSpc>
            </a:pPr>
            <a:r>
              <a:rPr lang="en-US" sz="2000">
                <a:latin typeface="Arial"/>
              </a:rPr>
              <a:t>	</a:t>
            </a:r>
            <a:r>
              <a:rPr lang="en-US" sz="2000">
                <a:latin typeface="Arial"/>
              </a:rPr>
              <a:t>	</a:t>
            </a:r>
            <a:r>
              <a:rPr lang="en-US" sz="2000">
                <a:latin typeface="Arial"/>
              </a:rPr>
              <a:t>	</a:t>
            </a:r>
            <a:r>
              <a:rPr lang="en-US" sz="2000">
                <a:latin typeface="Arial"/>
              </a:rPr>
              <a:t>	</a:t>
            </a:r>
            <a:r>
              <a:rPr lang="en-US" sz="2000">
                <a:latin typeface="Arial"/>
              </a:rPr>
              <a:t>a clock</a:t>
            </a:r>
            <a:r>
              <a:rPr lang="en-US" sz="2000">
                <a:latin typeface="Arial"/>
              </a:rPr>
              <a:t>	</a:t>
            </a:r>
            <a:r>
              <a:rPr lang="en-US" sz="2000">
                <a:latin typeface="Arial"/>
              </a:rPr>
              <a:t>	</a:t>
            </a:r>
            <a:r>
              <a:rPr lang="en-US" sz="2000">
                <a:latin typeface="Arial"/>
              </a:rPr>
              <a:t>a clock</a:t>
            </a:r>
            <a:endParaRPr/>
          </a:p>
          <a:p>
            <a:pPr>
              <a:lnSpc>
                <a:spcPct val="80000"/>
              </a:lnSpc>
            </a:pPr>
            <a:r>
              <a:rPr lang="en-US" sz="2000">
                <a:latin typeface="Arial"/>
              </a:rPr>
              <a:t>Fully observable</a:t>
            </a:r>
            <a:r>
              <a:rPr lang="en-US" sz="2000">
                <a:latin typeface="Arial"/>
              </a:rPr>
              <a:t>	</a:t>
            </a:r>
            <a:r>
              <a:rPr lang="en-US" sz="2000">
                <a:latin typeface="Arial"/>
              </a:rPr>
              <a:t>Yes</a:t>
            </a:r>
            <a:r>
              <a:rPr lang="en-US" sz="2000">
                <a:latin typeface="Arial"/>
              </a:rPr>
              <a:t>	</a:t>
            </a:r>
            <a:r>
              <a:rPr lang="en-US" sz="2000">
                <a:latin typeface="Arial"/>
              </a:rPr>
              <a:t>	</a:t>
            </a:r>
            <a:r>
              <a:rPr lang="en-US" sz="2000">
                <a:latin typeface="Arial"/>
              </a:rPr>
              <a:t>Yes</a:t>
            </a:r>
            <a:r>
              <a:rPr lang="en-US" sz="2000">
                <a:latin typeface="Arial"/>
              </a:rPr>
              <a:t>	</a:t>
            </a:r>
            <a:r>
              <a:rPr lang="en-US" sz="2000">
                <a:latin typeface="Arial"/>
              </a:rPr>
              <a:t>	</a:t>
            </a:r>
            <a:r>
              <a:rPr lang="en-US" sz="2000">
                <a:latin typeface="Arial"/>
              </a:rPr>
              <a:t>No </a:t>
            </a:r>
            <a:endParaRPr/>
          </a:p>
          <a:p>
            <a:pPr>
              <a:lnSpc>
                <a:spcPct val="80000"/>
              </a:lnSpc>
            </a:pPr>
            <a:r>
              <a:rPr lang="en-US" sz="2000">
                <a:latin typeface="Arial"/>
              </a:rPr>
              <a:t>Deterministic</a:t>
            </a:r>
            <a:r>
              <a:rPr lang="en-US" sz="2000">
                <a:latin typeface="Arial"/>
              </a:rPr>
              <a:t>	</a:t>
            </a:r>
            <a:r>
              <a:rPr lang="en-US" sz="2000">
                <a:latin typeface="Arial"/>
              </a:rPr>
              <a:t>	</a:t>
            </a:r>
            <a:r>
              <a:rPr lang="en-US" sz="2000">
                <a:latin typeface="Arial"/>
              </a:rPr>
              <a:t>Strategic</a:t>
            </a:r>
            <a:r>
              <a:rPr lang="en-US" sz="2000">
                <a:latin typeface="Arial"/>
              </a:rPr>
              <a:t>	</a:t>
            </a:r>
            <a:r>
              <a:rPr lang="en-US" sz="2000">
                <a:latin typeface="Arial"/>
              </a:rPr>
              <a:t>Strategic</a:t>
            </a:r>
            <a:r>
              <a:rPr lang="en-US" sz="2000">
                <a:latin typeface="Arial"/>
              </a:rPr>
              <a:t>	</a:t>
            </a:r>
            <a:r>
              <a:rPr lang="en-US" sz="2000">
                <a:latin typeface="Arial"/>
              </a:rPr>
              <a:t>No </a:t>
            </a:r>
            <a:endParaRPr/>
          </a:p>
          <a:p>
            <a:pPr>
              <a:lnSpc>
                <a:spcPct val="80000"/>
              </a:lnSpc>
            </a:pPr>
            <a:r>
              <a:rPr lang="en-US" sz="2000">
                <a:latin typeface="Arial"/>
              </a:rPr>
              <a:t>Episodic          </a:t>
            </a:r>
            <a:r>
              <a:rPr lang="en-US" sz="2000">
                <a:latin typeface="Arial"/>
              </a:rPr>
              <a:t>	</a:t>
            </a:r>
            <a:r>
              <a:rPr lang="en-US" sz="2000">
                <a:latin typeface="Arial"/>
              </a:rPr>
              <a:t>	</a:t>
            </a:r>
            <a:r>
              <a:rPr lang="en-US" sz="2000">
                <a:latin typeface="Arial"/>
              </a:rPr>
              <a:t>No</a:t>
            </a:r>
            <a:r>
              <a:rPr lang="en-US" sz="2000">
                <a:latin typeface="Arial"/>
              </a:rPr>
              <a:t>	</a:t>
            </a:r>
            <a:r>
              <a:rPr lang="en-US" sz="2000">
                <a:latin typeface="Arial"/>
              </a:rPr>
              <a:t>	</a:t>
            </a:r>
            <a:r>
              <a:rPr lang="en-US" sz="2000">
                <a:latin typeface="Arial"/>
              </a:rPr>
              <a:t>No</a:t>
            </a:r>
            <a:r>
              <a:rPr lang="en-US" sz="2000">
                <a:latin typeface="Arial"/>
              </a:rPr>
              <a:t>	</a:t>
            </a:r>
            <a:r>
              <a:rPr lang="en-US" sz="2000">
                <a:latin typeface="Arial"/>
              </a:rPr>
              <a:t>	</a:t>
            </a:r>
            <a:r>
              <a:rPr lang="en-US" sz="2000">
                <a:latin typeface="Arial"/>
              </a:rPr>
              <a:t>No </a:t>
            </a:r>
            <a:endParaRPr/>
          </a:p>
          <a:p>
            <a:pPr>
              <a:lnSpc>
                <a:spcPct val="80000"/>
              </a:lnSpc>
            </a:pPr>
            <a:r>
              <a:rPr lang="en-US" sz="2000">
                <a:latin typeface="Arial"/>
              </a:rPr>
              <a:t>Static </a:t>
            </a:r>
            <a:r>
              <a:rPr lang="en-US" sz="2000">
                <a:latin typeface="Arial"/>
              </a:rPr>
              <a:t>	</a:t>
            </a:r>
            <a:r>
              <a:rPr lang="en-US" sz="2000">
                <a:latin typeface="Arial"/>
              </a:rPr>
              <a:t>	</a:t>
            </a:r>
            <a:r>
              <a:rPr lang="en-US" sz="2000">
                <a:latin typeface="Arial"/>
              </a:rPr>
              <a:t>	</a:t>
            </a:r>
            <a:r>
              <a:rPr lang="en-US" sz="2000">
                <a:latin typeface="Arial"/>
              </a:rPr>
              <a:t>Semi</a:t>
            </a:r>
            <a:r>
              <a:rPr lang="en-US" sz="2000">
                <a:latin typeface="Arial"/>
              </a:rPr>
              <a:t>	</a:t>
            </a:r>
            <a:r>
              <a:rPr lang="en-US" sz="2000">
                <a:latin typeface="Arial"/>
              </a:rPr>
              <a:t>	</a:t>
            </a:r>
            <a:r>
              <a:rPr lang="en-US" sz="2000">
                <a:latin typeface="Arial"/>
              </a:rPr>
              <a:t>Yes </a:t>
            </a:r>
            <a:r>
              <a:rPr lang="en-US" sz="2000">
                <a:latin typeface="Arial"/>
              </a:rPr>
              <a:t>	</a:t>
            </a:r>
            <a:r>
              <a:rPr lang="en-US" sz="2000">
                <a:latin typeface="Arial"/>
              </a:rPr>
              <a:t>	</a:t>
            </a:r>
            <a:r>
              <a:rPr lang="en-US" sz="2000">
                <a:latin typeface="Arial"/>
              </a:rPr>
              <a:t>No </a:t>
            </a:r>
            <a:endParaRPr/>
          </a:p>
          <a:p>
            <a:pPr>
              <a:lnSpc>
                <a:spcPct val="80000"/>
              </a:lnSpc>
            </a:pPr>
            <a:r>
              <a:rPr lang="en-US" sz="2000">
                <a:latin typeface="Arial"/>
              </a:rPr>
              <a:t>Discrete</a:t>
            </a:r>
            <a:r>
              <a:rPr lang="en-US" sz="2000">
                <a:latin typeface="Arial"/>
              </a:rPr>
              <a:t>	</a:t>
            </a:r>
            <a:r>
              <a:rPr lang="en-US" sz="2000">
                <a:latin typeface="Arial"/>
              </a:rPr>
              <a:t>	</a:t>
            </a:r>
            <a:r>
              <a:rPr lang="en-US" sz="2000">
                <a:latin typeface="Arial"/>
              </a:rPr>
              <a:t>Yes </a:t>
            </a:r>
            <a:r>
              <a:rPr lang="en-US" sz="2000">
                <a:latin typeface="Arial"/>
              </a:rPr>
              <a:t>	</a:t>
            </a:r>
            <a:r>
              <a:rPr lang="en-US" sz="2000">
                <a:latin typeface="Arial"/>
              </a:rPr>
              <a:t>	</a:t>
            </a:r>
            <a:r>
              <a:rPr lang="en-US" sz="2000">
                <a:latin typeface="Arial"/>
              </a:rPr>
              <a:t>Yes</a:t>
            </a:r>
            <a:r>
              <a:rPr lang="en-US" sz="2000">
                <a:latin typeface="Arial"/>
              </a:rPr>
              <a:t>	</a:t>
            </a:r>
            <a:r>
              <a:rPr lang="en-US" sz="2000">
                <a:latin typeface="Arial"/>
              </a:rPr>
              <a:t>	</a:t>
            </a:r>
            <a:r>
              <a:rPr lang="en-US" sz="2000">
                <a:latin typeface="Arial"/>
              </a:rPr>
              <a:t>No</a:t>
            </a:r>
            <a:endParaRPr/>
          </a:p>
          <a:p>
            <a:pPr>
              <a:lnSpc>
                <a:spcPct val="80000"/>
              </a:lnSpc>
            </a:pPr>
            <a:r>
              <a:rPr lang="en-US" sz="2000">
                <a:latin typeface="Arial"/>
              </a:rPr>
              <a:t>Single agent</a:t>
            </a:r>
            <a:r>
              <a:rPr lang="en-US" sz="2000">
                <a:latin typeface="Arial"/>
              </a:rPr>
              <a:t>	</a:t>
            </a:r>
            <a:r>
              <a:rPr lang="en-US" sz="2000">
                <a:latin typeface="Arial"/>
              </a:rPr>
              <a:t>	</a:t>
            </a:r>
            <a:r>
              <a:rPr lang="en-US" sz="2000">
                <a:latin typeface="Arial"/>
              </a:rPr>
              <a:t>No</a:t>
            </a:r>
            <a:r>
              <a:rPr lang="en-US" sz="2000">
                <a:latin typeface="Arial"/>
              </a:rPr>
              <a:t>	</a:t>
            </a:r>
            <a:r>
              <a:rPr lang="en-US" sz="2000">
                <a:latin typeface="Arial"/>
              </a:rPr>
              <a:t>	</a:t>
            </a:r>
            <a:r>
              <a:rPr lang="en-US" sz="2000">
                <a:latin typeface="Arial"/>
              </a:rPr>
              <a:t>No</a:t>
            </a:r>
            <a:r>
              <a:rPr lang="en-US" sz="2000">
                <a:latin typeface="Arial"/>
              </a:rPr>
              <a:t>	</a:t>
            </a:r>
            <a:r>
              <a:rPr lang="en-US" sz="2000">
                <a:latin typeface="Arial"/>
              </a:rPr>
              <a:t>	</a:t>
            </a:r>
            <a:r>
              <a:rPr lang="en-US" sz="2000">
                <a:latin typeface="Arial"/>
              </a:rPr>
              <a:t>No </a:t>
            </a:r>
            <a:endParaRPr/>
          </a:p>
          <a:p>
            <a:pPr>
              <a:lnSpc>
                <a:spcPct val="80000"/>
              </a:lnSpc>
              <a:buFont typeface="Arial"/>
              <a:buChar char="•"/>
            </a:pPr>
            <a:endParaRPr/>
          </a:p>
          <a:p>
            <a:pPr>
              <a:lnSpc>
                <a:spcPct val="80000"/>
              </a:lnSpc>
              <a:buFont typeface="Arial"/>
              <a:buChar char="•"/>
            </a:pPr>
            <a:r>
              <a:rPr lang="en-US" sz="2000">
                <a:latin typeface="Arial"/>
              </a:rPr>
              <a:t>The environment type largely determines the agent design</a:t>
            </a:r>
            <a:endParaRPr/>
          </a:p>
          <a:p>
            <a:pPr>
              <a:lnSpc>
                <a:spcPct val="80000"/>
              </a:lnSpc>
              <a:buFont typeface="Arial"/>
              <a:buChar char="•"/>
            </a:pPr>
            <a:r>
              <a:rPr lang="en-US" sz="2000">
                <a:latin typeface="Arial"/>
              </a:rPr>
              <a:t>The real world is (of course) partially observable, stochastic, sequential, dynamic, continuous, multi-agent</a:t>
            </a:r>
            <a:endParaRPr/>
          </a:p>
          <a:p>
            <a:pPr>
              <a:lnSpc>
                <a:spcPct val="80000"/>
              </a:lnSpc>
              <a:buFont typeface="Arial"/>
              <a:buChar char="•"/>
            </a:pPr>
            <a:endParaRPr/>
          </a:p>
          <a:p>
            <a:pPr>
              <a:lnSpc>
                <a:spcPct val="80000"/>
              </a:lnSpc>
              <a:buFont typeface="Arial"/>
              <a:buChar char="•"/>
            </a:pPr>
            <a:endParaRPr/>
          </a:p>
        </p:txBody>
      </p:sp>
      <p:graphicFrame>
        <p:nvGraphicFramePr>
          <p:cNvPr id="76" name="Table 3"/>
          <p:cNvGraphicFramePr/>
          <p:nvPr/>
        </p:nvGraphicFramePr>
        <p:xfrm>
          <a:off x="3124080" y="2209680"/>
          <a:ext cx="5410440" cy="1905120"/>
        </p:xfrm>
        <a:graphic>
          <a:graphicData uri="http://schemas.openxmlformats.org/drawingml/2006/table">
            <a:tbl>
              <a:tblPr/>
              <a:tblGrid>
                <a:gridCol w="5410440"/>
              </a:tblGrid>
              <a:tr h="1905120">
                <a:tc>
                  <a:tcPr/>
                </a:tc>
              </a:tr>
            </a:tbl>
          </a:graphicData>
        </a:graphic>
      </p:graphicFrame>
    </p:spTree>
  </p:cSld>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7"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Agent functions and programs</a:t>
            </a:r>
            <a:endParaRPr/>
          </a:p>
        </p:txBody>
      </p:sp>
      <p:sp>
        <p:nvSpPr>
          <p:cNvPr id="78" name="TextShape 2"/>
          <p:cNvSpPr txBox="1"/>
          <p:nvPr/>
        </p:nvSpPr>
        <p:spPr>
          <a:xfrm>
            <a:off x="457200" y="1600200"/>
            <a:ext cx="8229600" cy="4525920"/>
          </a:xfrm>
          <a:prstGeom prst="rect">
            <a:avLst/>
          </a:prstGeom>
          <a:noFill/>
          <a:ln>
            <a:noFill/>
          </a:ln>
        </p:spPr>
        <p:txBody>
          <a:bodyPr lIns="90000" rIns="90000" tIns="46800" bIns="46800"/>
          <a:p>
            <a:pPr>
              <a:buFont typeface="Arial"/>
              <a:buChar char="•"/>
            </a:pPr>
            <a:r>
              <a:rPr lang="en-IN" sz="3200">
                <a:latin typeface="Arial"/>
              </a:rPr>
              <a:t>An agent is completely specified by the </a:t>
            </a:r>
            <a:r>
              <a:rPr lang="en-IN" sz="3200" u="sng">
                <a:latin typeface="Arial"/>
              </a:rPr>
              <a:t>agent function</a:t>
            </a:r>
            <a:r>
              <a:rPr lang="en-IN" sz="3200">
                <a:latin typeface="Arial"/>
              </a:rPr>
              <a:t> mapping percept sequences to actions</a:t>
            </a:r>
            <a:endParaRPr/>
          </a:p>
          <a:p>
            <a:pPr>
              <a:buFont typeface="Arial"/>
              <a:buChar char="•"/>
            </a:pPr>
            <a:r>
              <a:rPr lang="en-IN" sz="3200">
                <a:latin typeface="Arial"/>
              </a:rPr>
              <a:t>One agent function (or a small equivalence class) is </a:t>
            </a:r>
            <a:r>
              <a:rPr lang="en-IN" sz="3200" u="sng">
                <a:latin typeface="Arial"/>
              </a:rPr>
              <a:t>rational</a:t>
            </a:r>
            <a:endParaRPr/>
          </a:p>
          <a:p>
            <a:pPr>
              <a:buFont typeface="Arial"/>
              <a:buChar char="•"/>
            </a:pPr>
            <a:r>
              <a:rPr lang="en-IN" sz="3200">
                <a:latin typeface="Arial"/>
              </a:rPr>
              <a:t>Aim: find a way to implement the rational agent function concisely</a:t>
            </a:r>
            <a:endParaRPr/>
          </a:p>
          <a:p>
            <a:pPr>
              <a:buFont typeface="Arial"/>
              <a:buChar char="•"/>
            </a:pPr>
            <a:endParaRPr/>
          </a:p>
          <a:p>
            <a:pPr>
              <a:buFont typeface="Arial"/>
              <a:buChar char="•"/>
            </a:pP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9"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Table-lookup agent</a:t>
            </a:r>
            <a:endParaRPr/>
          </a:p>
        </p:txBody>
      </p:sp>
      <p:sp>
        <p:nvSpPr>
          <p:cNvPr id="80" name="TextShape 2"/>
          <p:cNvSpPr txBox="1"/>
          <p:nvPr/>
        </p:nvSpPr>
        <p:spPr>
          <a:xfrm>
            <a:off x="457200" y="1600200"/>
            <a:ext cx="8229600" cy="4525920"/>
          </a:xfrm>
          <a:prstGeom prst="rect">
            <a:avLst/>
          </a:prstGeom>
          <a:noFill/>
          <a:ln>
            <a:noFill/>
          </a:ln>
        </p:spPr>
        <p:txBody>
          <a:bodyPr lIns="90000" rIns="90000" tIns="46800" bIns="46800"/>
          <a:p>
            <a:pPr>
              <a:buFont typeface="Arial"/>
              <a:buChar char="•"/>
            </a:pPr>
            <a:r>
              <a:rPr lang="en-US" sz="3200">
                <a:latin typeface="Arial"/>
              </a:rPr>
              <a:t>\input{algorithms/table-agent-algorithm}</a:t>
            </a:r>
            <a:endParaRPr/>
          </a:p>
          <a:p>
            <a:pPr>
              <a:buFont typeface="Arial"/>
              <a:buChar char="•"/>
            </a:pPr>
            <a:r>
              <a:rPr lang="en-US" sz="3200">
                <a:latin typeface="Arial"/>
              </a:rPr>
              <a:t>Drawbacks:</a:t>
            </a:r>
            <a:endParaRPr/>
          </a:p>
          <a:p>
            <a:pPr lvl="1">
              <a:buFont typeface="Arial"/>
              <a:buChar char="–"/>
            </a:pPr>
            <a:r>
              <a:rPr lang="en-US" sz="2800">
                <a:latin typeface="Arial"/>
              </a:rPr>
              <a:t>Huge table</a:t>
            </a:r>
            <a:endParaRPr/>
          </a:p>
          <a:p>
            <a:pPr lvl="1">
              <a:buFont typeface="Arial"/>
              <a:buChar char="–"/>
            </a:pPr>
            <a:r>
              <a:rPr lang="en-US" sz="2800">
                <a:latin typeface="Arial"/>
              </a:rPr>
              <a:t>Take a long time to build the table</a:t>
            </a:r>
            <a:endParaRPr/>
          </a:p>
          <a:p>
            <a:pPr lvl="1">
              <a:buFont typeface="Arial"/>
              <a:buChar char="–"/>
            </a:pPr>
            <a:r>
              <a:rPr lang="en-US" sz="2800">
                <a:latin typeface="Arial"/>
              </a:rPr>
              <a:t>No autonomy</a:t>
            </a:r>
            <a:endParaRPr/>
          </a:p>
          <a:p>
            <a:pPr lvl="1">
              <a:buFont typeface="Arial"/>
              <a:buChar char="–"/>
            </a:pPr>
            <a:r>
              <a:rPr lang="en-US" sz="2800">
                <a:latin typeface="Arial"/>
              </a:rPr>
              <a:t>Even with learning, need a long time to learn the table entries</a:t>
            </a:r>
            <a:endParaRPr/>
          </a:p>
          <a:p>
            <a:pPr>
              <a:buFont typeface="Arial"/>
              <a:buChar char="•"/>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1"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Outline</a:t>
            </a:r>
            <a:endParaRPr/>
          </a:p>
        </p:txBody>
      </p:sp>
      <p:sp>
        <p:nvSpPr>
          <p:cNvPr id="42" name="TextShape 2"/>
          <p:cNvSpPr txBox="1"/>
          <p:nvPr/>
        </p:nvSpPr>
        <p:spPr>
          <a:xfrm>
            <a:off x="457200" y="1600200"/>
            <a:ext cx="8229600" cy="4525920"/>
          </a:xfrm>
          <a:prstGeom prst="rect">
            <a:avLst/>
          </a:prstGeom>
          <a:noFill/>
          <a:ln>
            <a:noFill/>
          </a:ln>
        </p:spPr>
        <p:txBody>
          <a:bodyPr lIns="90000" rIns="90000" tIns="46800" bIns="46800"/>
          <a:p>
            <a:pPr>
              <a:buFont typeface="Arial"/>
              <a:buChar char="•"/>
            </a:pPr>
            <a:r>
              <a:rPr lang="en-IN" sz="3200">
                <a:latin typeface="Arial"/>
              </a:rPr>
              <a:t>Agents and environments</a:t>
            </a:r>
            <a:endParaRPr/>
          </a:p>
          <a:p>
            <a:pPr>
              <a:buFont typeface="Arial"/>
              <a:buChar char="•"/>
            </a:pPr>
            <a:r>
              <a:rPr lang="en-IN" sz="3200">
                <a:latin typeface="Arial"/>
              </a:rPr>
              <a:t>Rationality</a:t>
            </a:r>
            <a:endParaRPr/>
          </a:p>
          <a:p>
            <a:pPr>
              <a:buFont typeface="Arial"/>
              <a:buChar char="•"/>
            </a:pPr>
            <a:r>
              <a:rPr lang="en-IN" sz="3200">
                <a:latin typeface="Arial"/>
              </a:rPr>
              <a:t>PEAS (Performance measure, Environment, Actuators, Sensors)</a:t>
            </a:r>
            <a:endParaRPr/>
          </a:p>
          <a:p>
            <a:pPr>
              <a:buFont typeface="Arial"/>
              <a:buChar char="•"/>
            </a:pPr>
            <a:r>
              <a:rPr lang="en-IN" sz="3200">
                <a:latin typeface="Arial"/>
              </a:rPr>
              <a:t>Environment types</a:t>
            </a:r>
            <a:endParaRPr/>
          </a:p>
          <a:p>
            <a:pPr>
              <a:buFont typeface="Arial"/>
              <a:buChar char="•"/>
            </a:pPr>
            <a:r>
              <a:rPr lang="en-IN" sz="3200">
                <a:latin typeface="Arial"/>
              </a:rPr>
              <a:t>Agent types</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1"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Agent program for a vacuum-cleaner agent</a:t>
            </a:r>
            <a:endParaRPr/>
          </a:p>
        </p:txBody>
      </p:sp>
      <p:sp>
        <p:nvSpPr>
          <p:cNvPr id="82" name="TextShape 2"/>
          <p:cNvSpPr txBox="1"/>
          <p:nvPr/>
        </p:nvSpPr>
        <p:spPr>
          <a:xfrm>
            <a:off x="457200" y="1600200"/>
            <a:ext cx="8229600" cy="4525920"/>
          </a:xfrm>
          <a:prstGeom prst="rect">
            <a:avLst/>
          </a:prstGeom>
          <a:noFill/>
          <a:ln>
            <a:noFill/>
          </a:ln>
        </p:spPr>
        <p:txBody>
          <a:bodyPr lIns="90000" rIns="90000" tIns="46800" bIns="46800"/>
          <a:p>
            <a:pPr>
              <a:buFont typeface="Arial"/>
              <a:buChar char="•"/>
            </a:pPr>
            <a:r>
              <a:rPr lang="en-US" sz="3200">
                <a:latin typeface="Arial"/>
              </a:rPr>
              <a:t>\input{algorithms/reflex-vacuum-agent-algorithm}</a:t>
            </a:r>
            <a:endParaRPr/>
          </a:p>
          <a:p>
            <a:pPr>
              <a:buFont typeface="Arial"/>
              <a:buChar char="•"/>
            </a:pP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3"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Agent types</a:t>
            </a:r>
            <a:endParaRPr/>
          </a:p>
        </p:txBody>
      </p:sp>
      <p:sp>
        <p:nvSpPr>
          <p:cNvPr id="84" name="TextShape 2"/>
          <p:cNvSpPr txBox="1"/>
          <p:nvPr/>
        </p:nvSpPr>
        <p:spPr>
          <a:xfrm>
            <a:off x="457200" y="1600200"/>
            <a:ext cx="8229600" cy="4525920"/>
          </a:xfrm>
          <a:prstGeom prst="rect">
            <a:avLst/>
          </a:prstGeom>
          <a:noFill/>
          <a:ln>
            <a:noFill/>
          </a:ln>
        </p:spPr>
        <p:txBody>
          <a:bodyPr lIns="90000" rIns="90000" tIns="46800" bIns="46800"/>
          <a:p>
            <a:pPr>
              <a:buFont typeface="Arial"/>
              <a:buChar char="•"/>
            </a:pPr>
            <a:r>
              <a:rPr lang="en-IN" sz="3200">
                <a:latin typeface="Arial"/>
              </a:rPr>
              <a:t>Four basic types in order of increasing generality:</a:t>
            </a:r>
            <a:endParaRPr/>
          </a:p>
          <a:p>
            <a:pPr>
              <a:buFont typeface="Arial"/>
              <a:buChar char="•"/>
            </a:pPr>
            <a:r>
              <a:rPr lang="en-IN" sz="3200">
                <a:latin typeface="Arial"/>
              </a:rPr>
              <a:t>Simple reflex agents</a:t>
            </a:r>
            <a:endParaRPr/>
          </a:p>
          <a:p>
            <a:pPr>
              <a:buFont typeface="Arial"/>
              <a:buChar char="•"/>
            </a:pPr>
            <a:r>
              <a:rPr lang="en-IN" sz="3200">
                <a:latin typeface="Arial"/>
              </a:rPr>
              <a:t>Model-based reflex agents</a:t>
            </a:r>
            <a:endParaRPr/>
          </a:p>
          <a:p>
            <a:pPr>
              <a:buFont typeface="Arial"/>
              <a:buChar char="•"/>
            </a:pPr>
            <a:r>
              <a:rPr lang="en-IN" sz="3200">
                <a:latin typeface="Arial"/>
              </a:rPr>
              <a:t>Goal-based agents</a:t>
            </a:r>
            <a:endParaRPr/>
          </a:p>
          <a:p>
            <a:pPr>
              <a:buFont typeface="Arial"/>
              <a:buChar char="•"/>
            </a:pPr>
            <a:r>
              <a:rPr lang="en-IN" sz="3200">
                <a:latin typeface="Arial"/>
              </a:rPr>
              <a:t>Utility-based agents</a:t>
            </a:r>
            <a:endParaRPr/>
          </a:p>
          <a:p>
            <a:pPr>
              <a:buFont typeface="Arial"/>
              <a:buChar char="•"/>
            </a:pP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5"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Simple reflex agents</a:t>
            </a:r>
            <a:endParaRPr/>
          </a:p>
        </p:txBody>
      </p:sp>
      <p:pic>
        <p:nvPicPr>
          <p:cNvPr id="86" name="" descr=""/>
          <p:cNvPicPr/>
          <p:nvPr/>
        </p:nvPicPr>
        <p:blipFill>
          <a:blip r:embed="rId1"/>
          <a:stretch/>
        </p:blipFill>
        <p:spPr>
          <a:xfrm>
            <a:off x="457200" y="1371600"/>
            <a:ext cx="8153280" cy="5191200"/>
          </a:xfrm>
          <a:prstGeom prst="rect">
            <a:avLst/>
          </a:prstGeom>
          <a:ln>
            <a:noFill/>
          </a:ln>
        </p:spPr>
      </p:pic>
    </p:spTree>
  </p:cSld>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7"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Simple reflex agents</a:t>
            </a:r>
            <a:endParaRPr/>
          </a:p>
        </p:txBody>
      </p:sp>
      <p:sp>
        <p:nvSpPr>
          <p:cNvPr id="88" name="TextShape 2"/>
          <p:cNvSpPr txBox="1"/>
          <p:nvPr/>
        </p:nvSpPr>
        <p:spPr>
          <a:xfrm>
            <a:off x="457200" y="1600200"/>
            <a:ext cx="8229600" cy="4525920"/>
          </a:xfrm>
          <a:prstGeom prst="rect">
            <a:avLst/>
          </a:prstGeom>
          <a:noFill/>
          <a:ln>
            <a:noFill/>
          </a:ln>
        </p:spPr>
        <p:txBody>
          <a:bodyPr lIns="90000" rIns="90000" tIns="46800" bIns="46800"/>
          <a:p>
            <a:pPr>
              <a:buFont typeface="Arial"/>
              <a:buChar char="•"/>
            </a:pPr>
            <a:r>
              <a:rPr lang="en-US" sz="3200">
                <a:latin typeface="Arial"/>
              </a:rPr>
              <a:t>\input{algorithms/d-agent-algorithm}</a:t>
            </a:r>
            <a:endParaRPr/>
          </a:p>
          <a:p>
            <a:pPr>
              <a:buFont typeface="Arial"/>
              <a:buChar char="•"/>
            </a:pP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9"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Model-based reflex agents</a:t>
            </a:r>
            <a:endParaRPr/>
          </a:p>
        </p:txBody>
      </p:sp>
      <p:pic>
        <p:nvPicPr>
          <p:cNvPr id="90" name="" descr=""/>
          <p:cNvPicPr/>
          <p:nvPr/>
        </p:nvPicPr>
        <p:blipFill>
          <a:blip r:embed="rId1"/>
          <a:stretch/>
        </p:blipFill>
        <p:spPr>
          <a:xfrm>
            <a:off x="609480" y="1219320"/>
            <a:ext cx="8001000" cy="5092560"/>
          </a:xfrm>
          <a:prstGeom prst="rect">
            <a:avLst/>
          </a:prstGeom>
          <a:ln>
            <a:noFill/>
          </a:ln>
        </p:spPr>
      </p:pic>
    </p:spTree>
  </p:cSld>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1"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Model-based reflex agents</a:t>
            </a:r>
            <a:endParaRPr/>
          </a:p>
        </p:txBody>
      </p:sp>
      <p:sp>
        <p:nvSpPr>
          <p:cNvPr id="92" name="TextShape 2"/>
          <p:cNvSpPr txBox="1"/>
          <p:nvPr/>
        </p:nvSpPr>
        <p:spPr>
          <a:xfrm>
            <a:off x="457200" y="1600200"/>
            <a:ext cx="8229600" cy="4525920"/>
          </a:xfrm>
          <a:prstGeom prst="rect">
            <a:avLst/>
          </a:prstGeom>
          <a:noFill/>
          <a:ln>
            <a:noFill/>
          </a:ln>
        </p:spPr>
        <p:txBody>
          <a:bodyPr lIns="90000" rIns="90000" tIns="46800" bIns="46800"/>
          <a:p>
            <a:pPr>
              <a:buFont typeface="Arial"/>
              <a:buChar char="•"/>
            </a:pPr>
            <a:r>
              <a:rPr lang="en-US" sz="3200">
                <a:latin typeface="Arial"/>
              </a:rPr>
              <a:t>\input{algorithms/d+-agent-algorithm}</a:t>
            </a:r>
            <a:endParaRPr/>
          </a:p>
          <a:p>
            <a:pPr>
              <a:buFont typeface="Arial"/>
              <a:buChar char="•"/>
            </a:pP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3"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Goal-based agents</a:t>
            </a:r>
            <a:endParaRPr/>
          </a:p>
        </p:txBody>
      </p:sp>
      <p:sp>
        <p:nvSpPr>
          <p:cNvPr id="94" name="TextShape 2"/>
          <p:cNvSpPr txBox="1"/>
          <p:nvPr/>
        </p:nvSpPr>
        <p:spPr>
          <a:xfrm>
            <a:off x="0" y="1600200"/>
            <a:ext cx="8229600" cy="4525920"/>
          </a:xfrm>
          <a:prstGeom prst="rect">
            <a:avLst/>
          </a:prstGeom>
          <a:noFill/>
          <a:ln>
            <a:noFill/>
          </a:ln>
        </p:spPr>
        <p:txBody>
          <a:bodyPr lIns="90000" rIns="90000" tIns="46800" bIns="46800"/>
          <a:p>
            <a:pPr/>
            <a:endParaRPr/>
          </a:p>
          <a:p>
            <a:pPr>
              <a:buFont typeface="Arial"/>
              <a:buChar char="•"/>
            </a:pPr>
            <a:endParaRPr/>
          </a:p>
        </p:txBody>
      </p:sp>
      <p:pic>
        <p:nvPicPr>
          <p:cNvPr id="95" name="" descr=""/>
          <p:cNvPicPr/>
          <p:nvPr/>
        </p:nvPicPr>
        <p:blipFill>
          <a:blip r:embed="rId1"/>
          <a:stretch/>
        </p:blipFill>
        <p:spPr>
          <a:xfrm>
            <a:off x="304920" y="1295280"/>
            <a:ext cx="8229600" cy="5238720"/>
          </a:xfrm>
          <a:prstGeom prst="rect">
            <a:avLst/>
          </a:prstGeom>
          <a:ln>
            <a:noFill/>
          </a:ln>
        </p:spPr>
      </p:pic>
    </p:spTree>
  </p:cSld>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6"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Utility-based agents</a:t>
            </a:r>
            <a:endParaRPr/>
          </a:p>
        </p:txBody>
      </p:sp>
      <p:pic>
        <p:nvPicPr>
          <p:cNvPr id="97" name="" descr=""/>
          <p:cNvPicPr/>
          <p:nvPr/>
        </p:nvPicPr>
        <p:blipFill>
          <a:blip r:embed="rId1"/>
          <a:stretch/>
        </p:blipFill>
        <p:spPr>
          <a:xfrm>
            <a:off x="304920" y="1295280"/>
            <a:ext cx="8381880" cy="5335560"/>
          </a:xfrm>
          <a:prstGeom prst="rect">
            <a:avLst/>
          </a:prstGeom>
          <a:ln>
            <a:noFill/>
          </a:ln>
        </p:spPr>
      </p:pic>
    </p:spTree>
  </p:cSld>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98"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Learning agents</a:t>
            </a:r>
            <a:endParaRPr/>
          </a:p>
        </p:txBody>
      </p:sp>
      <p:pic>
        <p:nvPicPr>
          <p:cNvPr id="99" name="" descr=""/>
          <p:cNvPicPr/>
          <p:nvPr/>
        </p:nvPicPr>
        <p:blipFill>
          <a:blip r:embed="rId1"/>
          <a:stretch/>
        </p:blipFill>
        <p:spPr>
          <a:xfrm>
            <a:off x="762120" y="1295280"/>
            <a:ext cx="7619760" cy="535320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3"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Agents</a:t>
            </a:r>
            <a:endParaRPr/>
          </a:p>
        </p:txBody>
      </p:sp>
      <p:sp>
        <p:nvSpPr>
          <p:cNvPr id="44" name="TextShape 2"/>
          <p:cNvSpPr txBox="1"/>
          <p:nvPr/>
        </p:nvSpPr>
        <p:spPr>
          <a:xfrm>
            <a:off x="457200" y="1600200"/>
            <a:ext cx="8229600" cy="4525920"/>
          </a:xfrm>
          <a:prstGeom prst="rect">
            <a:avLst/>
          </a:prstGeom>
          <a:noFill/>
          <a:ln>
            <a:noFill/>
          </a:ln>
        </p:spPr>
        <p:txBody>
          <a:bodyPr lIns="90000" rIns="90000" tIns="46800" bIns="46800"/>
          <a:p>
            <a:pPr>
              <a:lnSpc>
                <a:spcPct val="90000"/>
              </a:lnSpc>
              <a:buFont typeface="Arial"/>
              <a:buChar char="•"/>
            </a:pPr>
            <a:r>
              <a:rPr lang="en-IN" sz="2800">
                <a:latin typeface="Arial"/>
              </a:rPr>
              <a:t>An </a:t>
            </a:r>
            <a:r>
              <a:rPr lang="en-IN" sz="2800">
                <a:solidFill>
                  <a:srgbClr val="ff0000"/>
                </a:solidFill>
                <a:latin typeface="Arial"/>
              </a:rPr>
              <a:t>agent</a:t>
            </a:r>
            <a:r>
              <a:rPr lang="en-IN" sz="2800">
                <a:latin typeface="Arial"/>
              </a:rPr>
              <a:t> is anything that can be viewed as </a:t>
            </a:r>
            <a:r>
              <a:rPr lang="en-IN" sz="2800">
                <a:solidFill>
                  <a:srgbClr val="ff0000"/>
                </a:solidFill>
                <a:latin typeface="Arial"/>
              </a:rPr>
              <a:t>perceiving</a:t>
            </a:r>
            <a:r>
              <a:rPr lang="en-IN" sz="2800">
                <a:latin typeface="Arial"/>
              </a:rPr>
              <a:t> its </a:t>
            </a:r>
            <a:r>
              <a:rPr lang="en-IN" sz="2800">
                <a:solidFill>
                  <a:srgbClr val="ff0000"/>
                </a:solidFill>
                <a:latin typeface="Arial"/>
              </a:rPr>
              <a:t>environment</a:t>
            </a:r>
            <a:r>
              <a:rPr lang="en-IN" sz="2800">
                <a:latin typeface="Arial"/>
              </a:rPr>
              <a:t> through </a:t>
            </a:r>
            <a:r>
              <a:rPr lang="en-IN" sz="2800">
                <a:solidFill>
                  <a:srgbClr val="ff0000"/>
                </a:solidFill>
                <a:latin typeface="Arial"/>
              </a:rPr>
              <a:t>sensors</a:t>
            </a:r>
            <a:r>
              <a:rPr lang="en-IN" sz="2800">
                <a:latin typeface="Arial"/>
              </a:rPr>
              <a:t> and </a:t>
            </a:r>
            <a:r>
              <a:rPr lang="en-IN" sz="2800">
                <a:solidFill>
                  <a:srgbClr val="ff0000"/>
                </a:solidFill>
                <a:latin typeface="Arial"/>
              </a:rPr>
              <a:t>acting</a:t>
            </a:r>
            <a:r>
              <a:rPr lang="en-IN" sz="2800">
                <a:latin typeface="Arial"/>
              </a:rPr>
              <a:t> upon that environment through </a:t>
            </a:r>
            <a:r>
              <a:rPr lang="en-IN" sz="2800">
                <a:solidFill>
                  <a:srgbClr val="ff0000"/>
                </a:solidFill>
                <a:latin typeface="Arial"/>
              </a:rPr>
              <a:t>actuators</a:t>
            </a:r>
            <a:endParaRPr/>
          </a:p>
          <a:p>
            <a:pPr>
              <a:lnSpc>
                <a:spcPct val="90000"/>
              </a:lnSpc>
              <a:buFont typeface="Arial"/>
              <a:buChar char="•"/>
            </a:pPr>
            <a:r>
              <a:rPr lang="en-IN" sz="2800">
                <a:latin typeface="Arial"/>
              </a:rPr>
              <a:t>Human agent: eyes, ears, and other organs for sensors; hands,</a:t>
            </a:r>
            <a:endParaRPr/>
          </a:p>
          <a:p>
            <a:pPr>
              <a:lnSpc>
                <a:spcPct val="90000"/>
              </a:lnSpc>
              <a:buFont typeface="Arial"/>
              <a:buChar char="•"/>
            </a:pPr>
            <a:r>
              <a:rPr lang="en-IN" sz="2800">
                <a:latin typeface="Arial"/>
              </a:rPr>
              <a:t>legs, mouth, and other body parts for actuators</a:t>
            </a:r>
            <a:endParaRPr/>
          </a:p>
          <a:p>
            <a:pPr>
              <a:lnSpc>
                <a:spcPct val="90000"/>
              </a:lnSpc>
              <a:buFont typeface="Arial"/>
              <a:buChar char="•"/>
            </a:pPr>
            <a:r>
              <a:rPr lang="en-IN" sz="2800">
                <a:latin typeface="Arial"/>
              </a:rPr>
              <a:t>Robotic agent: cameras and infrared range finders for sensors;</a:t>
            </a:r>
            <a:endParaRPr/>
          </a:p>
          <a:p>
            <a:pPr>
              <a:lnSpc>
                <a:spcPct val="90000"/>
              </a:lnSpc>
              <a:buFont typeface="Arial"/>
              <a:buChar char="•"/>
            </a:pPr>
            <a:r>
              <a:rPr lang="en-IN" sz="2800">
                <a:latin typeface="Arial"/>
              </a:rPr>
              <a:t>various motors for actuators</a:t>
            </a:r>
            <a:endParaRPr/>
          </a:p>
          <a:p>
            <a:pPr>
              <a:lnSpc>
                <a:spcPct val="90000"/>
              </a:lnSpc>
              <a:buFont typeface="Arial"/>
              <a:buChar char="•"/>
            </a:pPr>
            <a:endParaRPr/>
          </a:p>
          <a:p>
            <a:pPr>
              <a:lnSpc>
                <a:spcPct val="90000"/>
              </a:lnSpc>
              <a:buFont typeface="Arial"/>
              <a:buChar char="•"/>
            </a:pPr>
            <a:endParaRPr/>
          </a:p>
          <a:p>
            <a:pPr>
              <a:buFont typeface="Arial"/>
              <a:buChar char="•"/>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5"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Agents and environments</a:t>
            </a:r>
            <a:endParaRPr/>
          </a:p>
        </p:txBody>
      </p:sp>
      <p:sp>
        <p:nvSpPr>
          <p:cNvPr id="46" name="TextShape 2"/>
          <p:cNvSpPr txBox="1"/>
          <p:nvPr/>
        </p:nvSpPr>
        <p:spPr>
          <a:xfrm>
            <a:off x="457200" y="1600200"/>
            <a:ext cx="8229600" cy="4525920"/>
          </a:xfrm>
          <a:prstGeom prst="rect">
            <a:avLst/>
          </a:prstGeom>
          <a:noFill/>
          <a:ln>
            <a:noFill/>
          </a:ln>
        </p:spPr>
        <p:txBody>
          <a:bodyPr lIns="90000" rIns="90000" tIns="46800" bIns="46800"/>
          <a:p>
            <a:pPr/>
            <a:endParaRPr/>
          </a:p>
          <a:p>
            <a:pPr/>
            <a:endParaRPr/>
          </a:p>
          <a:p>
            <a:pPr/>
            <a:endParaRPr/>
          </a:p>
          <a:p>
            <a:pPr>
              <a:buFont typeface="Arial"/>
              <a:buChar char="•"/>
            </a:pPr>
            <a:r>
              <a:rPr lang="en-IN" sz="2800">
                <a:latin typeface="Arial"/>
              </a:rPr>
              <a:t>The </a:t>
            </a:r>
            <a:r>
              <a:rPr lang="en-IN" sz="2800">
                <a:solidFill>
                  <a:srgbClr val="ff0000"/>
                </a:solidFill>
                <a:latin typeface="Arial"/>
              </a:rPr>
              <a:t>agent</a:t>
            </a:r>
            <a:r>
              <a:rPr lang="en-IN" sz="2800">
                <a:latin typeface="Arial"/>
              </a:rPr>
              <a:t> </a:t>
            </a:r>
            <a:r>
              <a:rPr lang="en-IN" sz="2800">
                <a:solidFill>
                  <a:srgbClr val="ff0000"/>
                </a:solidFill>
                <a:latin typeface="Arial"/>
              </a:rPr>
              <a:t>function</a:t>
            </a:r>
            <a:r>
              <a:rPr lang="en-IN" sz="2800">
                <a:latin typeface="Arial"/>
              </a:rPr>
              <a:t> maps from percept histories to actions:</a:t>
            </a:r>
            <a:endParaRPr/>
          </a:p>
          <a:p>
            <a:pPr algn="ctr"/>
            <a:r>
              <a:rPr lang="en-IN" sz="2800">
                <a:latin typeface="Arial"/>
              </a:rPr>
              <a:t>[</a:t>
            </a:r>
            <a:r>
              <a:rPr i="1" lang="en-IN" sz="2800">
                <a:latin typeface="Arial"/>
              </a:rPr>
              <a:t>f</a:t>
            </a:r>
            <a:r>
              <a:rPr lang="en-IN" sz="2800">
                <a:latin typeface="Arial"/>
              </a:rPr>
              <a:t>: </a:t>
            </a:r>
            <a:r>
              <a:rPr lang="en-IN" sz="2800">
                <a:latin typeface="Monotype Corsiva"/>
              </a:rPr>
              <a:t>P*</a:t>
            </a:r>
            <a:r>
              <a:rPr lang="en-IN" sz="2800">
                <a:latin typeface="Arial"/>
              </a:rPr>
              <a:t> </a:t>
            </a:r>
            <a:r>
              <a:rPr lang="en-IN" sz="2800">
                <a:latin typeface="Wingdings"/>
                <a:ea typeface="Wingdings"/>
              </a:rPr>
              <a:t></a:t>
            </a:r>
            <a:r>
              <a:rPr lang="en-IN" sz="2800">
                <a:latin typeface="Arial"/>
              </a:rPr>
              <a:t> </a:t>
            </a:r>
            <a:r>
              <a:rPr lang="en-IN" sz="2800">
                <a:latin typeface="Monotype Corsiva"/>
              </a:rPr>
              <a:t>A</a:t>
            </a:r>
            <a:r>
              <a:rPr lang="en-IN" sz="2800">
                <a:latin typeface="Arial"/>
              </a:rPr>
              <a:t>]</a:t>
            </a:r>
            <a:endParaRPr/>
          </a:p>
          <a:p>
            <a:pPr>
              <a:buFont typeface="Arial"/>
              <a:buChar char="•"/>
            </a:pPr>
            <a:r>
              <a:rPr lang="en-IN" sz="2800">
                <a:latin typeface="Arial"/>
              </a:rPr>
              <a:t>The </a:t>
            </a:r>
            <a:r>
              <a:rPr lang="en-IN" sz="2800">
                <a:solidFill>
                  <a:srgbClr val="ff0000"/>
                </a:solidFill>
                <a:latin typeface="Arial"/>
              </a:rPr>
              <a:t>agent</a:t>
            </a:r>
            <a:r>
              <a:rPr lang="en-IN" sz="2800">
                <a:latin typeface="Arial"/>
              </a:rPr>
              <a:t> </a:t>
            </a:r>
            <a:r>
              <a:rPr lang="en-IN" sz="2800">
                <a:solidFill>
                  <a:srgbClr val="ff0000"/>
                </a:solidFill>
                <a:latin typeface="Arial"/>
              </a:rPr>
              <a:t>program</a:t>
            </a:r>
            <a:r>
              <a:rPr lang="en-IN" sz="2800">
                <a:latin typeface="Arial"/>
              </a:rPr>
              <a:t> runs on the physical </a:t>
            </a:r>
            <a:r>
              <a:rPr lang="en-IN" sz="2800">
                <a:solidFill>
                  <a:srgbClr val="ff0000"/>
                </a:solidFill>
                <a:latin typeface="Arial"/>
              </a:rPr>
              <a:t>architecture</a:t>
            </a:r>
            <a:r>
              <a:rPr lang="en-IN" sz="2800">
                <a:latin typeface="Arial"/>
              </a:rPr>
              <a:t> to produce </a:t>
            </a:r>
            <a:r>
              <a:rPr i="1" lang="en-IN" sz="2800">
                <a:latin typeface="Arial"/>
              </a:rPr>
              <a:t>f</a:t>
            </a:r>
            <a:endParaRPr/>
          </a:p>
          <a:p>
            <a:pPr>
              <a:buFont typeface="Arial"/>
              <a:buChar char="•"/>
            </a:pPr>
            <a:r>
              <a:rPr lang="en-IN" sz="2800">
                <a:latin typeface="Arial"/>
              </a:rPr>
              <a:t>agent = architecture + program</a:t>
            </a:r>
            <a:endParaRPr/>
          </a:p>
          <a:p>
            <a:pPr>
              <a:buFont typeface="Arial"/>
              <a:buChar char="•"/>
            </a:pPr>
            <a:endParaRPr/>
          </a:p>
          <a:p>
            <a:pPr algn="ctr"/>
            <a:endParaRPr/>
          </a:p>
          <a:p>
            <a:pPr>
              <a:buFont typeface="Arial"/>
              <a:buChar char="•"/>
            </a:pPr>
            <a:endParaRPr/>
          </a:p>
          <a:p>
            <a:pPr/>
            <a:endParaRPr/>
          </a:p>
        </p:txBody>
      </p:sp>
      <p:pic>
        <p:nvPicPr>
          <p:cNvPr id="47" name="" descr=""/>
          <p:cNvPicPr/>
          <p:nvPr/>
        </p:nvPicPr>
        <p:blipFill>
          <a:blip r:embed="rId1"/>
          <a:stretch/>
        </p:blipFill>
        <p:spPr>
          <a:xfrm>
            <a:off x="2666880" y="1447920"/>
            <a:ext cx="3733920" cy="168588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8"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Vacuum-cleaner world</a:t>
            </a:r>
            <a:endParaRPr/>
          </a:p>
        </p:txBody>
      </p:sp>
      <p:sp>
        <p:nvSpPr>
          <p:cNvPr id="49" name="TextShape 2"/>
          <p:cNvSpPr txBox="1"/>
          <p:nvPr/>
        </p:nvSpPr>
        <p:spPr>
          <a:xfrm>
            <a:off x="457200" y="1600200"/>
            <a:ext cx="8229600" cy="4525920"/>
          </a:xfrm>
          <a:prstGeom prst="rect">
            <a:avLst/>
          </a:prstGeom>
          <a:noFill/>
          <a:ln>
            <a:noFill/>
          </a:ln>
        </p:spPr>
        <p:txBody>
          <a:bodyPr lIns="90000" rIns="90000" tIns="46800" bIns="46800"/>
          <a:p>
            <a:pPr>
              <a:buFont typeface="Arial"/>
              <a:buChar char="•"/>
            </a:pPr>
            <a:endParaRPr/>
          </a:p>
          <a:p>
            <a:pPr>
              <a:buFont typeface="Arial"/>
              <a:buChar char="•"/>
            </a:pPr>
            <a:endParaRPr/>
          </a:p>
          <a:p>
            <a:pPr>
              <a:buFont typeface="Arial"/>
              <a:buChar char="•"/>
            </a:pPr>
            <a:endParaRPr/>
          </a:p>
          <a:p>
            <a:pPr>
              <a:buFont typeface="Arial"/>
              <a:buChar char="•"/>
            </a:pPr>
            <a:endParaRPr/>
          </a:p>
          <a:p>
            <a:pPr>
              <a:buFont typeface="Arial"/>
              <a:buChar char="•"/>
            </a:pPr>
            <a:r>
              <a:rPr lang="en-US" sz="3200">
                <a:latin typeface="Arial"/>
              </a:rPr>
              <a:t>Percepts: location and contents, e.g., [A,Dirty]</a:t>
            </a:r>
            <a:endParaRPr/>
          </a:p>
          <a:p>
            <a:pPr>
              <a:buFont typeface="Arial"/>
              <a:buChar char="•"/>
            </a:pPr>
            <a:r>
              <a:rPr lang="en-US" sz="3200">
                <a:latin typeface="Arial"/>
              </a:rPr>
              <a:t>Actions: </a:t>
            </a:r>
            <a:r>
              <a:rPr i="1" lang="en-US" sz="3200">
                <a:latin typeface="Arial"/>
              </a:rPr>
              <a:t>Left</a:t>
            </a:r>
            <a:r>
              <a:rPr lang="en-US" sz="3200">
                <a:latin typeface="Arial"/>
              </a:rPr>
              <a:t>, </a:t>
            </a:r>
            <a:r>
              <a:rPr i="1" lang="en-US" sz="3200">
                <a:latin typeface="Arial"/>
              </a:rPr>
              <a:t>Right</a:t>
            </a:r>
            <a:r>
              <a:rPr lang="en-US" sz="3200">
                <a:latin typeface="Arial"/>
              </a:rPr>
              <a:t>, </a:t>
            </a:r>
            <a:r>
              <a:rPr i="1" lang="en-US" sz="3200">
                <a:latin typeface="Arial"/>
              </a:rPr>
              <a:t>Suck</a:t>
            </a:r>
            <a:r>
              <a:rPr lang="en-US" sz="3200">
                <a:latin typeface="Arial"/>
              </a:rPr>
              <a:t>, </a:t>
            </a:r>
            <a:r>
              <a:rPr i="1" lang="en-US" sz="3200">
                <a:latin typeface="Arial"/>
              </a:rPr>
              <a:t>NoOp</a:t>
            </a:r>
            <a:endParaRPr/>
          </a:p>
          <a:p>
            <a:pPr>
              <a:buFont typeface="Arial"/>
              <a:buChar char="•"/>
            </a:pPr>
            <a:endParaRPr/>
          </a:p>
          <a:p>
            <a:pPr>
              <a:buFont typeface="Arial"/>
              <a:buChar char="•"/>
            </a:pPr>
            <a:endParaRPr/>
          </a:p>
        </p:txBody>
      </p:sp>
      <p:pic>
        <p:nvPicPr>
          <p:cNvPr id="50" name="" descr=""/>
          <p:cNvPicPr/>
          <p:nvPr/>
        </p:nvPicPr>
        <p:blipFill>
          <a:blip r:embed="rId1"/>
          <a:stretch/>
        </p:blipFill>
        <p:spPr>
          <a:xfrm>
            <a:off x="3429000" y="2133720"/>
            <a:ext cx="2457360" cy="125712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1"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A vacuum-cleaner agent</a:t>
            </a:r>
            <a:endParaRPr/>
          </a:p>
        </p:txBody>
      </p:sp>
      <p:sp>
        <p:nvSpPr>
          <p:cNvPr id="52" name="TextShape 2"/>
          <p:cNvSpPr txBox="1"/>
          <p:nvPr/>
        </p:nvSpPr>
        <p:spPr>
          <a:xfrm>
            <a:off x="457200" y="1600200"/>
            <a:ext cx="8229600" cy="4525920"/>
          </a:xfrm>
          <a:prstGeom prst="rect">
            <a:avLst/>
          </a:prstGeom>
          <a:noFill/>
          <a:ln>
            <a:noFill/>
          </a:ln>
        </p:spPr>
        <p:txBody>
          <a:bodyPr lIns="90000" rIns="90000" tIns="46800" bIns="46800"/>
          <a:p>
            <a:pPr>
              <a:buFont typeface="Arial"/>
              <a:buChar char="•"/>
            </a:pPr>
            <a:r>
              <a:rPr lang="en-US" sz="3200">
                <a:latin typeface="Arial"/>
              </a:rPr>
              <a:t>\input{tables/vacuum-agent-function-table}</a:t>
            </a:r>
            <a:endParaRPr/>
          </a:p>
          <a:p>
            <a:pPr>
              <a:buFont typeface="Arial"/>
              <a:buChar char="•"/>
            </a:pPr>
            <a:endParaRPr/>
          </a:p>
        </p:txBody>
      </p:sp>
      <p:pic>
        <p:nvPicPr>
          <p:cNvPr id="53" name="" descr=""/>
          <p:cNvPicPr/>
          <p:nvPr/>
        </p:nvPicPr>
        <p:blipFill>
          <a:blip r:embed="rId1"/>
          <a:stretch/>
        </p:blipFill>
        <p:spPr>
          <a:xfrm>
            <a:off x="1008000" y="2092680"/>
            <a:ext cx="6480000" cy="48596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4"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Rational agents</a:t>
            </a:r>
            <a:endParaRPr/>
          </a:p>
        </p:txBody>
      </p:sp>
      <p:sp>
        <p:nvSpPr>
          <p:cNvPr id="55" name="TextShape 2"/>
          <p:cNvSpPr txBox="1"/>
          <p:nvPr/>
        </p:nvSpPr>
        <p:spPr>
          <a:xfrm>
            <a:off x="457200" y="1600200"/>
            <a:ext cx="8229600" cy="4525920"/>
          </a:xfrm>
          <a:prstGeom prst="rect">
            <a:avLst/>
          </a:prstGeom>
          <a:noFill/>
          <a:ln>
            <a:noFill/>
          </a:ln>
        </p:spPr>
        <p:txBody>
          <a:bodyPr lIns="90000" rIns="90000" tIns="46800" bIns="46800"/>
          <a:p>
            <a:pPr>
              <a:lnSpc>
                <a:spcPct val="90000"/>
              </a:lnSpc>
              <a:buFont typeface="Arial"/>
              <a:buChar char="•"/>
            </a:pPr>
            <a:r>
              <a:rPr lang="en-IN" sz="2800">
                <a:latin typeface="Arial"/>
              </a:rPr>
              <a:t>An agent should strive to "do the right thing", based on what it can perceive and the actions it can perform. The right action is the one that will cause the agent to be most successful</a:t>
            </a:r>
            <a:endParaRPr/>
          </a:p>
          <a:p>
            <a:pPr>
              <a:lnSpc>
                <a:spcPct val="90000"/>
              </a:lnSpc>
              <a:buFont typeface="Arial"/>
              <a:buChar char="•"/>
            </a:pPr>
            <a:r>
              <a:rPr lang="en-IN" sz="2800">
                <a:latin typeface="Arial"/>
              </a:rPr>
              <a:t>Performance measure: An objective criterion for success of an agent's behavior</a:t>
            </a:r>
            <a:endParaRPr/>
          </a:p>
          <a:p>
            <a:pPr>
              <a:lnSpc>
                <a:spcPct val="90000"/>
              </a:lnSpc>
              <a:buFont typeface="Arial"/>
              <a:buChar char="•"/>
            </a:pPr>
            <a:r>
              <a:rPr lang="en-IN" sz="2800">
                <a:latin typeface="Arial"/>
              </a:rPr>
              <a:t>E.g., performance measure of a vacuum-cleaner agent could be amount of dirt cleaned up, amount of time taken, amount of electricity consumed, amount of noise generated, etc.</a:t>
            </a:r>
            <a:endParaRPr/>
          </a:p>
          <a:p>
            <a:pPr>
              <a:lnSpc>
                <a:spcPct val="90000"/>
              </a:lnSpc>
              <a:buFont typeface="Arial"/>
              <a:buChar char="•"/>
            </a:pPr>
            <a:endParaRPr/>
          </a:p>
          <a:p>
            <a:pPr>
              <a:lnSpc>
                <a:spcPct val="90000"/>
              </a:lnSpc>
              <a:buFont typeface="Arial"/>
              <a:buChar char="•"/>
            </a:pPr>
            <a:endParaRPr/>
          </a:p>
          <a:p>
            <a:pPr>
              <a:buFont typeface="Arial"/>
              <a:buChar char="•"/>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6"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Rational agents</a:t>
            </a:r>
            <a:endParaRPr/>
          </a:p>
        </p:txBody>
      </p:sp>
      <p:sp>
        <p:nvSpPr>
          <p:cNvPr id="57" name="TextShape 2"/>
          <p:cNvSpPr txBox="1"/>
          <p:nvPr/>
        </p:nvSpPr>
        <p:spPr>
          <a:xfrm>
            <a:off x="457200" y="1600200"/>
            <a:ext cx="8229600" cy="4525920"/>
          </a:xfrm>
          <a:prstGeom prst="rect">
            <a:avLst/>
          </a:prstGeom>
          <a:noFill/>
          <a:ln>
            <a:noFill/>
          </a:ln>
        </p:spPr>
        <p:txBody>
          <a:bodyPr lIns="90000" rIns="90000" tIns="46800" bIns="46800"/>
          <a:p>
            <a:pPr>
              <a:buFont typeface="Arial"/>
              <a:buChar char="•"/>
            </a:pPr>
            <a:r>
              <a:rPr lang="en-IN" sz="3200">
                <a:solidFill>
                  <a:srgbClr val="ff0000"/>
                </a:solidFill>
                <a:latin typeface="Arial"/>
              </a:rPr>
              <a:t>Rational</a:t>
            </a:r>
            <a:r>
              <a:rPr lang="en-IN" sz="3200">
                <a:latin typeface="Arial"/>
              </a:rPr>
              <a:t> </a:t>
            </a:r>
            <a:r>
              <a:rPr lang="en-IN" sz="3200">
                <a:solidFill>
                  <a:srgbClr val="ff0000"/>
                </a:solidFill>
                <a:latin typeface="Arial"/>
              </a:rPr>
              <a:t>Agent</a:t>
            </a:r>
            <a:r>
              <a:rPr lang="en-IN" sz="3200">
                <a:latin typeface="Arial"/>
              </a:rPr>
              <a:t>: For each possible percept sequence, a rational agent should select an action that is expected to maximize its performance measure, given the evidence provided by the percept sequence and whatever built-in knowledge the agent has.</a:t>
            </a:r>
            <a:endParaRPr/>
          </a:p>
          <a:p>
            <a:pPr>
              <a:buFont typeface="Arial"/>
              <a:buChar char="•"/>
            </a:pP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58" name="TextShape 1"/>
          <p:cNvSpPr txBox="1"/>
          <p:nvPr/>
        </p:nvSpPr>
        <p:spPr>
          <a:xfrm>
            <a:off x="457200" y="274320"/>
            <a:ext cx="8229600" cy="1143000"/>
          </a:xfrm>
          <a:prstGeom prst="rect">
            <a:avLst/>
          </a:prstGeom>
          <a:noFill/>
          <a:ln>
            <a:noFill/>
          </a:ln>
        </p:spPr>
        <p:txBody>
          <a:bodyPr lIns="90000" rIns="90000" tIns="46800" bIns="46800" anchor="ctr"/>
          <a:p>
            <a:pPr algn="ctr"/>
            <a:r>
              <a:rPr lang="en-IN" sz="4400">
                <a:latin typeface="Arial"/>
              </a:rPr>
              <a:t>Rational agents</a:t>
            </a:r>
            <a:endParaRPr/>
          </a:p>
        </p:txBody>
      </p:sp>
      <p:sp>
        <p:nvSpPr>
          <p:cNvPr id="59" name="TextShape 2"/>
          <p:cNvSpPr txBox="1"/>
          <p:nvPr/>
        </p:nvSpPr>
        <p:spPr>
          <a:xfrm>
            <a:off x="457200" y="1600200"/>
            <a:ext cx="8229600" cy="4525920"/>
          </a:xfrm>
          <a:prstGeom prst="rect">
            <a:avLst/>
          </a:prstGeom>
          <a:noFill/>
          <a:ln>
            <a:noFill/>
          </a:ln>
        </p:spPr>
        <p:txBody>
          <a:bodyPr lIns="90000" rIns="90000" tIns="46800" bIns="46800"/>
          <a:p>
            <a:pPr>
              <a:lnSpc>
                <a:spcPct val="90000"/>
              </a:lnSpc>
              <a:buFont typeface="Arial"/>
              <a:buChar char="•"/>
            </a:pPr>
            <a:r>
              <a:rPr lang="en-IN" sz="3200">
                <a:latin typeface="Arial"/>
              </a:rPr>
              <a:t>Rationality is distinct from omniscience (all-knowing with infinite knowledge)</a:t>
            </a:r>
            <a:endParaRPr/>
          </a:p>
          <a:p>
            <a:pPr>
              <a:lnSpc>
                <a:spcPct val="90000"/>
              </a:lnSpc>
              <a:buFont typeface="Arial"/>
              <a:buChar char="•"/>
            </a:pPr>
            <a:r>
              <a:rPr lang="en-IN" sz="3200">
                <a:latin typeface="Arial"/>
              </a:rPr>
              <a:t>Agents can perform actions in order to modify future percepts so as to obtain useful information (information gathering, exploration)</a:t>
            </a:r>
            <a:endParaRPr/>
          </a:p>
          <a:p>
            <a:pPr>
              <a:lnSpc>
                <a:spcPct val="90000"/>
              </a:lnSpc>
              <a:buFont typeface="Arial"/>
              <a:buChar char="•"/>
            </a:pPr>
            <a:r>
              <a:rPr lang="en-IN" sz="3200">
                <a:latin typeface="Arial"/>
              </a:rPr>
              <a:t>An agent is </a:t>
            </a:r>
            <a:r>
              <a:rPr lang="en-IN" sz="3200">
                <a:solidFill>
                  <a:srgbClr val="ff0000"/>
                </a:solidFill>
                <a:latin typeface="Arial"/>
              </a:rPr>
              <a:t>autonomous</a:t>
            </a:r>
            <a:r>
              <a:rPr lang="en-IN" sz="3200">
                <a:latin typeface="Arial"/>
              </a:rPr>
              <a:t> if its behavior is determined by its own experience (with ability to learn and adapt)</a:t>
            </a:r>
            <a:endParaRPr/>
          </a:p>
          <a:p>
            <a:pPr>
              <a:lnSpc>
                <a:spcPct val="90000"/>
              </a:lnSpc>
              <a:buFont typeface="Arial"/>
              <a:buChar char="•"/>
            </a:pPr>
            <a:endParaRPr/>
          </a:p>
          <a:p>
            <a:pPr>
              <a:lnSpc>
                <a:spcPct val="90000"/>
              </a:lnSpc>
              <a:buFont typeface="Arial"/>
              <a:buChar char="•"/>
            </a:pPr>
            <a:endParaRPr/>
          </a:p>
          <a:p>
            <a:pPr>
              <a:buFont typeface="Arial"/>
              <a:buChar char="•"/>
            </a:pP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28</TotalTime>
  <Application>LibreOffice/4.4.6.3$Linux_x86 LibreOffice_project/40m0$Build-3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2003-12-17T08:02:09Z</dcterms:created>
  <dc:creator>Min-Yen Kan</dc:creator>
  <dc:language>en-IN</dc:language>
  <dcterms:modified xsi:type="dcterms:W3CDTF">2016-07-13T09:25:34Z</dcterms:modified>
  <cp:revision>6</cp:revision>
  <dc:title>Intelligent Agents</dc:title>
</cp:coreProperties>
</file>