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textdocument3.docx" ContentType="application/vnd.openxmlformats-officedocument.wordprocessingml.document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30.png" ContentType="image/png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26.png" ContentType="image/png"/>
  <Override PartName="/ppt/media/image3.png" ContentType="image/png"/>
  <Override PartName="/ppt/media/image14.png" ContentType="image/png"/>
  <Override PartName="/ppt/media/image2.wmf" ContentType="image/x-wmf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Click to edit the outline text format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Second Outline Level</a:t>
            </a:r>
            <a:endParaRPr/>
          </a:p>
          <a:p>
            <a:pPr lvl="2">
              <a:buFont typeface="Tahoma"/>
              <a:buChar char="•"/>
            </a:pPr>
            <a:r>
              <a:rPr lang="en-IN" sz="2400">
                <a:latin typeface="Tahoma"/>
              </a:rPr>
              <a:t>Third Outline Level</a:t>
            </a:r>
            <a:endParaRPr/>
          </a:p>
          <a:p>
            <a:pPr lvl="3">
              <a:buFont typeface="Tahoma"/>
              <a:buChar char="–"/>
            </a:pPr>
            <a:r>
              <a:rPr lang="en-IN" sz="2000">
                <a:latin typeface="Tahoma"/>
              </a:rPr>
              <a:t>Fourth Outline Level</a:t>
            </a:r>
            <a:endParaRPr/>
          </a:p>
          <a:p>
            <a:pPr lvl="4">
              <a:buFont typeface="Tahoma"/>
              <a:buChar char="»"/>
            </a:pPr>
            <a:r>
              <a:rPr lang="en-IN" sz="2000">
                <a:latin typeface="Tahoma"/>
              </a:rPr>
              <a:t>Fifth Outline Level</a:t>
            </a:r>
            <a:endParaRPr/>
          </a:p>
          <a:p>
            <a:pPr lvl="5">
              <a:buFont typeface="Tahoma"/>
              <a:buChar char="»"/>
            </a:pPr>
            <a:r>
              <a:rPr lang="en-IN" sz="2000">
                <a:latin typeface="Tahoma"/>
              </a:rPr>
              <a:t>Sixth Outline Level</a:t>
            </a:r>
            <a:endParaRPr/>
          </a:p>
          <a:p>
            <a:pPr lvl="6">
              <a:buFont typeface="Tahoma"/>
              <a:buChar char="»"/>
            </a:pPr>
            <a:r>
              <a:rPr lang="en-IN" sz="2000">
                <a:latin typeface="Tahoma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ADFA25D8-0135-4684-ABE1-E1E693B65725}" type="slidenum">
              <a:rPr lang="en-US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package" Target="../embeddings/textdocument3.docx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cs.kent.edu/~mscherge/AI/Notes/jugfill.py" TargetMode="External"/><Relationship Id="rId2" Type="http://schemas.openxmlformats.org/officeDocument/2006/relationships/hyperlink" Target="http://www.cs.kent.edu/~mscherge/AI/Notes/blackwhitemarble.py" TargetMode="External"/><Relationship Id="rId3" Type="http://schemas.openxmlformats.org/officeDocument/2006/relationships/hyperlink" Target="http://www.cs.kent.edu/~mscherge/AI/Notes/rowboat.py" TargetMode="External"/><Relationship Id="rId4" Type="http://schemas.openxmlformats.org/officeDocument/2006/relationships/hyperlink" Target="http://www.cs.kent.edu/~mscherge/AI/Notes/slidingblocks.py" TargetMode="External"/><Relationship Id="rId5" Type="http://schemas.openxmlformats.org/officeDocument/2006/relationships/hyperlink" Target="http://www.cs.kent.edu/~mscherge/AI/Notes/triangletee.py" TargetMode="External"/><Relationship Id="rId6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1752120"/>
            <a:ext cx="7772400" cy="184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solidFill>
                  <a:srgbClr val="000000"/>
                </a:solidFill>
                <a:latin typeface="Tahoma"/>
              </a:rPr>
              <a:t>Artificial Intelligence</a:t>
            </a:r>
            <a:r>
              <a:rPr lang="en-IN" sz="4000">
                <a:solidFill>
                  <a:srgbClr val="000000"/>
                </a:solidFill>
                <a:latin typeface="Tahoma"/>
              </a:rPr>
              <a:t>
</a:t>
            </a:r>
            <a:r>
              <a:rPr lang="en-IN" sz="4000">
                <a:solidFill>
                  <a:srgbClr val="000000"/>
                </a:solidFill>
                <a:latin typeface="Tahoma"/>
              </a:rPr>
              <a:t>Chapter 3: Solving Problems by Searching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Water Pouring</a:t>
            </a:r>
            <a:endParaRPr/>
          </a:p>
        </p:txBody>
      </p:sp>
      <p:graphicFrame>
        <p:nvGraphicFramePr>
          <p:cNvPr id="81" name="Object 2"/>
          <p:cNvGraphicFramePr/>
          <p:nvPr/>
        </p:nvGraphicFramePr>
        <p:xfrm>
          <a:off x="2522520" y="1600200"/>
          <a:ext cx="4098960" cy="4525920"/>
        </p:xfrm>
        <a:graphic>
          <a:graphicData uri="http://schemas.openxmlformats.org/presentationml/2006/ole">
            <p:oleObj name="Document" r:id="rId1" spid="">
              <p:embed/>
              <p:pic>
                <p:nvPicPr>
                  <p:cNvPr id="8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22520" y="1600200"/>
                    <a:ext cx="4098960" cy="4525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Eight Puzzle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States: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Description of the eight tiles and location of the blank tile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Successor Function: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Generates the legal states from trying the four actions {</a:t>
            </a:r>
            <a:r>
              <a:rPr i="1" lang="en-IN" sz="2000">
                <a:solidFill>
                  <a:srgbClr val="000000"/>
                </a:solidFill>
                <a:latin typeface="Tahoma"/>
              </a:rPr>
              <a:t>Left, Right, Up, Down</a:t>
            </a:r>
            <a:r>
              <a:rPr lang="en-IN" sz="2000">
                <a:solidFill>
                  <a:srgbClr val="000000"/>
                </a:solidFill>
                <a:latin typeface="Tahoma"/>
              </a:rPr>
              <a:t>}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Goal Test: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Checks whether the state matches the goal configuration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Path Cost: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Each step costs 1</a:t>
            </a:r>
            <a:endParaRPr/>
          </a:p>
        </p:txBody>
      </p:sp>
      <p:graphicFrame>
        <p:nvGraphicFramePr>
          <p:cNvPr id="85" name="Table 3"/>
          <p:cNvGraphicFramePr/>
          <p:nvPr/>
        </p:nvGraphicFramePr>
        <p:xfrm>
          <a:off x="5638680" y="1900080"/>
          <a:ext cx="2666880" cy="1552680"/>
        </p:xfrm>
        <a:graphic>
          <a:graphicData uri="http://schemas.openxmlformats.org/drawingml/2006/table">
            <a:tbl>
              <a:tblPr/>
              <a:tblGrid>
                <a:gridCol w="888840"/>
                <a:gridCol w="889200"/>
                <a:gridCol w="888840"/>
              </a:tblGrid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/>
        </p:nvGraphicFramePr>
        <p:xfrm>
          <a:off x="5638680" y="4238640"/>
          <a:ext cx="2666880" cy="1552320"/>
        </p:xfrm>
        <a:graphic>
          <a:graphicData uri="http://schemas.openxmlformats.org/drawingml/2006/table">
            <a:tbl>
              <a:tblPr/>
              <a:tblGrid>
                <a:gridCol w="888840"/>
                <a:gridCol w="889200"/>
                <a:gridCol w="888840"/>
              </a:tblGrid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520560"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80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Eight Puzzle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Eight puzzle is from a family of “sliding –block puzzles”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NP Complete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8 puzzle has 9!/2 = 181440 states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15 puzzle has approx. 1.3*10</a:t>
            </a:r>
            <a:r>
              <a:rPr lang="en-IN" sz="2800" baseline="30000">
                <a:latin typeface="Tahoma"/>
              </a:rPr>
              <a:t>12</a:t>
            </a:r>
            <a:r>
              <a:rPr lang="en-IN" sz="2800">
                <a:latin typeface="Tahoma"/>
              </a:rPr>
              <a:t> states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24 puzzle has approx. 1*10</a:t>
            </a:r>
            <a:r>
              <a:rPr lang="en-IN" sz="2800" baseline="30000">
                <a:latin typeface="Tahoma"/>
              </a:rPr>
              <a:t>25</a:t>
            </a:r>
            <a:r>
              <a:rPr lang="en-IN" sz="2800">
                <a:latin typeface="Tahoma"/>
              </a:rPr>
              <a:t> states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Eight Queens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Place eight queens on a chess board such that no queen can attack another queen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No path cost because only the final state counts!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Incremental formulations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Complete state formulations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1820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767700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71722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666756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61628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565776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51530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464832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81820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767700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71722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666756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61628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565776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05" name="CustomShape 17"/>
          <p:cNvSpPr/>
          <p:nvPr/>
        </p:nvSpPr>
        <p:spPr>
          <a:xfrm>
            <a:off x="51530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464832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81820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08" name="CustomShape 20"/>
          <p:cNvSpPr/>
          <p:nvPr/>
        </p:nvSpPr>
        <p:spPr>
          <a:xfrm>
            <a:off x="767700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71722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>
            <a:off x="666756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61628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>
            <a:off x="565776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>
            <a:off x="51530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>
            <a:off x="464832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7"/>
          <p:cNvSpPr/>
          <p:nvPr/>
        </p:nvSpPr>
        <p:spPr>
          <a:xfrm>
            <a:off x="81820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8"/>
          <p:cNvSpPr/>
          <p:nvPr/>
        </p:nvSpPr>
        <p:spPr>
          <a:xfrm>
            <a:off x="767700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9"/>
          <p:cNvSpPr/>
          <p:nvPr/>
        </p:nvSpPr>
        <p:spPr>
          <a:xfrm>
            <a:off x="71722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0"/>
          <p:cNvSpPr/>
          <p:nvPr/>
        </p:nvSpPr>
        <p:spPr>
          <a:xfrm>
            <a:off x="666756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1"/>
          <p:cNvSpPr/>
          <p:nvPr/>
        </p:nvSpPr>
        <p:spPr>
          <a:xfrm>
            <a:off x="61628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20" name="CustomShape 32"/>
          <p:cNvSpPr/>
          <p:nvPr/>
        </p:nvSpPr>
        <p:spPr>
          <a:xfrm>
            <a:off x="565776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>
            <a:off x="51530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4"/>
          <p:cNvSpPr/>
          <p:nvPr/>
        </p:nvSpPr>
        <p:spPr>
          <a:xfrm>
            <a:off x="464832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5"/>
          <p:cNvSpPr/>
          <p:nvPr/>
        </p:nvSpPr>
        <p:spPr>
          <a:xfrm>
            <a:off x="81820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6"/>
          <p:cNvSpPr/>
          <p:nvPr/>
        </p:nvSpPr>
        <p:spPr>
          <a:xfrm>
            <a:off x="767700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25" name="CustomShape 37"/>
          <p:cNvSpPr/>
          <p:nvPr/>
        </p:nvSpPr>
        <p:spPr>
          <a:xfrm>
            <a:off x="71722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8"/>
          <p:cNvSpPr/>
          <p:nvPr/>
        </p:nvSpPr>
        <p:spPr>
          <a:xfrm>
            <a:off x="666756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9"/>
          <p:cNvSpPr/>
          <p:nvPr/>
        </p:nvSpPr>
        <p:spPr>
          <a:xfrm>
            <a:off x="61628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0"/>
          <p:cNvSpPr/>
          <p:nvPr/>
        </p:nvSpPr>
        <p:spPr>
          <a:xfrm>
            <a:off x="565776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1"/>
          <p:cNvSpPr/>
          <p:nvPr/>
        </p:nvSpPr>
        <p:spPr>
          <a:xfrm>
            <a:off x="51530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2"/>
          <p:cNvSpPr/>
          <p:nvPr/>
        </p:nvSpPr>
        <p:spPr>
          <a:xfrm>
            <a:off x="464832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3"/>
          <p:cNvSpPr/>
          <p:nvPr/>
        </p:nvSpPr>
        <p:spPr>
          <a:xfrm>
            <a:off x="81820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4"/>
          <p:cNvSpPr/>
          <p:nvPr/>
        </p:nvSpPr>
        <p:spPr>
          <a:xfrm>
            <a:off x="767700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5"/>
          <p:cNvSpPr/>
          <p:nvPr/>
        </p:nvSpPr>
        <p:spPr>
          <a:xfrm>
            <a:off x="71722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6"/>
          <p:cNvSpPr/>
          <p:nvPr/>
        </p:nvSpPr>
        <p:spPr>
          <a:xfrm>
            <a:off x="666756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7"/>
          <p:cNvSpPr/>
          <p:nvPr/>
        </p:nvSpPr>
        <p:spPr>
          <a:xfrm>
            <a:off x="61628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8"/>
          <p:cNvSpPr/>
          <p:nvPr/>
        </p:nvSpPr>
        <p:spPr>
          <a:xfrm>
            <a:off x="565776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9"/>
          <p:cNvSpPr/>
          <p:nvPr/>
        </p:nvSpPr>
        <p:spPr>
          <a:xfrm>
            <a:off x="51530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0"/>
          <p:cNvSpPr/>
          <p:nvPr/>
        </p:nvSpPr>
        <p:spPr>
          <a:xfrm>
            <a:off x="464832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39" name="CustomShape 51"/>
          <p:cNvSpPr/>
          <p:nvPr/>
        </p:nvSpPr>
        <p:spPr>
          <a:xfrm>
            <a:off x="81820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2"/>
          <p:cNvSpPr/>
          <p:nvPr/>
        </p:nvSpPr>
        <p:spPr>
          <a:xfrm>
            <a:off x="767700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3"/>
          <p:cNvSpPr/>
          <p:nvPr/>
        </p:nvSpPr>
        <p:spPr>
          <a:xfrm>
            <a:off x="71722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42" name="CustomShape 54"/>
          <p:cNvSpPr/>
          <p:nvPr/>
        </p:nvSpPr>
        <p:spPr>
          <a:xfrm>
            <a:off x="666756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5"/>
          <p:cNvSpPr/>
          <p:nvPr/>
        </p:nvSpPr>
        <p:spPr>
          <a:xfrm>
            <a:off x="61628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6"/>
          <p:cNvSpPr/>
          <p:nvPr/>
        </p:nvSpPr>
        <p:spPr>
          <a:xfrm>
            <a:off x="565776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7"/>
          <p:cNvSpPr/>
          <p:nvPr/>
        </p:nvSpPr>
        <p:spPr>
          <a:xfrm>
            <a:off x="51530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8"/>
          <p:cNvSpPr/>
          <p:nvPr/>
        </p:nvSpPr>
        <p:spPr>
          <a:xfrm>
            <a:off x="464832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9"/>
          <p:cNvSpPr/>
          <p:nvPr/>
        </p:nvSpPr>
        <p:spPr>
          <a:xfrm>
            <a:off x="81820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0"/>
          <p:cNvSpPr/>
          <p:nvPr/>
        </p:nvSpPr>
        <p:spPr>
          <a:xfrm>
            <a:off x="767700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1"/>
          <p:cNvSpPr/>
          <p:nvPr/>
        </p:nvSpPr>
        <p:spPr>
          <a:xfrm>
            <a:off x="71722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2"/>
          <p:cNvSpPr/>
          <p:nvPr/>
        </p:nvSpPr>
        <p:spPr>
          <a:xfrm>
            <a:off x="666756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3"/>
          <p:cNvSpPr/>
          <p:nvPr/>
        </p:nvSpPr>
        <p:spPr>
          <a:xfrm>
            <a:off x="61628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4"/>
          <p:cNvSpPr/>
          <p:nvPr/>
        </p:nvSpPr>
        <p:spPr>
          <a:xfrm>
            <a:off x="565776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5"/>
          <p:cNvSpPr/>
          <p:nvPr/>
        </p:nvSpPr>
        <p:spPr>
          <a:xfrm>
            <a:off x="51530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54" name="CustomShape 66"/>
          <p:cNvSpPr/>
          <p:nvPr/>
        </p:nvSpPr>
        <p:spPr>
          <a:xfrm>
            <a:off x="464832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67"/>
          <p:cNvSpPr/>
          <p:nvPr/>
        </p:nvSpPr>
        <p:spPr>
          <a:xfrm>
            <a:off x="4648320" y="160020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56" name="Line 68"/>
          <p:cNvSpPr/>
          <p:nvPr/>
        </p:nvSpPr>
        <p:spPr>
          <a:xfrm>
            <a:off x="4648320" y="216540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57" name="Line 69"/>
          <p:cNvSpPr/>
          <p:nvPr/>
        </p:nvSpPr>
        <p:spPr>
          <a:xfrm>
            <a:off x="4648320" y="27320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58" name="Line 70"/>
          <p:cNvSpPr/>
          <p:nvPr/>
        </p:nvSpPr>
        <p:spPr>
          <a:xfrm>
            <a:off x="4648320" y="32972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59" name="Line 71"/>
          <p:cNvSpPr/>
          <p:nvPr/>
        </p:nvSpPr>
        <p:spPr>
          <a:xfrm>
            <a:off x="4648320" y="38638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0" name="Line 72"/>
          <p:cNvSpPr/>
          <p:nvPr/>
        </p:nvSpPr>
        <p:spPr>
          <a:xfrm>
            <a:off x="4648320" y="44290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1" name="Line 73"/>
          <p:cNvSpPr/>
          <p:nvPr/>
        </p:nvSpPr>
        <p:spPr>
          <a:xfrm>
            <a:off x="4648320" y="49942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2" name="Line 74"/>
          <p:cNvSpPr/>
          <p:nvPr/>
        </p:nvSpPr>
        <p:spPr>
          <a:xfrm>
            <a:off x="4648320" y="556092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3" name="Line 75"/>
          <p:cNvSpPr/>
          <p:nvPr/>
        </p:nvSpPr>
        <p:spPr>
          <a:xfrm>
            <a:off x="4648320" y="612612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64" name="Line 76"/>
          <p:cNvSpPr/>
          <p:nvPr/>
        </p:nvSpPr>
        <p:spPr>
          <a:xfrm>
            <a:off x="464832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65" name="Line 77"/>
          <p:cNvSpPr/>
          <p:nvPr/>
        </p:nvSpPr>
        <p:spPr>
          <a:xfrm>
            <a:off x="51530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6" name="Line 78"/>
          <p:cNvSpPr/>
          <p:nvPr/>
        </p:nvSpPr>
        <p:spPr>
          <a:xfrm>
            <a:off x="56577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7" name="Line 79"/>
          <p:cNvSpPr/>
          <p:nvPr/>
        </p:nvSpPr>
        <p:spPr>
          <a:xfrm>
            <a:off x="61628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8" name="Line 80"/>
          <p:cNvSpPr/>
          <p:nvPr/>
        </p:nvSpPr>
        <p:spPr>
          <a:xfrm>
            <a:off x="66675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69" name="Line 81"/>
          <p:cNvSpPr/>
          <p:nvPr/>
        </p:nvSpPr>
        <p:spPr>
          <a:xfrm>
            <a:off x="71722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70" name="Line 82"/>
          <p:cNvSpPr/>
          <p:nvPr/>
        </p:nvSpPr>
        <p:spPr>
          <a:xfrm>
            <a:off x="767700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71" name="Line 83"/>
          <p:cNvSpPr/>
          <p:nvPr/>
        </p:nvSpPr>
        <p:spPr>
          <a:xfrm>
            <a:off x="81820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72" name="Line 84"/>
          <p:cNvSpPr/>
          <p:nvPr/>
        </p:nvSpPr>
        <p:spPr>
          <a:xfrm>
            <a:off x="868680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Eight Queens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States: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Any arrangement of 0 to 8 queens on the board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Initial state: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No queens on the board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Successor function: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Add a queen to an empty square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Goal Test: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8 queens on the board and none are attacked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64*63*…*57 = 1.8*10</a:t>
            </a:r>
            <a:r>
              <a:rPr lang="en-IN" sz="2400" baseline="30000">
                <a:solidFill>
                  <a:srgbClr val="000000"/>
                </a:solidFill>
                <a:latin typeface="Tahoma"/>
              </a:rPr>
              <a:t>14</a:t>
            </a:r>
            <a:r>
              <a:rPr lang="en-IN" sz="2400">
                <a:solidFill>
                  <a:srgbClr val="000000"/>
                </a:solidFill>
                <a:latin typeface="Tahoma"/>
              </a:rPr>
              <a:t> possible sequences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Ouch!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81820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767700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71722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666756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79" name="CustomShape 7"/>
          <p:cNvSpPr/>
          <p:nvPr/>
        </p:nvSpPr>
        <p:spPr>
          <a:xfrm>
            <a:off x="61628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565776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51530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464832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>
            <a:off x="81820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2"/>
          <p:cNvSpPr/>
          <p:nvPr/>
        </p:nvSpPr>
        <p:spPr>
          <a:xfrm>
            <a:off x="767700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3"/>
          <p:cNvSpPr/>
          <p:nvPr/>
        </p:nvSpPr>
        <p:spPr>
          <a:xfrm>
            <a:off x="71722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4"/>
          <p:cNvSpPr/>
          <p:nvPr/>
        </p:nvSpPr>
        <p:spPr>
          <a:xfrm>
            <a:off x="666756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5"/>
          <p:cNvSpPr/>
          <p:nvPr/>
        </p:nvSpPr>
        <p:spPr>
          <a:xfrm>
            <a:off x="61628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6"/>
          <p:cNvSpPr/>
          <p:nvPr/>
        </p:nvSpPr>
        <p:spPr>
          <a:xfrm>
            <a:off x="565776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89" name="CustomShape 17"/>
          <p:cNvSpPr/>
          <p:nvPr/>
        </p:nvSpPr>
        <p:spPr>
          <a:xfrm>
            <a:off x="51530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8"/>
          <p:cNvSpPr/>
          <p:nvPr/>
        </p:nvSpPr>
        <p:spPr>
          <a:xfrm>
            <a:off x="464832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9"/>
          <p:cNvSpPr/>
          <p:nvPr/>
        </p:nvSpPr>
        <p:spPr>
          <a:xfrm>
            <a:off x="81820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192" name="CustomShape 20"/>
          <p:cNvSpPr/>
          <p:nvPr/>
        </p:nvSpPr>
        <p:spPr>
          <a:xfrm>
            <a:off x="767700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71722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66756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1628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565776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1530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464832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7"/>
          <p:cNvSpPr/>
          <p:nvPr/>
        </p:nvSpPr>
        <p:spPr>
          <a:xfrm>
            <a:off x="81820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767700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71722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666756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61628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04" name="CustomShape 32"/>
          <p:cNvSpPr/>
          <p:nvPr/>
        </p:nvSpPr>
        <p:spPr>
          <a:xfrm>
            <a:off x="565776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51530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464832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81820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767700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09" name="CustomShape 37"/>
          <p:cNvSpPr/>
          <p:nvPr/>
        </p:nvSpPr>
        <p:spPr>
          <a:xfrm>
            <a:off x="71722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666756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61628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565776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51530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464832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81820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767700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71722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666756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61628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65776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51530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464832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23" name="CustomShape 51"/>
          <p:cNvSpPr/>
          <p:nvPr/>
        </p:nvSpPr>
        <p:spPr>
          <a:xfrm>
            <a:off x="81820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767700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71722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26" name="CustomShape 54"/>
          <p:cNvSpPr/>
          <p:nvPr/>
        </p:nvSpPr>
        <p:spPr>
          <a:xfrm>
            <a:off x="666756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61628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565776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51530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464832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81820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767700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71722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666756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61628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565776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51530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38" name="CustomShape 66"/>
          <p:cNvSpPr/>
          <p:nvPr/>
        </p:nvSpPr>
        <p:spPr>
          <a:xfrm>
            <a:off x="464832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67"/>
          <p:cNvSpPr/>
          <p:nvPr/>
        </p:nvSpPr>
        <p:spPr>
          <a:xfrm>
            <a:off x="4648320" y="160020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240" name="Line 68"/>
          <p:cNvSpPr/>
          <p:nvPr/>
        </p:nvSpPr>
        <p:spPr>
          <a:xfrm>
            <a:off x="4648320" y="216540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1" name="Line 69"/>
          <p:cNvSpPr/>
          <p:nvPr/>
        </p:nvSpPr>
        <p:spPr>
          <a:xfrm>
            <a:off x="4648320" y="27320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2" name="Line 70"/>
          <p:cNvSpPr/>
          <p:nvPr/>
        </p:nvSpPr>
        <p:spPr>
          <a:xfrm>
            <a:off x="4648320" y="32972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3" name="Line 71"/>
          <p:cNvSpPr/>
          <p:nvPr/>
        </p:nvSpPr>
        <p:spPr>
          <a:xfrm>
            <a:off x="4648320" y="38638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4" name="Line 72"/>
          <p:cNvSpPr/>
          <p:nvPr/>
        </p:nvSpPr>
        <p:spPr>
          <a:xfrm>
            <a:off x="4648320" y="44290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5" name="Line 73"/>
          <p:cNvSpPr/>
          <p:nvPr/>
        </p:nvSpPr>
        <p:spPr>
          <a:xfrm>
            <a:off x="4648320" y="49942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6" name="Line 74"/>
          <p:cNvSpPr/>
          <p:nvPr/>
        </p:nvSpPr>
        <p:spPr>
          <a:xfrm>
            <a:off x="4648320" y="556092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47" name="Line 75"/>
          <p:cNvSpPr/>
          <p:nvPr/>
        </p:nvSpPr>
        <p:spPr>
          <a:xfrm>
            <a:off x="4648320" y="612612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248" name="Line 76"/>
          <p:cNvSpPr/>
          <p:nvPr/>
        </p:nvSpPr>
        <p:spPr>
          <a:xfrm>
            <a:off x="464832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249" name="Line 77"/>
          <p:cNvSpPr/>
          <p:nvPr/>
        </p:nvSpPr>
        <p:spPr>
          <a:xfrm>
            <a:off x="51530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0" name="Line 78"/>
          <p:cNvSpPr/>
          <p:nvPr/>
        </p:nvSpPr>
        <p:spPr>
          <a:xfrm>
            <a:off x="56577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1" name="Line 79"/>
          <p:cNvSpPr/>
          <p:nvPr/>
        </p:nvSpPr>
        <p:spPr>
          <a:xfrm>
            <a:off x="61628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2" name="Line 80"/>
          <p:cNvSpPr/>
          <p:nvPr/>
        </p:nvSpPr>
        <p:spPr>
          <a:xfrm>
            <a:off x="66675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3" name="Line 81"/>
          <p:cNvSpPr/>
          <p:nvPr/>
        </p:nvSpPr>
        <p:spPr>
          <a:xfrm>
            <a:off x="71722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4" name="Line 82"/>
          <p:cNvSpPr/>
          <p:nvPr/>
        </p:nvSpPr>
        <p:spPr>
          <a:xfrm>
            <a:off x="767700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5" name="Line 83"/>
          <p:cNvSpPr/>
          <p:nvPr/>
        </p:nvSpPr>
        <p:spPr>
          <a:xfrm>
            <a:off x="81820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256" name="Line 84"/>
          <p:cNvSpPr/>
          <p:nvPr/>
        </p:nvSpPr>
        <p:spPr>
          <a:xfrm>
            <a:off x="868680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Eight Queens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States: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Arrangements of n queens, one per column in the leftmost n columns, with no queen attacking another are states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Successor function: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000">
                <a:solidFill>
                  <a:srgbClr val="000000"/>
                </a:solidFill>
                <a:latin typeface="Tahoma"/>
              </a:rPr>
              <a:t>Add a queen to any square in the leftmost empty column such that it is not attacked by any other queen.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solidFill>
                  <a:srgbClr val="000000"/>
                </a:solidFill>
                <a:latin typeface="Tahoma"/>
              </a:rPr>
              <a:t>2057 sequences to investigate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81820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767700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717228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6"/>
          <p:cNvSpPr/>
          <p:nvPr/>
        </p:nvSpPr>
        <p:spPr>
          <a:xfrm>
            <a:off x="666756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63" name="CustomShape 7"/>
          <p:cNvSpPr/>
          <p:nvPr/>
        </p:nvSpPr>
        <p:spPr>
          <a:xfrm>
            <a:off x="61628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8"/>
          <p:cNvSpPr/>
          <p:nvPr/>
        </p:nvSpPr>
        <p:spPr>
          <a:xfrm>
            <a:off x="5657760" y="556092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9"/>
          <p:cNvSpPr/>
          <p:nvPr/>
        </p:nvSpPr>
        <p:spPr>
          <a:xfrm>
            <a:off x="5153040" y="556092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0"/>
          <p:cNvSpPr/>
          <p:nvPr/>
        </p:nvSpPr>
        <p:spPr>
          <a:xfrm>
            <a:off x="4648320" y="556092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1"/>
          <p:cNvSpPr/>
          <p:nvPr/>
        </p:nvSpPr>
        <p:spPr>
          <a:xfrm>
            <a:off x="81820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767700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3"/>
          <p:cNvSpPr/>
          <p:nvPr/>
        </p:nvSpPr>
        <p:spPr>
          <a:xfrm>
            <a:off x="717228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>
            <a:off x="666756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5"/>
          <p:cNvSpPr/>
          <p:nvPr/>
        </p:nvSpPr>
        <p:spPr>
          <a:xfrm>
            <a:off x="61628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6"/>
          <p:cNvSpPr/>
          <p:nvPr/>
        </p:nvSpPr>
        <p:spPr>
          <a:xfrm>
            <a:off x="5657760" y="4994280"/>
            <a:ext cx="50508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73" name="CustomShape 17"/>
          <p:cNvSpPr/>
          <p:nvPr/>
        </p:nvSpPr>
        <p:spPr>
          <a:xfrm>
            <a:off x="5153040" y="499428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>
            <a:off x="4648320" y="499428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"/>
          <p:cNvSpPr/>
          <p:nvPr/>
        </p:nvSpPr>
        <p:spPr>
          <a:xfrm>
            <a:off x="81820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76" name="CustomShape 20"/>
          <p:cNvSpPr/>
          <p:nvPr/>
        </p:nvSpPr>
        <p:spPr>
          <a:xfrm>
            <a:off x="767700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717228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>
            <a:off x="666756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3"/>
          <p:cNvSpPr/>
          <p:nvPr/>
        </p:nvSpPr>
        <p:spPr>
          <a:xfrm>
            <a:off x="61628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4"/>
          <p:cNvSpPr/>
          <p:nvPr/>
        </p:nvSpPr>
        <p:spPr>
          <a:xfrm>
            <a:off x="5657760" y="4429080"/>
            <a:ext cx="50508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5"/>
          <p:cNvSpPr/>
          <p:nvPr/>
        </p:nvSpPr>
        <p:spPr>
          <a:xfrm>
            <a:off x="5153040" y="44290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6"/>
          <p:cNvSpPr/>
          <p:nvPr/>
        </p:nvSpPr>
        <p:spPr>
          <a:xfrm>
            <a:off x="4648320" y="44290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7"/>
          <p:cNvSpPr/>
          <p:nvPr/>
        </p:nvSpPr>
        <p:spPr>
          <a:xfrm>
            <a:off x="81820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8"/>
          <p:cNvSpPr/>
          <p:nvPr/>
        </p:nvSpPr>
        <p:spPr>
          <a:xfrm>
            <a:off x="767700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9"/>
          <p:cNvSpPr/>
          <p:nvPr/>
        </p:nvSpPr>
        <p:spPr>
          <a:xfrm>
            <a:off x="717228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0"/>
          <p:cNvSpPr/>
          <p:nvPr/>
        </p:nvSpPr>
        <p:spPr>
          <a:xfrm>
            <a:off x="666756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1"/>
          <p:cNvSpPr/>
          <p:nvPr/>
        </p:nvSpPr>
        <p:spPr>
          <a:xfrm>
            <a:off x="61628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88" name="CustomShape 32"/>
          <p:cNvSpPr/>
          <p:nvPr/>
        </p:nvSpPr>
        <p:spPr>
          <a:xfrm>
            <a:off x="5657760" y="386388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3"/>
          <p:cNvSpPr/>
          <p:nvPr/>
        </p:nvSpPr>
        <p:spPr>
          <a:xfrm>
            <a:off x="5153040" y="386388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4"/>
          <p:cNvSpPr/>
          <p:nvPr/>
        </p:nvSpPr>
        <p:spPr>
          <a:xfrm>
            <a:off x="4648320" y="386388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5"/>
          <p:cNvSpPr/>
          <p:nvPr/>
        </p:nvSpPr>
        <p:spPr>
          <a:xfrm>
            <a:off x="81820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6"/>
          <p:cNvSpPr/>
          <p:nvPr/>
        </p:nvSpPr>
        <p:spPr>
          <a:xfrm>
            <a:off x="767700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293" name="CustomShape 37"/>
          <p:cNvSpPr/>
          <p:nvPr/>
        </p:nvSpPr>
        <p:spPr>
          <a:xfrm>
            <a:off x="717228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8"/>
          <p:cNvSpPr/>
          <p:nvPr/>
        </p:nvSpPr>
        <p:spPr>
          <a:xfrm>
            <a:off x="666756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9"/>
          <p:cNvSpPr/>
          <p:nvPr/>
        </p:nvSpPr>
        <p:spPr>
          <a:xfrm>
            <a:off x="61628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0"/>
          <p:cNvSpPr/>
          <p:nvPr/>
        </p:nvSpPr>
        <p:spPr>
          <a:xfrm>
            <a:off x="5657760" y="329724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1"/>
          <p:cNvSpPr/>
          <p:nvPr/>
        </p:nvSpPr>
        <p:spPr>
          <a:xfrm>
            <a:off x="5153040" y="329724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2"/>
          <p:cNvSpPr/>
          <p:nvPr/>
        </p:nvSpPr>
        <p:spPr>
          <a:xfrm>
            <a:off x="4648320" y="329724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3"/>
          <p:cNvSpPr/>
          <p:nvPr/>
        </p:nvSpPr>
        <p:spPr>
          <a:xfrm>
            <a:off x="81820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4"/>
          <p:cNvSpPr/>
          <p:nvPr/>
        </p:nvSpPr>
        <p:spPr>
          <a:xfrm>
            <a:off x="767700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5"/>
          <p:cNvSpPr/>
          <p:nvPr/>
        </p:nvSpPr>
        <p:spPr>
          <a:xfrm>
            <a:off x="717228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46"/>
          <p:cNvSpPr/>
          <p:nvPr/>
        </p:nvSpPr>
        <p:spPr>
          <a:xfrm>
            <a:off x="666756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7"/>
          <p:cNvSpPr/>
          <p:nvPr/>
        </p:nvSpPr>
        <p:spPr>
          <a:xfrm>
            <a:off x="61628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8"/>
          <p:cNvSpPr/>
          <p:nvPr/>
        </p:nvSpPr>
        <p:spPr>
          <a:xfrm>
            <a:off x="5657760" y="273204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9"/>
          <p:cNvSpPr/>
          <p:nvPr/>
        </p:nvSpPr>
        <p:spPr>
          <a:xfrm>
            <a:off x="5153040" y="273204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0"/>
          <p:cNvSpPr/>
          <p:nvPr/>
        </p:nvSpPr>
        <p:spPr>
          <a:xfrm>
            <a:off x="4648320" y="273204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307" name="CustomShape 51"/>
          <p:cNvSpPr/>
          <p:nvPr/>
        </p:nvSpPr>
        <p:spPr>
          <a:xfrm>
            <a:off x="81820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2"/>
          <p:cNvSpPr/>
          <p:nvPr/>
        </p:nvSpPr>
        <p:spPr>
          <a:xfrm>
            <a:off x="767700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3"/>
          <p:cNvSpPr/>
          <p:nvPr/>
        </p:nvSpPr>
        <p:spPr>
          <a:xfrm>
            <a:off x="717228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310" name="CustomShape 54"/>
          <p:cNvSpPr/>
          <p:nvPr/>
        </p:nvSpPr>
        <p:spPr>
          <a:xfrm>
            <a:off x="666756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55"/>
          <p:cNvSpPr/>
          <p:nvPr/>
        </p:nvSpPr>
        <p:spPr>
          <a:xfrm>
            <a:off x="61628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6"/>
          <p:cNvSpPr/>
          <p:nvPr/>
        </p:nvSpPr>
        <p:spPr>
          <a:xfrm>
            <a:off x="5657760" y="2165400"/>
            <a:ext cx="50508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7"/>
          <p:cNvSpPr/>
          <p:nvPr/>
        </p:nvSpPr>
        <p:spPr>
          <a:xfrm>
            <a:off x="5153040" y="2165400"/>
            <a:ext cx="50472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8"/>
          <p:cNvSpPr/>
          <p:nvPr/>
        </p:nvSpPr>
        <p:spPr>
          <a:xfrm>
            <a:off x="4648320" y="2165400"/>
            <a:ext cx="504720" cy="566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9"/>
          <p:cNvSpPr/>
          <p:nvPr/>
        </p:nvSpPr>
        <p:spPr>
          <a:xfrm>
            <a:off x="81820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0"/>
          <p:cNvSpPr/>
          <p:nvPr/>
        </p:nvSpPr>
        <p:spPr>
          <a:xfrm>
            <a:off x="767700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1"/>
          <p:cNvSpPr/>
          <p:nvPr/>
        </p:nvSpPr>
        <p:spPr>
          <a:xfrm>
            <a:off x="717228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62"/>
          <p:cNvSpPr/>
          <p:nvPr/>
        </p:nvSpPr>
        <p:spPr>
          <a:xfrm>
            <a:off x="666756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63"/>
          <p:cNvSpPr/>
          <p:nvPr/>
        </p:nvSpPr>
        <p:spPr>
          <a:xfrm>
            <a:off x="61628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64"/>
          <p:cNvSpPr/>
          <p:nvPr/>
        </p:nvSpPr>
        <p:spPr>
          <a:xfrm>
            <a:off x="5657760" y="1600200"/>
            <a:ext cx="50508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5"/>
          <p:cNvSpPr/>
          <p:nvPr/>
        </p:nvSpPr>
        <p:spPr>
          <a:xfrm>
            <a:off x="5153040" y="1600200"/>
            <a:ext cx="504720" cy="5652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ahoma"/>
              </a:rPr>
              <a:t>Q</a:t>
            </a:r>
            <a:endParaRPr/>
          </a:p>
        </p:txBody>
      </p:sp>
      <p:sp>
        <p:nvSpPr>
          <p:cNvPr id="322" name="CustomShape 66"/>
          <p:cNvSpPr/>
          <p:nvPr/>
        </p:nvSpPr>
        <p:spPr>
          <a:xfrm>
            <a:off x="4648320" y="1600200"/>
            <a:ext cx="5047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67"/>
          <p:cNvSpPr/>
          <p:nvPr/>
        </p:nvSpPr>
        <p:spPr>
          <a:xfrm>
            <a:off x="4648320" y="160020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324" name="Line 68"/>
          <p:cNvSpPr/>
          <p:nvPr/>
        </p:nvSpPr>
        <p:spPr>
          <a:xfrm>
            <a:off x="4648320" y="216540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25" name="Line 69"/>
          <p:cNvSpPr/>
          <p:nvPr/>
        </p:nvSpPr>
        <p:spPr>
          <a:xfrm>
            <a:off x="4648320" y="27320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26" name="Line 70"/>
          <p:cNvSpPr/>
          <p:nvPr/>
        </p:nvSpPr>
        <p:spPr>
          <a:xfrm>
            <a:off x="4648320" y="329724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27" name="Line 71"/>
          <p:cNvSpPr/>
          <p:nvPr/>
        </p:nvSpPr>
        <p:spPr>
          <a:xfrm>
            <a:off x="4648320" y="38638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28" name="Line 72"/>
          <p:cNvSpPr/>
          <p:nvPr/>
        </p:nvSpPr>
        <p:spPr>
          <a:xfrm>
            <a:off x="4648320" y="44290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29" name="Line 73"/>
          <p:cNvSpPr/>
          <p:nvPr/>
        </p:nvSpPr>
        <p:spPr>
          <a:xfrm>
            <a:off x="4648320" y="499428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0" name="Line 74"/>
          <p:cNvSpPr/>
          <p:nvPr/>
        </p:nvSpPr>
        <p:spPr>
          <a:xfrm>
            <a:off x="4648320" y="5560920"/>
            <a:ext cx="403848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1" name="Line 75"/>
          <p:cNvSpPr/>
          <p:nvPr/>
        </p:nvSpPr>
        <p:spPr>
          <a:xfrm>
            <a:off x="4648320" y="6126120"/>
            <a:ext cx="403848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332" name="Line 76"/>
          <p:cNvSpPr/>
          <p:nvPr/>
        </p:nvSpPr>
        <p:spPr>
          <a:xfrm>
            <a:off x="464832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333" name="Line 77"/>
          <p:cNvSpPr/>
          <p:nvPr/>
        </p:nvSpPr>
        <p:spPr>
          <a:xfrm>
            <a:off x="51530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4" name="Line 78"/>
          <p:cNvSpPr/>
          <p:nvPr/>
        </p:nvSpPr>
        <p:spPr>
          <a:xfrm>
            <a:off x="56577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5" name="Line 79"/>
          <p:cNvSpPr/>
          <p:nvPr/>
        </p:nvSpPr>
        <p:spPr>
          <a:xfrm>
            <a:off x="616284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6" name="Line 80"/>
          <p:cNvSpPr/>
          <p:nvPr/>
        </p:nvSpPr>
        <p:spPr>
          <a:xfrm>
            <a:off x="666756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7" name="Line 81"/>
          <p:cNvSpPr/>
          <p:nvPr/>
        </p:nvSpPr>
        <p:spPr>
          <a:xfrm>
            <a:off x="71722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8" name="Line 82"/>
          <p:cNvSpPr/>
          <p:nvPr/>
        </p:nvSpPr>
        <p:spPr>
          <a:xfrm>
            <a:off x="767700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39" name="Line 83"/>
          <p:cNvSpPr/>
          <p:nvPr/>
        </p:nvSpPr>
        <p:spPr>
          <a:xfrm>
            <a:off x="8182080" y="1600200"/>
            <a:ext cx="0" cy="4525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340" name="Line 84"/>
          <p:cNvSpPr/>
          <p:nvPr/>
        </p:nvSpPr>
        <p:spPr>
          <a:xfrm>
            <a:off x="8686800" y="1600200"/>
            <a:ext cx="0" cy="4525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Other Toy Examples</a:t>
            </a: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US" sz="3200">
                <a:solidFill>
                  <a:srgbClr val="ff5050"/>
                </a:solidFill>
                <a:latin typeface="Tahoma"/>
                <a:hlinkClick r:id="rId1"/>
              </a:rPr>
              <a:t>Another Example: Jug Fill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solidFill>
                  <a:srgbClr val="ff5050"/>
                </a:solidFill>
                <a:latin typeface="Tahoma"/>
                <a:hlinkClick r:id="rId2"/>
              </a:rPr>
              <a:t>Another Example: Black White Marbles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solidFill>
                  <a:srgbClr val="ff5050"/>
                </a:solidFill>
                <a:latin typeface="Tahoma"/>
                <a:hlinkClick r:id="rId3"/>
              </a:rPr>
              <a:t>Another Example: Row Boat Problem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solidFill>
                  <a:srgbClr val="ff5050"/>
                </a:solidFill>
                <a:latin typeface="Tahoma"/>
                <a:hlinkClick r:id="rId4"/>
              </a:rPr>
              <a:t>Another Example: Sliding Blocks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solidFill>
                  <a:srgbClr val="ff5050"/>
                </a:solidFill>
                <a:latin typeface="Tahoma"/>
                <a:hlinkClick r:id="rId5"/>
              </a:rPr>
              <a:t>Another Example: Triangle Tee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Map Planning</a:t>
            </a:r>
            <a:endParaRPr/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1166760" y="1876320"/>
            <a:ext cx="6810480" cy="39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Initial State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e.g. “At Arad”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Successor Function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A set of action state pairs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S(Arad) = {(Arad-&gt;Zerind, Zerind), …}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Goal Test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e.g. x = “at Bucharest”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Path Cost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sum of the distances traveled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Having formulated some problems…how do we solve them?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Search through a state space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Use a search tree that is generated with an initial state and successor functions that define the state space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Problem Solving Agents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3200">
                <a:latin typeface="Tahoma"/>
              </a:rPr>
              <a:t>Problem solving agent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800">
                <a:latin typeface="Tahoma"/>
              </a:rPr>
              <a:t>A kind of “goal based” agent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800">
                <a:latin typeface="Tahoma"/>
              </a:rPr>
              <a:t>Finds </a:t>
            </a:r>
            <a:r>
              <a:rPr lang="en-IN" sz="2800" u="sng">
                <a:latin typeface="Tahoma"/>
              </a:rPr>
              <a:t>sequences of actions</a:t>
            </a:r>
            <a:r>
              <a:rPr lang="en-IN" sz="2800">
                <a:latin typeface="Tahoma"/>
              </a:rPr>
              <a:t> that lead to desirable states.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3200">
                <a:latin typeface="Tahoma"/>
              </a:rPr>
              <a:t>The algorithms are uninformed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800">
                <a:latin typeface="Tahoma"/>
              </a:rPr>
              <a:t>No extra information about the problem other than the definition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No extra information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No heuristics (rules)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533520" y="3246480"/>
            <a:ext cx="413064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A </a:t>
            </a:r>
            <a:r>
              <a:rPr b="1" i="1" lang="en-IN" sz="2400" u="sng">
                <a:latin typeface="Tahoma"/>
              </a:rPr>
              <a:t>state</a:t>
            </a:r>
            <a:r>
              <a:rPr lang="en-IN" sz="2400">
                <a:latin typeface="Tahoma"/>
              </a:rPr>
              <a:t> is (a representation of) a physical configuration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A </a:t>
            </a:r>
            <a:r>
              <a:rPr b="1" i="1" lang="en-IN" sz="2400" u="sng">
                <a:latin typeface="Tahoma"/>
              </a:rPr>
              <a:t>node</a:t>
            </a:r>
            <a:r>
              <a:rPr lang="en-IN" sz="2400">
                <a:latin typeface="Tahoma"/>
              </a:rPr>
              <a:t> is a data structure constituting part of a search tree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Includes parent, children, depth, path cost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States do not have children, depth, or path cost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The EXPAND function creates new nodes, filling in the various fields and using the SUCCESSOR function of the problem to create the corresponding states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1747800" y="2295360"/>
            <a:ext cx="5648400" cy="22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409680" y="2038320"/>
            <a:ext cx="8324640" cy="278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Searching For Solutions</a:t>
            </a:r>
            <a:endParaRPr/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023840" y="1432080"/>
            <a:ext cx="7205760" cy="47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Uninformed Search Strategies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b="1" i="1" lang="en-IN" sz="2800" u="sng">
                <a:latin typeface="Tahoma"/>
              </a:rPr>
              <a:t>Uninformed</a:t>
            </a:r>
            <a:r>
              <a:rPr lang="en-IN" sz="2800">
                <a:latin typeface="Tahoma"/>
              </a:rPr>
              <a:t> strategies use only the information available in the problem definition</a:t>
            </a:r>
            <a:endParaRPr/>
          </a:p>
          <a:p>
            <a:pPr lvl="1">
              <a:buFont typeface="Tahoma"/>
              <a:buChar char="–"/>
            </a:pPr>
            <a:r>
              <a:rPr lang="en-IN" sz="2400">
                <a:latin typeface="Tahoma"/>
              </a:rPr>
              <a:t>Also known as blind searching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2800">
                <a:latin typeface="Tahoma"/>
              </a:rPr>
              <a:t>Breadth-first search</a:t>
            </a:r>
            <a:endParaRPr/>
          </a:p>
          <a:p>
            <a:pPr>
              <a:buFont typeface="Tahoma"/>
              <a:buChar char="•"/>
            </a:pPr>
            <a:r>
              <a:rPr lang="en-IN" sz="2800">
                <a:latin typeface="Tahoma"/>
              </a:rPr>
              <a:t>Uniform-cost search</a:t>
            </a:r>
            <a:endParaRPr/>
          </a:p>
          <a:p>
            <a:pPr>
              <a:buFont typeface="Tahoma"/>
              <a:buChar char="•"/>
            </a:pPr>
            <a:r>
              <a:rPr lang="en-IN" sz="2800">
                <a:latin typeface="Tahoma"/>
              </a:rPr>
              <a:t>Depth-first search</a:t>
            </a:r>
            <a:endParaRPr/>
          </a:p>
          <a:p>
            <a:pPr>
              <a:buFont typeface="Tahoma"/>
              <a:buChar char="•"/>
            </a:pPr>
            <a:r>
              <a:rPr lang="en-IN" sz="2800">
                <a:latin typeface="Tahoma"/>
              </a:rPr>
              <a:t>Depth-limited search</a:t>
            </a:r>
            <a:endParaRPr/>
          </a:p>
          <a:p>
            <a:pPr>
              <a:buFont typeface="Tahoma"/>
              <a:buChar char="•"/>
            </a:pPr>
            <a:r>
              <a:rPr lang="en-IN" sz="2800">
                <a:latin typeface="Tahoma"/>
              </a:rPr>
              <a:t>Iterative deepening search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Comparing Uninformed Search Strategies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Completeness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Will a solution always be found if one exists?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Time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How long does it take to find the solution?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Often represented as the number of nodes searched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Space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How much memory is needed to perform the search?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Often represented as the maximum number of nodes stored at once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Optimal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Will the optimal (least cost) solution be found?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Page 81 in AIMA text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Comparing Uninformed Search Strategies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Time and space complexity are measured in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b – maximum branching factor of the search tree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m – maximum depth of the state space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d – depth of the least cost solution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Breadth-First Search</a:t>
            </a:r>
            <a:endParaRPr/>
          </a:p>
        </p:txBody>
      </p:sp>
      <p:sp>
        <p:nvSpPr>
          <p:cNvPr id="36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Recall from Data Structures the basic algorithm for a breadth-first search on a graph or tree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Expand the </a:t>
            </a:r>
            <a:r>
              <a:rPr b="1" i="1" lang="en-IN" sz="3200" u="sng">
                <a:latin typeface="Tahoma"/>
              </a:rPr>
              <a:t>shallowest</a:t>
            </a:r>
            <a:r>
              <a:rPr lang="en-IN" sz="3200">
                <a:latin typeface="Tahoma"/>
              </a:rPr>
              <a:t> unexpanded node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Place all new successors at the end of a FIFO queue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Breadth-First Search</a:t>
            </a:r>
            <a:endParaRPr/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2881440" y="2352600"/>
            <a:ext cx="3381120" cy="215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Breadth-First Search</a:t>
            </a:r>
            <a:endParaRPr/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2919240" y="2371680"/>
            <a:ext cx="3305520" cy="21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Goal Based Agent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990720" y="1600200"/>
            <a:ext cx="4724280" cy="396252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Tahoma"/>
              </a:rPr>
              <a:t>Goal Based Agent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 rot="5400000">
            <a:off x="5752800" y="3238200"/>
            <a:ext cx="4038480" cy="76176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>
                <a:latin typeface="Tahoma"/>
              </a:rPr>
              <a:t>Environment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5715000" y="2362320"/>
            <a:ext cx="1676520" cy="4572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Percepts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 flipH="1">
            <a:off x="5714280" y="4572000"/>
            <a:ext cx="1676520" cy="4572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Actions</a:t>
            </a:r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3124080" y="2438280"/>
            <a:ext cx="1447920" cy="457200"/>
          </a:xfrm>
          <a:prstGeom prst="rect">
            <a:avLst/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What the world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is like now</a:t>
            </a:r>
            <a:endParaRPr/>
          </a:p>
        </p:txBody>
      </p:sp>
      <p:sp>
        <p:nvSpPr>
          <p:cNvPr id="49" name="CustomShape 7"/>
          <p:cNvSpPr/>
          <p:nvPr/>
        </p:nvSpPr>
        <p:spPr>
          <a:xfrm>
            <a:off x="4952880" y="2438280"/>
            <a:ext cx="78120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1200">
                <a:latin typeface="Tahoma"/>
              </a:rPr>
              <a:t>Sensors</a:t>
            </a: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4876920" y="4648320"/>
            <a:ext cx="9075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 sz="1200">
                <a:latin typeface="Tahoma"/>
              </a:rPr>
              <a:t>Actuators</a:t>
            </a:r>
            <a:endParaRPr/>
          </a:p>
        </p:txBody>
      </p:sp>
      <p:cxnSp>
        <p:nvCxnSpPr>
          <p:cNvPr id="51" name="Line 9"/>
          <p:cNvCxnSpPr>
            <a:stCxn id="49" idx="1"/>
            <a:endCxn id="48" idx="3"/>
          </p:cNvCxnSpPr>
          <p:nvPr/>
        </p:nvCxnSpPr>
        <p:spPr>
          <a:xfrm flipH="1">
            <a:off x="4572000" y="2576520"/>
            <a:ext cx="381240" cy="9072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52" name="Line 10"/>
          <p:cNvCxnSpPr>
            <a:endCxn id="50" idx="1"/>
          </p:cNvCxnSpPr>
          <p:nvPr/>
        </p:nvCxnSpPr>
        <p:spPr>
          <a:xfrm>
            <a:off x="4572000" y="4724280"/>
            <a:ext cx="305280" cy="6264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53" name="CustomShape 11"/>
          <p:cNvSpPr/>
          <p:nvPr/>
        </p:nvSpPr>
        <p:spPr>
          <a:xfrm>
            <a:off x="3124080" y="4495680"/>
            <a:ext cx="1447920" cy="457200"/>
          </a:xfrm>
          <a:prstGeom prst="rect">
            <a:avLst/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What action I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should do now</a:t>
            </a:r>
            <a:endParaRPr/>
          </a:p>
        </p:txBody>
      </p:sp>
      <p:cxnSp>
        <p:nvCxnSpPr>
          <p:cNvPr id="54" name="Line 12"/>
          <p:cNvCxnSpPr>
            <a:stCxn id="48" idx="2"/>
          </p:cNvCxnSpPr>
          <p:nvPr/>
        </p:nvCxnSpPr>
        <p:spPr>
          <a:xfrm>
            <a:off x="3848040" y="2895480"/>
            <a:ext cx="360" cy="53388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55" name="CustomShape 13"/>
          <p:cNvSpPr/>
          <p:nvPr/>
        </p:nvSpPr>
        <p:spPr>
          <a:xfrm>
            <a:off x="1219320" y="4572000"/>
            <a:ext cx="1218960" cy="30492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Goals</a:t>
            </a:r>
            <a:endParaRPr/>
          </a:p>
        </p:txBody>
      </p:sp>
      <p:cxnSp>
        <p:nvCxnSpPr>
          <p:cNvPr id="56" name="Line 14"/>
          <p:cNvCxnSpPr>
            <a:stCxn id="55" idx="3"/>
            <a:endCxn id="53" idx="1"/>
          </p:cNvCxnSpPr>
          <p:nvPr/>
        </p:nvCxnSpPr>
        <p:spPr>
          <a:xfrm>
            <a:off x="2438280" y="4724280"/>
            <a:ext cx="686160" cy="36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57" name="CustomShape 15"/>
          <p:cNvSpPr/>
          <p:nvPr/>
        </p:nvSpPr>
        <p:spPr>
          <a:xfrm>
            <a:off x="1219320" y="2666880"/>
            <a:ext cx="1600200" cy="22860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State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1219320" y="2971800"/>
            <a:ext cx="1600200" cy="22860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How the world evolves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1219320" y="3276720"/>
            <a:ext cx="1600200" cy="228600"/>
          </a:xfrm>
          <a:prstGeom prst="roundRect">
            <a:avLst>
              <a:gd name="adj" fmla="val 3600"/>
            </a:avLst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What my actions do</a:t>
            </a:r>
            <a:endParaRPr/>
          </a:p>
        </p:txBody>
      </p:sp>
      <p:cxnSp>
        <p:nvCxnSpPr>
          <p:cNvPr id="60" name="Line 18"/>
          <p:cNvCxnSpPr>
            <a:stCxn id="59" idx="3"/>
            <a:endCxn id="48" idx="1"/>
          </p:cNvCxnSpPr>
          <p:nvPr/>
        </p:nvCxnSpPr>
        <p:spPr>
          <a:xfrm flipV="1">
            <a:off x="2819520" y="2666880"/>
            <a:ext cx="304920" cy="72432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1" name="Line 19"/>
          <p:cNvCxnSpPr>
            <a:stCxn id="58" idx="3"/>
            <a:endCxn id="48" idx="1"/>
          </p:cNvCxnSpPr>
          <p:nvPr/>
        </p:nvCxnSpPr>
        <p:spPr>
          <a:xfrm flipV="1">
            <a:off x="2819520" y="2666880"/>
            <a:ext cx="304920" cy="41940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2" name="Line 20"/>
          <p:cNvCxnSpPr>
            <a:stCxn id="57" idx="3"/>
            <a:endCxn id="48" idx="1"/>
          </p:cNvCxnSpPr>
          <p:nvPr/>
        </p:nvCxnSpPr>
        <p:spPr>
          <a:xfrm flipV="1">
            <a:off x="2819520" y="2666880"/>
            <a:ext cx="304920" cy="11448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3" name="Line 21"/>
          <p:cNvCxnSpPr>
            <a:stCxn id="48" idx="0"/>
            <a:endCxn id="57" idx="0"/>
          </p:cNvCxnSpPr>
          <p:nvPr/>
        </p:nvCxnSpPr>
        <p:spPr>
          <a:xfrm flipH="1">
            <a:off x="2019240" y="2438280"/>
            <a:ext cx="1829160" cy="228960"/>
          </a:xfrm>
          <a:prstGeom prst="curvedConnector3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  <a:tailEnd len="med" type="triangle" w="med"/>
          </a:ln>
        </p:spPr>
      </p:cxnSp>
      <p:sp>
        <p:nvSpPr>
          <p:cNvPr id="64" name="CustomShape 22"/>
          <p:cNvSpPr/>
          <p:nvPr/>
        </p:nvSpPr>
        <p:spPr>
          <a:xfrm>
            <a:off x="3124080" y="3429000"/>
            <a:ext cx="1447920" cy="457200"/>
          </a:xfrm>
          <a:prstGeom prst="rect">
            <a:avLst/>
          </a:prstGeom>
          <a:solidFill>
            <a:srgbClr val="fffff7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What it will be like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>
                <a:latin typeface="Tahoma"/>
              </a:rPr>
              <a:t>if I do action A</a:t>
            </a:r>
            <a:endParaRPr/>
          </a:p>
        </p:txBody>
      </p:sp>
      <p:cxnSp>
        <p:nvCxnSpPr>
          <p:cNvPr id="65" name="Line 23"/>
          <p:cNvCxnSpPr>
            <a:stCxn id="64" idx="2"/>
            <a:endCxn id="53" idx="0"/>
          </p:cNvCxnSpPr>
          <p:nvPr/>
        </p:nvCxnSpPr>
        <p:spPr>
          <a:xfrm>
            <a:off x="3848040" y="3886200"/>
            <a:ext cx="360" cy="60984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6" name="Line 24"/>
          <p:cNvCxnSpPr>
            <a:stCxn id="58" idx="3"/>
            <a:endCxn id="64" idx="1"/>
          </p:cNvCxnSpPr>
          <p:nvPr/>
        </p:nvCxnSpPr>
        <p:spPr>
          <a:xfrm>
            <a:off x="2819520" y="3085920"/>
            <a:ext cx="304920" cy="57204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67" name="Line 25"/>
          <p:cNvCxnSpPr>
            <a:stCxn id="59" idx="3"/>
            <a:endCxn id="64" idx="1"/>
          </p:cNvCxnSpPr>
          <p:nvPr/>
        </p:nvCxnSpPr>
        <p:spPr>
          <a:xfrm>
            <a:off x="2819520" y="3390840"/>
            <a:ext cx="304920" cy="267120"/>
          </a:xfrm>
          <a:prstGeom prst="straightConnector1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Breadth-First Search</a:t>
            </a:r>
            <a:endParaRPr/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2943360" y="2367000"/>
            <a:ext cx="3257280" cy="21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Breadth-First Search</a:t>
            </a:r>
            <a:endParaRPr/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2471760" y="2200320"/>
            <a:ext cx="4200480" cy="245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Properties of Breadth-First Search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Complete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Yes if b (max branching factor) is finite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Time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1 + b + b</a:t>
            </a:r>
            <a:r>
              <a:rPr lang="en-US" sz="2000" baseline="30000">
                <a:latin typeface="Tahoma"/>
              </a:rPr>
              <a:t>2</a:t>
            </a:r>
            <a:r>
              <a:rPr lang="en-US" sz="2000">
                <a:latin typeface="Tahoma"/>
              </a:rPr>
              <a:t> + … + b</a:t>
            </a:r>
            <a:r>
              <a:rPr lang="en-US" sz="2000" baseline="30000">
                <a:latin typeface="Tahoma"/>
              </a:rPr>
              <a:t>d</a:t>
            </a:r>
            <a:r>
              <a:rPr lang="en-US" sz="2000">
                <a:latin typeface="Tahoma"/>
              </a:rPr>
              <a:t> + b(b</a:t>
            </a:r>
            <a:r>
              <a:rPr lang="en-US" sz="2000" baseline="30000">
                <a:latin typeface="Tahoma"/>
              </a:rPr>
              <a:t>d</a:t>
            </a:r>
            <a:r>
              <a:rPr lang="en-US" sz="2000">
                <a:latin typeface="Tahoma"/>
              </a:rPr>
              <a:t>-1) = O(b</a:t>
            </a:r>
            <a:r>
              <a:rPr lang="en-US" sz="2000" baseline="30000">
                <a:latin typeface="Tahoma"/>
              </a:rPr>
              <a:t>d+1</a:t>
            </a:r>
            <a:r>
              <a:rPr lang="en-US" sz="2000">
                <a:latin typeface="Tahoma"/>
              </a:rPr>
              <a:t>)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exponential in d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Space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O(b</a:t>
            </a:r>
            <a:r>
              <a:rPr lang="en-US" sz="2000" baseline="30000">
                <a:latin typeface="Tahoma"/>
              </a:rPr>
              <a:t>d+1</a:t>
            </a:r>
            <a:r>
              <a:rPr lang="en-US" sz="2000">
                <a:latin typeface="Tahoma"/>
              </a:rPr>
              <a:t>)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Keeps every node in memory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This is the big problem; an agent that generates nodes at 10 MB/sec will produce 860 MB in 24 hours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Optimal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Yes (if cost is 1 per step); not optimal in general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Lessons From Breadth First Search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The memory requirements are a bigger problem for breadth-first search than is execution time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Exponential-complexity search problems cannot be solved by uniformed methods for any but the smallest instances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Uniform-Cost Search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Same idea as the algorithm for breadth-first search…but…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Expand the </a:t>
            </a:r>
            <a:r>
              <a:rPr b="1" i="1" lang="en-IN" sz="2800" u="sng">
                <a:latin typeface="Tahoma"/>
              </a:rPr>
              <a:t>least-cost</a:t>
            </a:r>
            <a:r>
              <a:rPr lang="en-IN" sz="2800">
                <a:latin typeface="Tahoma"/>
              </a:rPr>
              <a:t> unexpanded node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FIFO queue is ordered by cost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Equivalent to regular breadth-first search if all step costs are equal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Uniform-Cost Search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Complete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Yes if the cost is greater than some threshold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step cost &gt;= </a:t>
            </a:r>
            <a:r>
              <a:rPr lang="el-GR" sz="2400">
                <a:latin typeface="Tahoma"/>
                <a:ea typeface="Tahoma"/>
              </a:rPr>
              <a:t>ε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Time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Complexity cannot be determined easily by d or d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Let C* be the cost of the optimal solution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O(b</a:t>
            </a:r>
            <a:r>
              <a:rPr lang="en-US" sz="2400" baseline="30000">
                <a:latin typeface="Tahoma"/>
              </a:rPr>
              <a:t>ceil(C*/ </a:t>
            </a:r>
            <a:r>
              <a:rPr lang="el-GR" sz="2400" baseline="30000">
                <a:latin typeface="Tahoma"/>
                <a:ea typeface="Tahoma"/>
              </a:rPr>
              <a:t>ε</a:t>
            </a:r>
            <a:r>
              <a:rPr lang="en-US" sz="2400" baseline="30000">
                <a:latin typeface="Tahoma"/>
              </a:rPr>
              <a:t>)</a:t>
            </a:r>
            <a:r>
              <a:rPr lang="en-US" sz="2400">
                <a:latin typeface="Tahoma"/>
              </a:rPr>
              <a:t>)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Space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O(b</a:t>
            </a:r>
            <a:r>
              <a:rPr lang="en-US" sz="2400" baseline="30000">
                <a:latin typeface="Tahoma"/>
              </a:rPr>
              <a:t>ceil(C*/ </a:t>
            </a:r>
            <a:r>
              <a:rPr lang="el-GR" sz="2400" baseline="30000">
                <a:latin typeface="Tahoma"/>
                <a:ea typeface="Tahoma"/>
              </a:rPr>
              <a:t>ε</a:t>
            </a:r>
            <a:r>
              <a:rPr lang="en-US" sz="2400" baseline="30000">
                <a:latin typeface="Tahoma"/>
              </a:rPr>
              <a:t>)</a:t>
            </a:r>
            <a:r>
              <a:rPr lang="en-US" sz="2400">
                <a:latin typeface="Tahoma"/>
              </a:rPr>
              <a:t>)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Optimal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Yes, Nodes are expanded in increasing order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Recall from Data Structures the basic algorithm for a depth-first search on a graph or tree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Expand the </a:t>
            </a:r>
            <a:r>
              <a:rPr b="1" i="1" lang="en-IN" sz="3200" u="sng">
                <a:latin typeface="Tahoma"/>
              </a:rPr>
              <a:t>deepest</a:t>
            </a:r>
            <a:r>
              <a:rPr lang="en-IN" sz="3200">
                <a:latin typeface="Tahoma"/>
              </a:rPr>
              <a:t> unexpanded node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Unexplored successors are placed on a stack until fully explored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2471760" y="2238480"/>
            <a:ext cx="420048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2481120" y="2243160"/>
            <a:ext cx="4181760" cy="23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2509920" y="2228760"/>
            <a:ext cx="4124160" cy="24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Goal Based Agent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Function Simple-Problem-Solving-Agent( percept ) returns action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Inputs: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percept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a percept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Static: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seq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an action sequence initially empty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state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some description of the current world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goal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a goal, initially null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problem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a problem formulation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state &lt;- UPDATE-STATE( state, percept )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if seq is empty then do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goal &lt;- FORMULATE-GOAL( state )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problem &lt;- FORMULATE-PROBLEM( state, goal )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seq &lt;- SEARCH( problem )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# SEARCH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action &lt;- RECOMMENDATION ( seq )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# SOLUTION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seq &lt;- REMAINDER( seq )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latin typeface="Courier New"/>
              </a:rPr>
              <a:t>return action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	</a:t>
            </a:r>
            <a:r>
              <a:rPr lang="en-US" sz="1600">
                <a:latin typeface="Courier New"/>
              </a:rPr>
              <a:t># EXECUTION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2486160" y="2257560"/>
            <a:ext cx="4171680" cy="23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509920" y="2214720"/>
            <a:ext cx="412416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2500200" y="2238480"/>
            <a:ext cx="414360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2490840" y="2233440"/>
            <a:ext cx="4162320" cy="23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2509920" y="2233440"/>
            <a:ext cx="4124160" cy="23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2505240" y="2228760"/>
            <a:ext cx="4133520" cy="24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2505240" y="2238480"/>
            <a:ext cx="413352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529000" y="2238480"/>
            <a:ext cx="4086000" cy="23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2476440" y="2233440"/>
            <a:ext cx="4191120" cy="23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Depth-First Search</a:t>
            </a:r>
            <a:endParaRPr/>
          </a:p>
        </p:txBody>
      </p:sp>
      <p:sp>
        <p:nvSpPr>
          <p:cNvPr id="40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Complete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No: fails in infinite-depth spaces, spaces with loops</a:t>
            </a:r>
            <a:endParaRPr/>
          </a:p>
          <a:p>
            <a:pPr lvl="2">
              <a:lnSpc>
                <a:spcPct val="80000"/>
              </a:lnSpc>
              <a:buFont typeface="Tahoma"/>
              <a:buChar char="•"/>
            </a:pPr>
            <a:r>
              <a:rPr lang="en-US">
                <a:latin typeface="Tahoma"/>
              </a:rPr>
              <a:t>Modify to avoid repeated spaces along path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Yes: in finite spaces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Time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O(b</a:t>
            </a:r>
            <a:r>
              <a:rPr lang="en-US" sz="2000" baseline="30000">
                <a:latin typeface="Tahoma"/>
              </a:rPr>
              <a:t>m</a:t>
            </a:r>
            <a:r>
              <a:rPr lang="en-US" sz="2000">
                <a:latin typeface="Tahoma"/>
              </a:rPr>
              <a:t>)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Not great if m is much larger than d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But if the solutions are dense, this may be faster than breadth-first search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Space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O(bm)…linear space</a:t>
            </a: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Optimal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US" sz="2000">
                <a:latin typeface="Tahoma"/>
              </a:rPr>
              <a:t>No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Goal Based Agents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Assumes the problem environment is: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Static</a:t>
            </a:r>
            <a:endParaRPr/>
          </a:p>
          <a:p>
            <a:pPr lvl="2">
              <a:lnSpc>
                <a:spcPct val="80000"/>
              </a:lnSpc>
              <a:buFont typeface="Tahoma"/>
              <a:buChar char="•"/>
            </a:pPr>
            <a:r>
              <a:rPr lang="en-IN">
                <a:latin typeface="Tahoma"/>
              </a:rPr>
              <a:t>The plan remains the same 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Observable</a:t>
            </a:r>
            <a:endParaRPr/>
          </a:p>
          <a:p>
            <a:pPr lvl="2">
              <a:lnSpc>
                <a:spcPct val="80000"/>
              </a:lnSpc>
              <a:buFont typeface="Tahoma"/>
              <a:buChar char="•"/>
            </a:pPr>
            <a:r>
              <a:rPr lang="en-IN">
                <a:latin typeface="Tahoma"/>
              </a:rPr>
              <a:t>Agent knows the initial state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Discrete</a:t>
            </a:r>
            <a:endParaRPr/>
          </a:p>
          <a:p>
            <a:pPr lvl="2">
              <a:lnSpc>
                <a:spcPct val="80000"/>
              </a:lnSpc>
              <a:buFont typeface="Tahoma"/>
              <a:buChar char="•"/>
            </a:pPr>
            <a:r>
              <a:rPr lang="en-IN">
                <a:latin typeface="Tahoma"/>
              </a:rPr>
              <a:t>Agent can enumerate the choices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Deterministic</a:t>
            </a:r>
            <a:endParaRPr/>
          </a:p>
          <a:p>
            <a:pPr lvl="2">
              <a:lnSpc>
                <a:spcPct val="80000"/>
              </a:lnSpc>
              <a:buFont typeface="Tahoma"/>
              <a:buChar char="•"/>
            </a:pPr>
            <a:r>
              <a:rPr lang="en-IN">
                <a:latin typeface="Tahoma"/>
              </a:rPr>
              <a:t>Agent can plan a sequence of actions such that each will lead to an intermediate state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endParaRPr/>
          </a:p>
          <a:p>
            <a:pPr>
              <a:lnSpc>
                <a:spcPct val="80000"/>
              </a:lnSpc>
              <a:buFont typeface="Tahoma"/>
              <a:buChar char="•"/>
            </a:pPr>
            <a:r>
              <a:rPr lang="en-IN" sz="2400">
                <a:latin typeface="Tahoma"/>
              </a:rPr>
              <a:t>The agent carries out its plans with its eyes closed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Certain of what’s going on</a:t>
            </a:r>
            <a:endParaRPr/>
          </a:p>
          <a:p>
            <a:pPr lvl="1">
              <a:lnSpc>
                <a:spcPct val="80000"/>
              </a:lnSpc>
              <a:buFont typeface="Tahoma"/>
              <a:buChar char="–"/>
            </a:pPr>
            <a:r>
              <a:rPr lang="en-IN" sz="2000">
                <a:latin typeface="Tahoma"/>
              </a:rPr>
              <a:t>Open loop system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Depth-Limited Search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A variation of depth-first search that uses a depth limit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Alleviates the problem of unbounded trees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Search to a predetermined depth </a:t>
            </a:r>
            <a:r>
              <a:rPr b="1" lang="en-IN" sz="2800">
                <a:latin typeface="Script MT Bold"/>
              </a:rPr>
              <a:t>l</a:t>
            </a:r>
            <a:r>
              <a:rPr b="1" lang="en-IN" sz="2800">
                <a:latin typeface="Tahoma"/>
              </a:rPr>
              <a:t> </a:t>
            </a:r>
            <a:r>
              <a:rPr lang="en-IN" sz="2800">
                <a:latin typeface="Tahoma"/>
              </a:rPr>
              <a:t>(“ell”)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Nodes at depth </a:t>
            </a:r>
            <a:r>
              <a:rPr lang="en-IN" sz="2800">
                <a:latin typeface="Script MT Bold"/>
              </a:rPr>
              <a:t>l</a:t>
            </a:r>
            <a:r>
              <a:rPr lang="en-IN" sz="2800">
                <a:latin typeface="Tahoma"/>
              </a:rPr>
              <a:t> have no successors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Same as depth-first search if </a:t>
            </a:r>
            <a:r>
              <a:rPr lang="en-IN" sz="3200">
                <a:latin typeface="Script MT Bold"/>
              </a:rPr>
              <a:t>l</a:t>
            </a:r>
            <a:r>
              <a:rPr lang="en-IN" sz="3200">
                <a:latin typeface="Tahoma"/>
              </a:rPr>
              <a:t> = </a:t>
            </a:r>
            <a:r>
              <a:rPr lang="en-IN" sz="3200">
                <a:latin typeface="Tahoma"/>
                <a:ea typeface="Tahoma"/>
              </a:rPr>
              <a:t>∞</a:t>
            </a:r>
            <a:endParaRPr/>
          </a:p>
          <a:p>
            <a:pPr>
              <a:buFont typeface="Tahoma"/>
              <a:buChar char="•"/>
            </a:pPr>
            <a:r>
              <a:rPr lang="en-IN" sz="3200">
                <a:latin typeface="Tahoma"/>
                <a:ea typeface="Tahoma"/>
              </a:rPr>
              <a:t>Can terminate for failure and cutoff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Depth-Limited Search</a:t>
            </a:r>
            <a:endParaRPr/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399960" y="1685880"/>
            <a:ext cx="8344080" cy="42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Depth-Limited Search</a:t>
            </a:r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US" sz="3200">
                <a:latin typeface="Tahoma"/>
              </a:rPr>
              <a:t>Complete</a:t>
            </a:r>
            <a:endParaRPr/>
          </a:p>
          <a:p>
            <a:pPr lvl="1">
              <a:buFont typeface="Tahoma"/>
              <a:buChar char="–"/>
            </a:pPr>
            <a:r>
              <a:rPr lang="en-US" sz="2800">
                <a:latin typeface="Tahoma"/>
              </a:rPr>
              <a:t>Yes if </a:t>
            </a:r>
            <a:r>
              <a:rPr lang="en-US" sz="2800">
                <a:latin typeface="Script MT Bold"/>
              </a:rPr>
              <a:t>l</a:t>
            </a:r>
            <a:r>
              <a:rPr lang="en-US" sz="2800">
                <a:latin typeface="Tahoma"/>
              </a:rPr>
              <a:t> &lt; d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latin typeface="Tahoma"/>
              </a:rPr>
              <a:t>Time</a:t>
            </a:r>
            <a:endParaRPr/>
          </a:p>
          <a:p>
            <a:pPr lvl="1">
              <a:buFont typeface="Tahoma"/>
              <a:buChar char="–"/>
            </a:pPr>
            <a:r>
              <a:rPr lang="en-US" sz="2800">
                <a:latin typeface="Tahoma"/>
              </a:rPr>
              <a:t>O(b</a:t>
            </a:r>
            <a:r>
              <a:rPr lang="en-US" sz="2800" baseline="30000">
                <a:latin typeface="Script MT Bold"/>
              </a:rPr>
              <a:t>l</a:t>
            </a:r>
            <a:r>
              <a:rPr lang="en-US" sz="2800">
                <a:latin typeface="Tahoma"/>
              </a:rPr>
              <a:t>)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latin typeface="Tahoma"/>
              </a:rPr>
              <a:t>Space</a:t>
            </a:r>
            <a:endParaRPr/>
          </a:p>
          <a:p>
            <a:pPr lvl="1">
              <a:buFont typeface="Tahoma"/>
              <a:buChar char="–"/>
            </a:pPr>
            <a:r>
              <a:rPr lang="en-US" sz="2800">
                <a:latin typeface="Tahoma"/>
              </a:rPr>
              <a:t>O(b</a:t>
            </a:r>
            <a:r>
              <a:rPr lang="en-US" sz="2800">
                <a:latin typeface="Script MT Bold"/>
              </a:rPr>
              <a:t>l</a:t>
            </a:r>
            <a:r>
              <a:rPr lang="en-US" sz="2800">
                <a:latin typeface="Tahoma"/>
              </a:rPr>
              <a:t>)</a:t>
            </a:r>
            <a:endParaRPr/>
          </a:p>
          <a:p>
            <a:pPr>
              <a:buFont typeface="Tahoma"/>
              <a:buChar char="•"/>
            </a:pPr>
            <a:r>
              <a:rPr lang="en-US" sz="3200">
                <a:latin typeface="Tahoma"/>
              </a:rPr>
              <a:t>Optimal</a:t>
            </a:r>
            <a:endParaRPr/>
          </a:p>
          <a:p>
            <a:pPr lvl="1">
              <a:buFont typeface="Tahoma"/>
              <a:buChar char="–"/>
            </a:pPr>
            <a:r>
              <a:rPr lang="en-US" sz="2800">
                <a:latin typeface="Tahoma"/>
              </a:rPr>
              <a:t>No if </a:t>
            </a:r>
            <a:r>
              <a:rPr lang="en-US" sz="2800">
                <a:latin typeface="Script MT Bold"/>
              </a:rPr>
              <a:t>l</a:t>
            </a:r>
            <a:r>
              <a:rPr lang="en-US" sz="2800">
                <a:latin typeface="Tahoma"/>
              </a:rPr>
              <a:t> &gt; d</a:t>
            </a: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Iterative deepening depth-first search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Uses depth-first search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Finds the best depth limit</a:t>
            </a:r>
            <a:endParaRPr/>
          </a:p>
          <a:p>
            <a:pPr lvl="2">
              <a:buFont typeface="Tahoma"/>
              <a:buChar char="•"/>
            </a:pPr>
            <a:r>
              <a:rPr lang="en-IN" sz="2400">
                <a:latin typeface="Tahoma"/>
              </a:rPr>
              <a:t>Gradually increases the depth limit; 0, 1, 2, … until a goal is found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423720" y="2266920"/>
            <a:ext cx="8296560" cy="23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2500200" y="3147840"/>
            <a:ext cx="4143600" cy="56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181080" y="3067200"/>
            <a:ext cx="8781840" cy="72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123840" y="2343240"/>
            <a:ext cx="8896320" cy="21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76320" y="1366920"/>
            <a:ext cx="8991360" cy="41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Iterative Deepening Search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Complete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Yes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Time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O(b</a:t>
            </a:r>
            <a:r>
              <a:rPr lang="en-US" sz="2800" baseline="30000">
                <a:latin typeface="Tahoma"/>
              </a:rPr>
              <a:t>d</a:t>
            </a:r>
            <a:r>
              <a:rPr lang="en-US" sz="2800">
                <a:latin typeface="Tahoma"/>
              </a:rPr>
              <a:t>)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Space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O(bd)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Optimal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Yes if step cost = 1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Can be modified to explore uniform cost tree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Well Defined Problems and Solutions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A problem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Initial state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Actions and Successor Function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Goal test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Path cost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000">
                <a:latin typeface="Tahoma"/>
              </a:rPr>
              <a:t>Lessons From Iterative Deepening Search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3200">
                <a:latin typeface="Tahoma"/>
              </a:rPr>
              <a:t>Faster than BFS even though IDS generates repeated states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800">
                <a:latin typeface="Tahoma"/>
              </a:rPr>
              <a:t>BFS generates nodes up to level d+1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IN" sz="2800">
                <a:latin typeface="Tahoma"/>
              </a:rPr>
              <a:t>IDS only generates nodes up to level d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IN" sz="3200">
                <a:latin typeface="Tahoma"/>
              </a:rPr>
              <a:t>In general, iterative deepening search is the preferred uninformed search method when there is a large search space and the depth of the solution is not known</a:t>
            </a: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Avoiding Repeated States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US" sz="2800">
                <a:latin typeface="Tahoma"/>
              </a:rPr>
              <a:t>Complication of wasting time by expanding states that have already been encountered and expanded before</a:t>
            </a:r>
            <a:endParaRPr/>
          </a:p>
          <a:p>
            <a:pPr lvl="1">
              <a:buFont typeface="Tahoma"/>
              <a:buChar char="–"/>
            </a:pPr>
            <a:r>
              <a:rPr lang="en-US" sz="2400">
                <a:latin typeface="Tahoma"/>
              </a:rPr>
              <a:t>Failure to detect repeated states can turn a linear problem into an exponential one</a:t>
            </a:r>
            <a:endParaRPr/>
          </a:p>
          <a:p>
            <a:pPr>
              <a:buFont typeface="Tahoma"/>
              <a:buChar char="•"/>
            </a:pPr>
            <a:endParaRPr/>
          </a:p>
          <a:p>
            <a:pPr>
              <a:buFont typeface="Tahoma"/>
              <a:buChar char="•"/>
            </a:pPr>
            <a:r>
              <a:rPr lang="en-US" sz="2800">
                <a:latin typeface="Tahoma"/>
              </a:rPr>
              <a:t>Sometimes, repeated states are unavoidable</a:t>
            </a:r>
            <a:endParaRPr/>
          </a:p>
          <a:p>
            <a:pPr lvl="1">
              <a:buFont typeface="Tahoma"/>
              <a:buChar char="–"/>
            </a:pPr>
            <a:r>
              <a:rPr lang="en-US" sz="2400">
                <a:latin typeface="Tahoma"/>
              </a:rPr>
              <a:t>Problems where the actions are reversable</a:t>
            </a:r>
            <a:endParaRPr/>
          </a:p>
          <a:p>
            <a:pPr lvl="2">
              <a:buFont typeface="Tahoma"/>
              <a:buChar char="•"/>
            </a:pPr>
            <a:r>
              <a:rPr lang="en-US" sz="2000">
                <a:latin typeface="Tahoma"/>
              </a:rPr>
              <a:t>Route finding</a:t>
            </a:r>
            <a:endParaRPr/>
          </a:p>
          <a:p>
            <a:pPr lvl="2">
              <a:buFont typeface="Tahoma"/>
              <a:buChar char="•"/>
            </a:pPr>
            <a:r>
              <a:rPr lang="en-US" sz="2000">
                <a:latin typeface="Tahoma"/>
              </a:rPr>
              <a:t>Sliding blocks puzzles</a:t>
            </a:r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Avoiding Repeated States</a:t>
            </a:r>
            <a:endParaRPr/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1633680" y="2286000"/>
            <a:ext cx="5876640" cy="2286000"/>
          </a:xfrm>
          <a:prstGeom prst="rect">
            <a:avLst/>
          </a:prstGeom>
          <a:ln>
            <a:noFill/>
          </a:ln>
        </p:spPr>
      </p:pic>
      <p:sp>
        <p:nvSpPr>
          <p:cNvPr id="435" name="CustomShape 2"/>
          <p:cNvSpPr/>
          <p:nvPr/>
        </p:nvSpPr>
        <p:spPr>
          <a:xfrm>
            <a:off x="1905120" y="4662360"/>
            <a:ext cx="155376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Tahoma"/>
              </a:rPr>
              <a:t>State Space</a:t>
            </a:r>
            <a:endParaRPr/>
          </a:p>
        </p:txBody>
      </p:sp>
      <p:sp>
        <p:nvSpPr>
          <p:cNvPr id="436" name="CustomShape 3"/>
          <p:cNvSpPr/>
          <p:nvPr/>
        </p:nvSpPr>
        <p:spPr>
          <a:xfrm>
            <a:off x="5410080" y="4648320"/>
            <a:ext cx="151128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lang="en-IN">
                <a:latin typeface="Tahoma"/>
              </a:rPr>
              <a:t>Search Tree</a:t>
            </a:r>
            <a:endParaRPr/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Avoiding Repeated States</a:t>
            </a:r>
            <a:endParaRPr/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419040" y="1533600"/>
            <a:ext cx="8305920" cy="37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Water Pouring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buFont typeface="Tahoma"/>
              <a:buChar char="•"/>
            </a:pPr>
            <a:r>
              <a:rPr lang="en-IN" sz="3200">
                <a:latin typeface="Tahoma"/>
              </a:rPr>
              <a:t>Given a 4 gallon bucket and a 3 gallon bucket, how can we measure exactly 2 gallons into one bucket?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There are no markings on the bucket</a:t>
            </a:r>
            <a:endParaRPr/>
          </a:p>
          <a:p>
            <a:pPr lvl="1">
              <a:buFont typeface="Tahoma"/>
              <a:buChar char="–"/>
            </a:pPr>
            <a:r>
              <a:rPr lang="en-IN" sz="2800">
                <a:latin typeface="Tahoma"/>
              </a:rPr>
              <a:t>You must fill each bucket completely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Water Pouring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Initial state: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The buckets are empty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Represented by the tuple ( 0 0 )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Goal state: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One of the buckets has two gallons of water in it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Represented by either ( x 2 ) or ( 2 x )</a:t>
            </a: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endParaRPr/>
          </a:p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2800">
                <a:latin typeface="Tahoma"/>
              </a:rPr>
              <a:t>Path cost: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400">
                <a:latin typeface="Tahoma"/>
              </a:rPr>
              <a:t>1 per unit step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lang="en-IN" sz="4400">
                <a:latin typeface="Tahoma"/>
              </a:rPr>
              <a:t>Example: Water Pouring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90000"/>
              </a:lnSpc>
              <a:buFont typeface="Tahoma"/>
              <a:buChar char="•"/>
            </a:pPr>
            <a:r>
              <a:rPr lang="en-US" sz="3200">
                <a:latin typeface="Tahoma"/>
              </a:rPr>
              <a:t>Actions and Successor Function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Fill a bucket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(3 y)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(x 4)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Empty a bucket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(0 y)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(x 0)</a:t>
            </a:r>
            <a:endParaRPr/>
          </a:p>
          <a:p>
            <a:pPr lvl="1">
              <a:lnSpc>
                <a:spcPct val="90000"/>
              </a:lnSpc>
              <a:buFont typeface="Tahoma"/>
              <a:buChar char="–"/>
            </a:pPr>
            <a:r>
              <a:rPr lang="en-US" sz="2800">
                <a:latin typeface="Tahoma"/>
              </a:rPr>
              <a:t>Pour contents of one bucket into another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(0 x+y) or (x+y-4, 4)</a:t>
            </a:r>
            <a:endParaRPr/>
          </a:p>
          <a:p>
            <a:pPr lvl="2">
              <a:lnSpc>
                <a:spcPct val="90000"/>
              </a:lnSpc>
              <a:buFont typeface="Tahoma"/>
              <a:buChar char="•"/>
            </a:pPr>
            <a:r>
              <a:rPr lang="en-US" sz="2400">
                <a:latin typeface="Tahoma"/>
              </a:rPr>
              <a:t>(x y) -&gt; (x+y 0) or (3, x+y-3)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Application>LibreOffice/4.4.6.3$Linux_x86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2004-08-18T20:18:16Z</dcterms:created>
  <dc:creator>Michael Scherger</dc:creator>
  <dc:language>en-IN</dc:language>
  <dcterms:modified xsi:type="dcterms:W3CDTF">2016-07-25T10:56:28Z</dcterms:modified>
  <cp:revision>41</cp:revision>
  <dc:title>Artificial Intelligence Chapter 3</dc:title>
</cp:coreProperties>
</file>