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0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46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93320" y="1981080"/>
            <a:ext cx="5157000" cy="411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93320" y="1981080"/>
            <a:ext cx="5157000" cy="411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 Unicode MS"/>
              <a:buChar char="•"/>
            </a:pPr>
            <a:r>
              <a:rPr lang="en-IN" sz="2400">
                <a:latin typeface="Arial Unicode MS"/>
              </a:rPr>
              <a:t>Click to edit the outline text format</a:t>
            </a:r>
            <a:endParaRPr/>
          </a:p>
          <a:p>
            <a:pPr lvl="1">
              <a:buFont typeface="Arial Unicode MS"/>
              <a:buChar char="–"/>
            </a:pPr>
            <a:r>
              <a:rPr lang="en-IN" sz="2000">
                <a:latin typeface="Arial Unicode MS"/>
              </a:rPr>
              <a:t>Second Outline Level</a:t>
            </a:r>
            <a:endParaRPr/>
          </a:p>
          <a:p>
            <a:pPr lvl="2">
              <a:buFont typeface="Arial Unicode MS"/>
              <a:buChar char="•"/>
            </a:pPr>
            <a:r>
              <a:rPr lang="en-IN">
                <a:latin typeface="Arial Unicode MS"/>
              </a:rPr>
              <a:t>Third Outline Level</a:t>
            </a:r>
            <a:endParaRPr/>
          </a:p>
          <a:p>
            <a:pPr lvl="3">
              <a:buFont typeface="Arial Unicode MS"/>
              <a:buChar char="–"/>
            </a:pPr>
            <a:r>
              <a:rPr lang="en-IN" sz="1600">
                <a:latin typeface="Arial Unicode MS"/>
              </a:rPr>
              <a:t>Fourth Outline Level</a:t>
            </a:r>
            <a:endParaRPr/>
          </a:p>
          <a:p>
            <a:pPr lvl="4">
              <a:buFont typeface="Arial Unicode MS"/>
              <a:buChar char="»"/>
            </a:pPr>
            <a:r>
              <a:rPr lang="en-IN" sz="1400">
                <a:latin typeface="Arial Unicode MS"/>
              </a:rPr>
              <a:t>Fifth Outline Level</a:t>
            </a:r>
            <a:endParaRPr/>
          </a:p>
          <a:p>
            <a:pPr lvl="5">
              <a:buFont typeface="Arial Unicode MS"/>
              <a:buChar char="»"/>
            </a:pPr>
            <a:r>
              <a:rPr lang="en-IN" sz="1400">
                <a:latin typeface="Arial Unicode MS"/>
              </a:rPr>
              <a:t>Sixth Outline Level</a:t>
            </a:r>
            <a:endParaRPr/>
          </a:p>
          <a:p>
            <a:pPr lvl="6">
              <a:buFont typeface="Arial Unicode MS"/>
              <a:buChar char="»"/>
            </a:pPr>
            <a:r>
              <a:rPr lang="en-IN" sz="1400">
                <a:latin typeface="Arial Unicode MS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IN" sz="2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IN" sz="2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fld id="{8B1E5DFE-2F65-4C96-B3F2-A50D227B2519}" type="slidenum">
              <a:rPr lang="en-IN" sz="2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5800" y="22856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5400">
                <a:solidFill>
                  <a:srgbClr val="ff0000"/>
                </a:solidFill>
                <a:latin typeface="Arial Unicode MS"/>
              </a:rPr>
              <a:t>Problems and Search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/>
            <a:r>
              <a:rPr b="1" lang="en-IN" sz="3200">
                <a:latin typeface="Arial Unicode MS"/>
              </a:rPr>
              <a:t>Chapter 2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Water Jug Problem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latin typeface="Arial Unicode MS"/>
              </a:rPr>
              <a:t>9.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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y, 0)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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 </a:t>
            </a:r>
            <a:r>
              <a:rPr lang="en-IN" sz="2400">
                <a:latin typeface="Symbol"/>
                <a:ea typeface="Symbol"/>
              </a:rPr>
              <a:t>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4</a:t>
            </a:r>
            <a:r>
              <a:rPr lang="en-IN" sz="2400">
                <a:latin typeface="Arial Unicode MS"/>
              </a:rPr>
              <a:t>,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 </a:t>
            </a:r>
            <a:r>
              <a:rPr lang="en-IN" sz="2400">
                <a:latin typeface="Symbol"/>
                <a:ea typeface="Symbol"/>
              </a:rPr>
              <a:t>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0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10.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(0, x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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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 </a:t>
            </a:r>
            <a:r>
              <a:rPr lang="en-IN" sz="2400">
                <a:latin typeface="Symbol"/>
                <a:ea typeface="Symbol"/>
              </a:rPr>
              <a:t>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3</a:t>
            </a:r>
            <a:r>
              <a:rPr lang="en-IN" sz="2400">
                <a:latin typeface="Arial Unicode MS"/>
              </a:rPr>
              <a:t>,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 </a:t>
            </a:r>
            <a:r>
              <a:rPr lang="en-IN" sz="2400">
                <a:latin typeface="Symbol"/>
                <a:ea typeface="Symbol"/>
              </a:rPr>
              <a:t>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0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11.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(0, 2)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(2, 0)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endParaRPr/>
          </a:p>
          <a:p>
            <a:pPr/>
            <a:r>
              <a:rPr lang="en-IN" sz="2400">
                <a:latin typeface="Arial Unicode MS"/>
              </a:rPr>
              <a:t>12.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(2,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(0, y)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Water Jug Problem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685800" y="1980720"/>
            <a:ext cx="7772400" cy="44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AutoNum type="arabicPeriod"/>
            </a:pPr>
            <a:r>
              <a:rPr lang="en-IN" sz="2400">
                <a:latin typeface="Arial Unicode MS"/>
              </a:rPr>
              <a:t>current state =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(0, 0)</a:t>
            </a:r>
            <a:endParaRPr/>
          </a:p>
          <a:p>
            <a:pPr/>
            <a:r>
              <a:rPr lang="en-IN" sz="2400">
                <a:latin typeface="Arial Unicode MS"/>
              </a:rPr>
              <a:t>2.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Loop until reaching the goal state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(2, 0)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000">
                <a:latin typeface="Symbol"/>
                <a:ea typeface="Symbol"/>
              </a:rPr>
              <a:t>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</a:t>
            </a:r>
            <a:r>
              <a:rPr lang="en-IN" sz="2000">
                <a:latin typeface="Arial Unicode MS"/>
              </a:rPr>
              <a:t>Apply a rule whose left side matches the current state</a:t>
            </a:r>
            <a:endParaRPr/>
          </a:p>
          <a:p>
            <a:pPr/>
            <a:r>
              <a:rPr lang="en-IN" sz="2000"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	</a:t>
            </a:r>
            <a:r>
              <a:rPr lang="en-IN" sz="2000">
                <a:latin typeface="Symbol"/>
                <a:ea typeface="Symbol"/>
              </a:rPr>
              <a:t></a:t>
            </a:r>
            <a:r>
              <a:rPr lang="en-IN" sz="2000">
                <a:latin typeface="Arial Unicode MS"/>
              </a:rPr>
              <a:t> </a:t>
            </a:r>
            <a:r>
              <a:rPr lang="en-IN" sz="2000">
                <a:latin typeface="Arial Unicode MS"/>
              </a:rPr>
              <a:t>Set the new current state to be the resulting state</a:t>
            </a:r>
            <a:endParaRPr/>
          </a:p>
          <a:p>
            <a:pPr>
              <a:lnSpc>
                <a:spcPts val="0"/>
              </a:lnSpc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(0, 0)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(0, 3)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(3, 0)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(3, 3)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(4, 2)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(0, 2)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(2, 0)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Water Jug Problem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685800" y="1980720"/>
            <a:ext cx="7772400" cy="44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latin typeface="Arial Unicode MS"/>
              </a:rPr>
              <a:t>The role of the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condition</a:t>
            </a:r>
            <a:r>
              <a:rPr lang="en-IN" sz="2400">
                <a:latin typeface="Arial Unicode MS"/>
              </a:rPr>
              <a:t> in the left side of a rule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latin typeface="Symbol"/>
                <a:ea typeface="Symbol"/>
              </a:rPr>
              <a:t>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</a:t>
            </a:r>
            <a:r>
              <a:rPr lang="en-IN" sz="2400">
                <a:latin typeface="Arial Unicode MS"/>
              </a:rPr>
              <a:t>restrict the application of the rule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latin typeface="Symbol"/>
                <a:ea typeface="Symbol"/>
              </a:rPr>
              <a:t>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latin typeface="Arial Unicode MS"/>
              </a:rPr>
              <a:t>more efficient </a:t>
            </a:r>
            <a:endParaRPr/>
          </a:p>
          <a:p>
            <a:pPr/>
            <a:endParaRPr/>
          </a:p>
          <a:p>
            <a:pPr/>
            <a:r>
              <a:rPr lang="en-IN" sz="2400">
                <a:latin typeface="Arial Unicode MS"/>
              </a:rPr>
              <a:t>1.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(4, y)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 </a:t>
            </a:r>
            <a:r>
              <a:rPr lang="en-IN" sz="2400">
                <a:latin typeface="Symbol"/>
                <a:ea typeface="Symbol"/>
              </a:rPr>
              <a:t>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4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2.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3)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 </a:t>
            </a:r>
            <a:r>
              <a:rPr lang="en-IN" sz="2400">
                <a:latin typeface="Symbol"/>
                <a:ea typeface="Symbol"/>
              </a:rPr>
              <a:t>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3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Water Jug Problem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685800" y="1980720"/>
            <a:ext cx="7772400" cy="44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Special-purpose</a:t>
            </a:r>
            <a:r>
              <a:rPr lang="en-IN" sz="2400">
                <a:latin typeface="Arial Unicode MS"/>
              </a:rPr>
              <a:t> rules to capture special-case </a:t>
            </a:r>
            <a:endParaRPr/>
          </a:p>
          <a:p>
            <a:pPr/>
            <a:r>
              <a:rPr lang="en-IN" sz="2400">
                <a:latin typeface="Arial Unicode MS"/>
              </a:rPr>
              <a:t>knowledge that can be used at some stage in solving a </a:t>
            </a:r>
            <a:endParaRPr/>
          </a:p>
          <a:p>
            <a:pPr/>
            <a:r>
              <a:rPr lang="en-IN" sz="2400">
                <a:latin typeface="Arial Unicode MS"/>
              </a:rPr>
              <a:t>problem</a:t>
            </a:r>
            <a:endParaRPr/>
          </a:p>
          <a:p>
            <a:pPr/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11.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(0, 2)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(2, 0)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endParaRPr/>
          </a:p>
          <a:p>
            <a:pPr/>
            <a:r>
              <a:rPr lang="en-IN" sz="2400">
                <a:latin typeface="Arial Unicode MS"/>
              </a:rPr>
              <a:t>12.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(2,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(0, y)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Summary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AutoNum type="arabicPeriod"/>
            </a:pPr>
            <a:r>
              <a:rPr lang="en-GB" sz="2400">
                <a:latin typeface="Arial Unicode MS"/>
              </a:rPr>
              <a:t>Define a state space that contains all the possible configurations of the relevant objects.</a:t>
            </a:r>
            <a:endParaRPr/>
          </a:p>
          <a:p>
            <a:pPr/>
            <a:r>
              <a:rPr lang="en-GB" sz="2400">
                <a:latin typeface="Arial Unicode MS"/>
              </a:rPr>
              <a:t>2.</a:t>
            </a:r>
            <a:r>
              <a:rPr lang="en-GB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Specify the initial states.</a:t>
            </a:r>
            <a:endParaRPr/>
          </a:p>
          <a:p>
            <a:pPr/>
            <a:r>
              <a:rPr lang="en-GB" sz="2400">
                <a:latin typeface="Arial Unicode MS"/>
              </a:rPr>
              <a:t>3.</a:t>
            </a:r>
            <a:r>
              <a:rPr lang="en-GB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Specify the goal states.</a:t>
            </a:r>
            <a:endParaRPr/>
          </a:p>
          <a:p>
            <a:pPr/>
            <a:r>
              <a:rPr lang="en-GB" sz="2400">
                <a:latin typeface="Arial Unicode MS"/>
              </a:rPr>
              <a:t>4.</a:t>
            </a:r>
            <a:r>
              <a:rPr lang="en-GB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Specify a set of rules: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Symbol"/>
                <a:ea typeface="Symbol"/>
              </a:rPr>
              <a:t></a:t>
            </a:r>
            <a:r>
              <a:rPr lang="en-GB" sz="2000">
                <a:latin typeface="Arial Unicode MS"/>
              </a:rPr>
              <a:t> </a:t>
            </a:r>
            <a:r>
              <a:rPr lang="en-GB" sz="2000">
                <a:latin typeface="Arial Unicode MS"/>
              </a:rPr>
              <a:t>What are unstated assumptions?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Symbol"/>
                <a:ea typeface="Symbol"/>
              </a:rPr>
              <a:t></a:t>
            </a:r>
            <a:r>
              <a:rPr lang="en-GB" sz="2000">
                <a:latin typeface="Arial Unicode MS"/>
              </a:rPr>
              <a:t> </a:t>
            </a:r>
            <a:r>
              <a:rPr lang="en-GB" sz="2000">
                <a:latin typeface="Arial Unicode MS"/>
              </a:rPr>
              <a:t>How general should the rules be?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Symbol"/>
                <a:ea typeface="Symbol"/>
              </a:rPr>
              <a:t></a:t>
            </a:r>
            <a:r>
              <a:rPr lang="en-GB" sz="2000">
                <a:latin typeface="Arial Unicode MS"/>
              </a:rPr>
              <a:t> </a:t>
            </a:r>
            <a:r>
              <a:rPr lang="en-GB" sz="2000">
                <a:latin typeface="Arial Unicode MS"/>
              </a:rPr>
              <a:t>How much knowledge for solutions should be in the </a:t>
            </a:r>
            <a:r>
              <a:rPr lang="en-GB" sz="2000">
                <a:latin typeface="Arial Unicode MS"/>
              </a:rPr>
              <a:t>	</a:t>
            </a:r>
            <a:endParaRPr/>
          </a:p>
          <a:p>
            <a:pPr/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   </a:t>
            </a:r>
            <a:r>
              <a:rPr lang="en-GB" sz="2000">
                <a:latin typeface="Arial Unicode MS"/>
              </a:rPr>
              <a:t>rules?</a:t>
            </a:r>
            <a:endParaRPr/>
          </a:p>
          <a:p>
            <a:pPr/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latin typeface="Arial Unicode MS"/>
              </a:rPr>
              <a:t>Requirements of a good search strategy:</a:t>
            </a:r>
            <a:endParaRPr/>
          </a:p>
          <a:p>
            <a:pPr/>
            <a:r>
              <a:rPr lang="en-IN" sz="2400">
                <a:latin typeface="Arial Unicode MS"/>
              </a:rPr>
              <a:t>1.  It causes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motion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Otherwise, it will never lead to a solution.</a:t>
            </a:r>
            <a:endParaRPr/>
          </a:p>
          <a:p>
            <a:pPr/>
            <a:r>
              <a:rPr lang="en-IN" sz="2400">
                <a:latin typeface="Arial Unicode MS"/>
              </a:rPr>
              <a:t>2.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 </a:t>
            </a:r>
            <a:r>
              <a:rPr lang="en-IN" sz="2400">
                <a:latin typeface="Arial Unicode MS"/>
              </a:rPr>
              <a:t>It is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systematic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Otherwise, it may use more steps than necessary.</a:t>
            </a:r>
            <a:endParaRPr/>
          </a:p>
          <a:p>
            <a:pPr/>
            <a:r>
              <a:rPr lang="en-IN" sz="2400">
                <a:latin typeface="Arial Unicode MS"/>
              </a:rPr>
              <a:t>3.  It is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efficient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Find a good, but not necessarily the best, answer.</a:t>
            </a:r>
            <a:endParaRPr/>
          </a:p>
          <a:p>
            <a:pPr/>
            <a:endParaRPr/>
          </a:p>
          <a:p>
            <a:pPr/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latin typeface="Arial Unicode MS"/>
              </a:rPr>
              <a:t>1. 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Uninformed search</a:t>
            </a:r>
            <a:r>
              <a:rPr lang="en-IN" sz="2400">
                <a:latin typeface="Arial Unicode MS"/>
              </a:rPr>
              <a:t> (blind search)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Having no information about the number of steps from the </a:t>
            </a:r>
            <a:r>
              <a:rPr lang="en-IN" sz="2000"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current state to the goal.</a:t>
            </a:r>
            <a:endParaRPr/>
          </a:p>
          <a:p>
            <a:pPr/>
            <a:r>
              <a:rPr lang="en-IN" sz="2400">
                <a:latin typeface="Arial Unicode MS"/>
              </a:rPr>
              <a:t>2.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Informed search</a:t>
            </a:r>
            <a:r>
              <a:rPr lang="en-IN" sz="2400">
                <a:latin typeface="Arial Unicode MS"/>
              </a:rPr>
              <a:t> (heuristic search)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More efficient than uninformed search.</a:t>
            </a:r>
            <a:endParaRPr/>
          </a:p>
          <a:p>
            <a:pPr/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4267080" y="2057400"/>
            <a:ext cx="762120" cy="380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en-IN" sz="2000">
                <a:solidFill>
                  <a:srgbClr val="0000ff"/>
                </a:solidFill>
                <a:latin typeface="Times New Roman"/>
              </a:rPr>
              <a:t>(0, 0)</a:t>
            </a:r>
            <a:endParaRPr/>
          </a:p>
        </p:txBody>
      </p:sp>
      <p:sp>
        <p:nvSpPr>
          <p:cNvPr id="73" name="CustomShape 3"/>
          <p:cNvSpPr/>
          <p:nvPr/>
        </p:nvSpPr>
        <p:spPr>
          <a:xfrm>
            <a:off x="2286000" y="2895480"/>
            <a:ext cx="762120" cy="381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en-IN" sz="2000">
                <a:solidFill>
                  <a:srgbClr val="0000ff"/>
                </a:solidFill>
                <a:latin typeface="Times New Roman"/>
              </a:rPr>
              <a:t>(4, 0)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6172200" y="2895480"/>
            <a:ext cx="762120" cy="381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en-IN" sz="2000">
                <a:solidFill>
                  <a:srgbClr val="0000ff"/>
                </a:solidFill>
                <a:latin typeface="Times New Roman"/>
              </a:rPr>
              <a:t>(0, 3)</a:t>
            </a:r>
            <a:endParaRPr/>
          </a:p>
        </p:txBody>
      </p:sp>
      <p:sp>
        <p:nvSpPr>
          <p:cNvPr id="75" name="CustomShape 5"/>
          <p:cNvSpPr/>
          <p:nvPr/>
        </p:nvSpPr>
        <p:spPr>
          <a:xfrm>
            <a:off x="3429000" y="3809880"/>
            <a:ext cx="762120" cy="381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en-IN" sz="2000">
                <a:solidFill>
                  <a:srgbClr val="0000ff"/>
                </a:solidFill>
                <a:latin typeface="Times New Roman"/>
              </a:rPr>
              <a:t>(1, 3)</a:t>
            </a:r>
            <a:endParaRPr/>
          </a:p>
        </p:txBody>
      </p:sp>
      <p:sp>
        <p:nvSpPr>
          <p:cNvPr id="76" name="CustomShape 6"/>
          <p:cNvSpPr/>
          <p:nvPr/>
        </p:nvSpPr>
        <p:spPr>
          <a:xfrm>
            <a:off x="2286000" y="3809880"/>
            <a:ext cx="762120" cy="381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en-IN" sz="2000">
                <a:solidFill>
                  <a:srgbClr val="0000ff"/>
                </a:solidFill>
                <a:latin typeface="Times New Roman"/>
              </a:rPr>
              <a:t>(0, 0)</a:t>
            </a:r>
            <a:endParaRPr/>
          </a:p>
        </p:txBody>
      </p:sp>
      <p:sp>
        <p:nvSpPr>
          <p:cNvPr id="77" name="CustomShape 7"/>
          <p:cNvSpPr/>
          <p:nvPr/>
        </p:nvSpPr>
        <p:spPr>
          <a:xfrm>
            <a:off x="1143000" y="3809880"/>
            <a:ext cx="762120" cy="381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en-IN" sz="2000">
                <a:solidFill>
                  <a:srgbClr val="0000ff"/>
                </a:solidFill>
                <a:latin typeface="Times New Roman"/>
              </a:rPr>
              <a:t>(4, 3)</a:t>
            </a:r>
            <a:endParaRPr/>
          </a:p>
        </p:txBody>
      </p:sp>
      <p:sp>
        <p:nvSpPr>
          <p:cNvPr id="78" name="CustomShape 8"/>
          <p:cNvSpPr/>
          <p:nvPr/>
        </p:nvSpPr>
        <p:spPr>
          <a:xfrm>
            <a:off x="7315200" y="3809880"/>
            <a:ext cx="762120" cy="381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en-IN" sz="2000">
                <a:solidFill>
                  <a:srgbClr val="0000ff"/>
                </a:solidFill>
                <a:latin typeface="Times New Roman"/>
              </a:rPr>
              <a:t>(3, 0)</a:t>
            </a:r>
            <a:endParaRPr/>
          </a:p>
        </p:txBody>
      </p:sp>
      <p:sp>
        <p:nvSpPr>
          <p:cNvPr id="79" name="CustomShape 9"/>
          <p:cNvSpPr/>
          <p:nvPr/>
        </p:nvSpPr>
        <p:spPr>
          <a:xfrm>
            <a:off x="6172200" y="3809880"/>
            <a:ext cx="762120" cy="381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en-IN" sz="2000">
                <a:solidFill>
                  <a:srgbClr val="0000ff"/>
                </a:solidFill>
                <a:latin typeface="Times New Roman"/>
              </a:rPr>
              <a:t>(0, 0)</a:t>
            </a:r>
            <a:endParaRPr/>
          </a:p>
        </p:txBody>
      </p:sp>
      <p:sp>
        <p:nvSpPr>
          <p:cNvPr id="80" name="CustomShape 10"/>
          <p:cNvSpPr/>
          <p:nvPr/>
        </p:nvSpPr>
        <p:spPr>
          <a:xfrm>
            <a:off x="5029200" y="3809880"/>
            <a:ext cx="762120" cy="381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lang="en-IN" sz="2000">
                <a:solidFill>
                  <a:srgbClr val="0000ff"/>
                </a:solidFill>
                <a:latin typeface="Times New Roman"/>
              </a:rPr>
              <a:t>(4, 3)</a:t>
            </a:r>
            <a:endParaRPr/>
          </a:p>
        </p:txBody>
      </p:sp>
      <p:cxnSp>
        <p:nvCxnSpPr>
          <p:cNvPr id="81" name="Line 11"/>
          <p:cNvCxnSpPr>
            <a:stCxn id="72" idx="2"/>
            <a:endCxn id="73" idx="0"/>
          </p:cNvCxnSpPr>
          <p:nvPr/>
        </p:nvCxnSpPr>
        <p:spPr>
          <a:xfrm flipH="1">
            <a:off x="2666880" y="2438280"/>
            <a:ext cx="1981440" cy="45756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cxnSp>
        <p:nvCxnSpPr>
          <p:cNvPr id="82" name="Line 12"/>
          <p:cNvCxnSpPr>
            <a:stCxn id="72" idx="2"/>
            <a:endCxn id="74" idx="0"/>
          </p:cNvCxnSpPr>
          <p:nvPr/>
        </p:nvCxnSpPr>
        <p:spPr>
          <a:xfrm>
            <a:off x="4647960" y="2438280"/>
            <a:ext cx="1905480" cy="45756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cxnSp>
        <p:nvCxnSpPr>
          <p:cNvPr id="83" name="Line 13"/>
          <p:cNvCxnSpPr>
            <a:stCxn id="73" idx="2"/>
            <a:endCxn id="77" idx="0"/>
          </p:cNvCxnSpPr>
          <p:nvPr/>
        </p:nvCxnSpPr>
        <p:spPr>
          <a:xfrm flipH="1">
            <a:off x="1523880" y="3276720"/>
            <a:ext cx="1143360" cy="5335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cxnSp>
        <p:nvCxnSpPr>
          <p:cNvPr id="84" name="Line 14"/>
          <p:cNvCxnSpPr>
            <a:stCxn id="73" idx="2"/>
            <a:endCxn id="76" idx="0"/>
          </p:cNvCxnSpPr>
          <p:nvPr/>
        </p:nvCxnSpPr>
        <p:spPr>
          <a:xfrm>
            <a:off x="2666880" y="3276720"/>
            <a:ext cx="360" cy="5335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cxnSp>
        <p:nvCxnSpPr>
          <p:cNvPr id="85" name="Line 15"/>
          <p:cNvCxnSpPr>
            <a:stCxn id="73" idx="2"/>
            <a:endCxn id="75" idx="0"/>
          </p:cNvCxnSpPr>
          <p:nvPr/>
        </p:nvCxnSpPr>
        <p:spPr>
          <a:xfrm>
            <a:off x="2666880" y="3276720"/>
            <a:ext cx="1143360" cy="5335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cxnSp>
        <p:nvCxnSpPr>
          <p:cNvPr id="86" name="Line 16"/>
          <p:cNvCxnSpPr>
            <a:stCxn id="74" idx="2"/>
            <a:endCxn id="80" idx="0"/>
          </p:cNvCxnSpPr>
          <p:nvPr/>
        </p:nvCxnSpPr>
        <p:spPr>
          <a:xfrm flipH="1">
            <a:off x="5410080" y="3276720"/>
            <a:ext cx="1143360" cy="5335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cxnSp>
        <p:nvCxnSpPr>
          <p:cNvPr id="87" name="Line 17"/>
          <p:cNvCxnSpPr>
            <a:stCxn id="74" idx="2"/>
            <a:endCxn id="79" idx="0"/>
          </p:cNvCxnSpPr>
          <p:nvPr/>
        </p:nvCxnSpPr>
        <p:spPr>
          <a:xfrm>
            <a:off x="6553080" y="3276720"/>
            <a:ext cx="360" cy="5335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cxnSp>
        <p:nvCxnSpPr>
          <p:cNvPr id="88" name="Line 18"/>
          <p:cNvCxnSpPr>
            <a:stCxn id="74" idx="2"/>
            <a:endCxn id="78" idx="0"/>
          </p:cNvCxnSpPr>
          <p:nvPr/>
        </p:nvCxnSpPr>
        <p:spPr>
          <a:xfrm>
            <a:off x="6553080" y="3276720"/>
            <a:ext cx="1143360" cy="5335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Strategies: Blind Search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SzPct val="120000"/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Breadth-first search</a:t>
            </a:r>
            <a:endParaRPr/>
          </a:p>
          <a:p>
            <a:pPr/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Expand all the nodes of </a:t>
            </a:r>
            <a:endParaRPr/>
          </a:p>
          <a:p>
            <a:pPr/>
            <a:r>
              <a:rPr lang="en-IN" sz="2000"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one level first.</a:t>
            </a:r>
            <a:endParaRPr/>
          </a:p>
          <a:p>
            <a:pPr/>
            <a:endParaRPr/>
          </a:p>
          <a:p>
            <a:pPr/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Depth-first search</a:t>
            </a:r>
            <a:endParaRPr/>
          </a:p>
          <a:p>
            <a:pPr/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Expand one of the nodes at </a:t>
            </a:r>
            <a:endParaRPr/>
          </a:p>
          <a:p>
            <a:pPr/>
            <a:r>
              <a:rPr lang="en-IN" sz="2000"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the deepest level.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6629400" y="243828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5867280" y="289548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6629400" y="289548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7391520" y="289548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5562720" y="335268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8"/>
          <p:cNvSpPr/>
          <p:nvPr/>
        </p:nvSpPr>
        <p:spPr>
          <a:xfrm>
            <a:off x="6172200" y="335268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97" name="Line 9"/>
          <p:cNvCxnSpPr>
            <a:stCxn id="91" idx="3"/>
            <a:endCxn id="92" idx="7"/>
          </p:cNvCxnSpPr>
          <p:nvPr/>
        </p:nvCxnSpPr>
        <p:spPr>
          <a:xfrm flipH="1">
            <a:off x="6062400" y="2633400"/>
            <a:ext cx="60084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98" name="Line 10"/>
          <p:cNvCxnSpPr>
            <a:stCxn id="92" idx="3"/>
            <a:endCxn id="95" idx="0"/>
          </p:cNvCxnSpPr>
          <p:nvPr/>
        </p:nvCxnSpPr>
        <p:spPr>
          <a:xfrm flipH="1">
            <a:off x="5676840" y="3090600"/>
            <a:ext cx="22428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99" name="Line 11"/>
          <p:cNvCxnSpPr>
            <a:stCxn id="92" idx="5"/>
            <a:endCxn id="96" idx="0"/>
          </p:cNvCxnSpPr>
          <p:nvPr/>
        </p:nvCxnSpPr>
        <p:spPr>
          <a:xfrm>
            <a:off x="6062400" y="3090600"/>
            <a:ext cx="22428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00" name="Line 12"/>
          <p:cNvCxnSpPr>
            <a:stCxn id="91" idx="4"/>
            <a:endCxn id="93" idx="0"/>
          </p:cNvCxnSpPr>
          <p:nvPr/>
        </p:nvCxnSpPr>
        <p:spPr>
          <a:xfrm>
            <a:off x="6743520" y="2666880"/>
            <a:ext cx="360" cy="22896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01" name="Line 13"/>
          <p:cNvCxnSpPr>
            <a:stCxn id="91" idx="5"/>
            <a:endCxn id="94" idx="1"/>
          </p:cNvCxnSpPr>
          <p:nvPr/>
        </p:nvCxnSpPr>
        <p:spPr>
          <a:xfrm>
            <a:off x="6824520" y="2633400"/>
            <a:ext cx="60084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sp>
        <p:nvSpPr>
          <p:cNvPr id="102" name="CustomShape 14"/>
          <p:cNvSpPr/>
          <p:nvPr/>
        </p:nvSpPr>
        <p:spPr>
          <a:xfrm>
            <a:off x="6629400" y="426708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5"/>
          <p:cNvSpPr/>
          <p:nvPr/>
        </p:nvSpPr>
        <p:spPr>
          <a:xfrm>
            <a:off x="5867280" y="472428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6"/>
          <p:cNvSpPr/>
          <p:nvPr/>
        </p:nvSpPr>
        <p:spPr>
          <a:xfrm>
            <a:off x="6629400" y="472428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7"/>
          <p:cNvSpPr/>
          <p:nvPr/>
        </p:nvSpPr>
        <p:spPr>
          <a:xfrm>
            <a:off x="7391520" y="472428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8"/>
          <p:cNvSpPr/>
          <p:nvPr/>
        </p:nvSpPr>
        <p:spPr>
          <a:xfrm>
            <a:off x="5562720" y="518148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9"/>
          <p:cNvSpPr/>
          <p:nvPr/>
        </p:nvSpPr>
        <p:spPr>
          <a:xfrm>
            <a:off x="6172200" y="518148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8" name="Line 20"/>
          <p:cNvCxnSpPr>
            <a:stCxn id="102" idx="3"/>
            <a:endCxn id="103" idx="7"/>
          </p:cNvCxnSpPr>
          <p:nvPr/>
        </p:nvCxnSpPr>
        <p:spPr>
          <a:xfrm flipH="1">
            <a:off x="6062400" y="4462200"/>
            <a:ext cx="60084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09" name="Line 21"/>
          <p:cNvCxnSpPr>
            <a:stCxn id="103" idx="3"/>
            <a:endCxn id="106" idx="0"/>
          </p:cNvCxnSpPr>
          <p:nvPr/>
        </p:nvCxnSpPr>
        <p:spPr>
          <a:xfrm flipH="1">
            <a:off x="5676840" y="4919400"/>
            <a:ext cx="22428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10" name="Line 22"/>
          <p:cNvCxnSpPr>
            <a:stCxn id="103" idx="5"/>
            <a:endCxn id="107" idx="0"/>
          </p:cNvCxnSpPr>
          <p:nvPr/>
        </p:nvCxnSpPr>
        <p:spPr>
          <a:xfrm>
            <a:off x="6062400" y="4919400"/>
            <a:ext cx="22428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11" name="Line 23"/>
          <p:cNvCxnSpPr>
            <a:stCxn id="102" idx="4"/>
            <a:endCxn id="104" idx="0"/>
          </p:cNvCxnSpPr>
          <p:nvPr/>
        </p:nvCxnSpPr>
        <p:spPr>
          <a:xfrm>
            <a:off x="6743520" y="4495680"/>
            <a:ext cx="360" cy="22896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12" name="Line 24"/>
          <p:cNvCxnSpPr>
            <a:stCxn id="102" idx="5"/>
            <a:endCxn id="105" idx="1"/>
          </p:cNvCxnSpPr>
          <p:nvPr/>
        </p:nvCxnSpPr>
        <p:spPr>
          <a:xfrm>
            <a:off x="6824520" y="4462200"/>
            <a:ext cx="60084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Strategies: Blind Search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6781680" y="236232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6019920" y="281952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6781680" y="281952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7543800" y="281952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5715000" y="327672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7"/>
          <p:cNvSpPr/>
          <p:nvPr/>
        </p:nvSpPr>
        <p:spPr>
          <a:xfrm>
            <a:off x="6324480" y="327672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20" name="Line 8"/>
          <p:cNvCxnSpPr>
            <a:stCxn id="114" idx="3"/>
            <a:endCxn id="115" idx="7"/>
          </p:cNvCxnSpPr>
          <p:nvPr/>
        </p:nvCxnSpPr>
        <p:spPr>
          <a:xfrm flipH="1">
            <a:off x="6215040" y="2557440"/>
            <a:ext cx="60048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21" name="Line 9"/>
          <p:cNvCxnSpPr>
            <a:stCxn id="115" idx="3"/>
            <a:endCxn id="118" idx="0"/>
          </p:cNvCxnSpPr>
          <p:nvPr/>
        </p:nvCxnSpPr>
        <p:spPr>
          <a:xfrm flipH="1">
            <a:off x="5829120" y="3014640"/>
            <a:ext cx="22464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22" name="Line 10"/>
          <p:cNvCxnSpPr>
            <a:stCxn id="115" idx="5"/>
            <a:endCxn id="119" idx="0"/>
          </p:cNvCxnSpPr>
          <p:nvPr/>
        </p:nvCxnSpPr>
        <p:spPr>
          <a:xfrm>
            <a:off x="6215040" y="3014640"/>
            <a:ext cx="22392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23" name="Line 11"/>
          <p:cNvCxnSpPr>
            <a:stCxn id="114" idx="4"/>
            <a:endCxn id="116" idx="0"/>
          </p:cNvCxnSpPr>
          <p:nvPr/>
        </p:nvCxnSpPr>
        <p:spPr>
          <a:xfrm>
            <a:off x="6895800" y="2590920"/>
            <a:ext cx="360" cy="22896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24" name="Line 12"/>
          <p:cNvCxnSpPr>
            <a:stCxn id="114" idx="5"/>
            <a:endCxn id="117" idx="1"/>
          </p:cNvCxnSpPr>
          <p:nvPr/>
        </p:nvCxnSpPr>
        <p:spPr>
          <a:xfrm>
            <a:off x="6976800" y="2557440"/>
            <a:ext cx="60084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sp>
        <p:nvSpPr>
          <p:cNvPr id="125" name="CustomShape 13"/>
          <p:cNvSpPr/>
          <p:nvPr/>
        </p:nvSpPr>
        <p:spPr>
          <a:xfrm>
            <a:off x="6781680" y="411480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4"/>
          <p:cNvSpPr/>
          <p:nvPr/>
        </p:nvSpPr>
        <p:spPr>
          <a:xfrm>
            <a:off x="6019920" y="457200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5"/>
          <p:cNvSpPr/>
          <p:nvPr/>
        </p:nvSpPr>
        <p:spPr>
          <a:xfrm>
            <a:off x="6781680" y="457200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6"/>
          <p:cNvSpPr/>
          <p:nvPr/>
        </p:nvSpPr>
        <p:spPr>
          <a:xfrm>
            <a:off x="7543800" y="457200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7"/>
          <p:cNvSpPr/>
          <p:nvPr/>
        </p:nvSpPr>
        <p:spPr>
          <a:xfrm>
            <a:off x="5715000" y="502920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8"/>
          <p:cNvSpPr/>
          <p:nvPr/>
        </p:nvSpPr>
        <p:spPr>
          <a:xfrm>
            <a:off x="6324480" y="502920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31" name="Line 19"/>
          <p:cNvCxnSpPr>
            <a:stCxn id="125" idx="3"/>
            <a:endCxn id="126" idx="7"/>
          </p:cNvCxnSpPr>
          <p:nvPr/>
        </p:nvCxnSpPr>
        <p:spPr>
          <a:xfrm flipH="1">
            <a:off x="6215040" y="4309920"/>
            <a:ext cx="60048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32" name="Line 20"/>
          <p:cNvCxnSpPr>
            <a:stCxn id="126" idx="3"/>
            <a:endCxn id="129" idx="0"/>
          </p:cNvCxnSpPr>
          <p:nvPr/>
        </p:nvCxnSpPr>
        <p:spPr>
          <a:xfrm flipH="1">
            <a:off x="5829120" y="4767120"/>
            <a:ext cx="22464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33" name="Line 21"/>
          <p:cNvCxnSpPr>
            <a:stCxn id="126" idx="5"/>
            <a:endCxn id="130" idx="0"/>
          </p:cNvCxnSpPr>
          <p:nvPr/>
        </p:nvCxnSpPr>
        <p:spPr>
          <a:xfrm>
            <a:off x="6215040" y="4767120"/>
            <a:ext cx="22392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34" name="Line 22"/>
          <p:cNvCxnSpPr>
            <a:stCxn id="125" idx="4"/>
            <a:endCxn id="127" idx="0"/>
          </p:cNvCxnSpPr>
          <p:nvPr/>
        </p:nvCxnSpPr>
        <p:spPr>
          <a:xfrm>
            <a:off x="6895800" y="4343400"/>
            <a:ext cx="360" cy="22896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35" name="Line 23"/>
          <p:cNvCxnSpPr>
            <a:stCxn id="125" idx="5"/>
            <a:endCxn id="128" idx="1"/>
          </p:cNvCxnSpPr>
          <p:nvPr/>
        </p:nvCxnSpPr>
        <p:spPr>
          <a:xfrm>
            <a:off x="6976800" y="4309920"/>
            <a:ext cx="60084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graphicFrame>
        <p:nvGraphicFramePr>
          <p:cNvPr id="136" name="Table 24"/>
          <p:cNvGraphicFramePr/>
          <p:nvPr/>
        </p:nvGraphicFramePr>
        <p:xfrm>
          <a:off x="762120" y="2362320"/>
          <a:ext cx="4267080" cy="2935080"/>
        </p:xfrm>
        <a:graphic>
          <a:graphicData uri="http://schemas.openxmlformats.org/drawingml/2006/table">
            <a:tbl>
              <a:tblPr/>
              <a:tblGrid>
                <a:gridCol w="1422360"/>
                <a:gridCol w="1422360"/>
                <a:gridCol w="1422360"/>
              </a:tblGrid>
              <a:tr h="703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ff"/>
                          </a:solidFill>
                          <a:latin typeface="Arial Unicode MS"/>
                        </a:rPr>
                        <a:t>Criterion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ff"/>
                          </a:solidFill>
                          <a:latin typeface="Arial Unicode MS"/>
                        </a:rPr>
                        <a:t>Breadth-First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ff"/>
                          </a:solidFill>
                          <a:latin typeface="Arial Unicode MS"/>
                        </a:rPr>
                        <a:t>Depth-First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Time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5094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Space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5094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Optimal?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Complete?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37" name="CustomShape 25"/>
          <p:cNvSpPr/>
          <p:nvPr/>
        </p:nvSpPr>
        <p:spPr>
          <a:xfrm>
            <a:off x="685800" y="5638680"/>
            <a:ext cx="7848720" cy="70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b</a:t>
            </a:r>
            <a:r>
              <a:rPr lang="en-IN" sz="2000">
                <a:latin typeface="Arial Unicode MS"/>
              </a:rPr>
              <a:t>: branching factor</a:t>
            </a:r>
            <a:r>
              <a:rPr lang="en-IN" sz="2000">
                <a:latin typeface="Arial Unicode MS"/>
              </a:rPr>
              <a:t>	</a:t>
            </a:r>
            <a:r>
              <a:rPr lang="en-IN" sz="2000">
                <a:solidFill>
                  <a:srgbClr val="0000ff"/>
                </a:solidFill>
                <a:latin typeface="Arial Unicode MS"/>
              </a:rPr>
              <a:t>d</a:t>
            </a:r>
            <a:r>
              <a:rPr lang="en-IN" sz="2000">
                <a:latin typeface="Arial Unicode MS"/>
              </a:rPr>
              <a:t>: solution depth</a:t>
            </a:r>
            <a:r>
              <a:rPr lang="en-IN" sz="2000">
                <a:latin typeface="Arial Unicode MS"/>
              </a:rPr>
              <a:t>	</a:t>
            </a:r>
            <a:r>
              <a:rPr lang="en-IN" sz="2000">
                <a:solidFill>
                  <a:srgbClr val="0000ff"/>
                </a:solidFill>
                <a:latin typeface="Arial Unicode MS"/>
              </a:rPr>
              <a:t>m</a:t>
            </a:r>
            <a:r>
              <a:rPr lang="en-IN" sz="2000">
                <a:latin typeface="Arial Unicode MS"/>
              </a:rPr>
              <a:t>: maximum depth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Outline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State space search</a:t>
            </a:r>
            <a:endParaRPr/>
          </a:p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Search strategies</a:t>
            </a:r>
            <a:endParaRPr/>
          </a:p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Problem characteristics</a:t>
            </a:r>
            <a:endParaRPr/>
          </a:p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Design of search programs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Strategies: Blind Search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6781680" y="236232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6019920" y="281952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6781680" y="281952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7543800" y="281952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>
            <a:off x="5715000" y="327672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6324480" y="327672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45" name="Line 8"/>
          <p:cNvCxnSpPr>
            <a:stCxn id="139" idx="3"/>
            <a:endCxn id="140" idx="7"/>
          </p:cNvCxnSpPr>
          <p:nvPr/>
        </p:nvCxnSpPr>
        <p:spPr>
          <a:xfrm flipH="1">
            <a:off x="6215040" y="2557440"/>
            <a:ext cx="60048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46" name="Line 9"/>
          <p:cNvCxnSpPr>
            <a:stCxn id="140" idx="3"/>
            <a:endCxn id="143" idx="0"/>
          </p:cNvCxnSpPr>
          <p:nvPr/>
        </p:nvCxnSpPr>
        <p:spPr>
          <a:xfrm flipH="1">
            <a:off x="5829120" y="3014640"/>
            <a:ext cx="22464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47" name="Line 10"/>
          <p:cNvCxnSpPr>
            <a:stCxn id="140" idx="5"/>
            <a:endCxn id="144" idx="0"/>
          </p:cNvCxnSpPr>
          <p:nvPr/>
        </p:nvCxnSpPr>
        <p:spPr>
          <a:xfrm>
            <a:off x="6215040" y="3014640"/>
            <a:ext cx="22392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48" name="Line 11"/>
          <p:cNvCxnSpPr>
            <a:stCxn id="139" idx="4"/>
            <a:endCxn id="141" idx="0"/>
          </p:cNvCxnSpPr>
          <p:nvPr/>
        </p:nvCxnSpPr>
        <p:spPr>
          <a:xfrm>
            <a:off x="6895800" y="2590920"/>
            <a:ext cx="360" cy="22896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49" name="Line 12"/>
          <p:cNvCxnSpPr>
            <a:stCxn id="139" idx="5"/>
            <a:endCxn id="142" idx="1"/>
          </p:cNvCxnSpPr>
          <p:nvPr/>
        </p:nvCxnSpPr>
        <p:spPr>
          <a:xfrm>
            <a:off x="6976800" y="2557440"/>
            <a:ext cx="60084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sp>
        <p:nvSpPr>
          <p:cNvPr id="150" name="CustomShape 13"/>
          <p:cNvSpPr/>
          <p:nvPr/>
        </p:nvSpPr>
        <p:spPr>
          <a:xfrm>
            <a:off x="6781680" y="411480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4"/>
          <p:cNvSpPr/>
          <p:nvPr/>
        </p:nvSpPr>
        <p:spPr>
          <a:xfrm>
            <a:off x="6019920" y="457200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"/>
          <p:cNvSpPr/>
          <p:nvPr/>
        </p:nvSpPr>
        <p:spPr>
          <a:xfrm>
            <a:off x="6781680" y="457200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6"/>
          <p:cNvSpPr/>
          <p:nvPr/>
        </p:nvSpPr>
        <p:spPr>
          <a:xfrm>
            <a:off x="7543800" y="457200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7"/>
          <p:cNvSpPr/>
          <p:nvPr/>
        </p:nvSpPr>
        <p:spPr>
          <a:xfrm>
            <a:off x="5715000" y="5029200"/>
            <a:ext cx="228600" cy="2286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8"/>
          <p:cNvSpPr/>
          <p:nvPr/>
        </p:nvSpPr>
        <p:spPr>
          <a:xfrm>
            <a:off x="6324480" y="502920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6" name="Line 19"/>
          <p:cNvCxnSpPr>
            <a:stCxn id="150" idx="3"/>
            <a:endCxn id="151" idx="7"/>
          </p:cNvCxnSpPr>
          <p:nvPr/>
        </p:nvCxnSpPr>
        <p:spPr>
          <a:xfrm flipH="1">
            <a:off x="6215040" y="4309920"/>
            <a:ext cx="60048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57" name="Line 20"/>
          <p:cNvCxnSpPr>
            <a:stCxn id="151" idx="3"/>
            <a:endCxn id="154" idx="0"/>
          </p:cNvCxnSpPr>
          <p:nvPr/>
        </p:nvCxnSpPr>
        <p:spPr>
          <a:xfrm flipH="1">
            <a:off x="5829120" y="4767120"/>
            <a:ext cx="22464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58" name="Line 21"/>
          <p:cNvCxnSpPr>
            <a:stCxn id="151" idx="5"/>
            <a:endCxn id="155" idx="0"/>
          </p:cNvCxnSpPr>
          <p:nvPr/>
        </p:nvCxnSpPr>
        <p:spPr>
          <a:xfrm>
            <a:off x="6215040" y="4767120"/>
            <a:ext cx="223920" cy="26244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59" name="Line 22"/>
          <p:cNvCxnSpPr>
            <a:stCxn id="150" idx="4"/>
            <a:endCxn id="152" idx="0"/>
          </p:cNvCxnSpPr>
          <p:nvPr/>
        </p:nvCxnSpPr>
        <p:spPr>
          <a:xfrm>
            <a:off x="6895800" y="4343400"/>
            <a:ext cx="360" cy="22896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60" name="Line 23"/>
          <p:cNvCxnSpPr>
            <a:stCxn id="150" idx="5"/>
            <a:endCxn id="153" idx="1"/>
          </p:cNvCxnSpPr>
          <p:nvPr/>
        </p:nvCxnSpPr>
        <p:spPr>
          <a:xfrm>
            <a:off x="6976800" y="4309920"/>
            <a:ext cx="600840" cy="2959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graphicFrame>
        <p:nvGraphicFramePr>
          <p:cNvPr id="161" name="Table 24"/>
          <p:cNvGraphicFramePr/>
          <p:nvPr/>
        </p:nvGraphicFramePr>
        <p:xfrm>
          <a:off x="762120" y="2362320"/>
          <a:ext cx="4267080" cy="2935080"/>
        </p:xfrm>
        <a:graphic>
          <a:graphicData uri="http://schemas.openxmlformats.org/drawingml/2006/table">
            <a:tbl>
              <a:tblPr/>
              <a:tblGrid>
                <a:gridCol w="1422360"/>
                <a:gridCol w="1422360"/>
                <a:gridCol w="1422360"/>
              </a:tblGrid>
              <a:tr h="703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ff"/>
                          </a:solidFill>
                          <a:latin typeface="Arial Unicode MS"/>
                        </a:rPr>
                        <a:t>Criterion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ff"/>
                          </a:solidFill>
                          <a:latin typeface="Arial Unicode MS"/>
                        </a:rPr>
                        <a:t>Breadth-First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ff"/>
                          </a:solidFill>
                          <a:latin typeface="Arial Unicode MS"/>
                        </a:rPr>
                        <a:t>Depth-First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Time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Arial Unicode MS"/>
                        </a:rPr>
                        <a:t>b</a:t>
                      </a:r>
                      <a:r>
                        <a:rPr lang="en-GB" sz="2400" baseline="30000">
                          <a:solidFill>
                            <a:srgbClr val="000000"/>
                          </a:solidFill>
                          <a:latin typeface="Arial Unicode MS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Arial Unicode MS"/>
                        </a:rPr>
                        <a:t>b</a:t>
                      </a:r>
                      <a:r>
                        <a:rPr lang="en-GB" sz="2400" baseline="30000">
                          <a:solidFill>
                            <a:srgbClr val="000000"/>
                          </a:solidFill>
                          <a:latin typeface="Arial Unicode MS"/>
                        </a:rPr>
                        <a:t>m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Space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Arial Unicode MS"/>
                        </a:rPr>
                        <a:t>b</a:t>
                      </a:r>
                      <a:r>
                        <a:rPr lang="en-GB" sz="2400" baseline="30000">
                          <a:solidFill>
                            <a:srgbClr val="000000"/>
                          </a:solidFill>
                          <a:latin typeface="Arial Unicode MS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Arial Unicode MS"/>
                        </a:rPr>
                        <a:t>bm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Optimal?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703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Complete?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Arial Unicode MS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2" name="CustomShape 25"/>
          <p:cNvSpPr/>
          <p:nvPr/>
        </p:nvSpPr>
        <p:spPr>
          <a:xfrm>
            <a:off x="685800" y="5638680"/>
            <a:ext cx="7848720" cy="70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b</a:t>
            </a:r>
            <a:r>
              <a:rPr lang="en-IN" sz="2000">
                <a:latin typeface="Arial Unicode MS"/>
              </a:rPr>
              <a:t>: branching factor</a:t>
            </a:r>
            <a:r>
              <a:rPr lang="en-IN" sz="2000">
                <a:latin typeface="Arial Unicode MS"/>
              </a:rPr>
              <a:t>	</a:t>
            </a:r>
            <a:r>
              <a:rPr lang="en-IN" sz="2000">
                <a:solidFill>
                  <a:srgbClr val="0000ff"/>
                </a:solidFill>
                <a:latin typeface="Arial Unicode MS"/>
              </a:rPr>
              <a:t>d</a:t>
            </a:r>
            <a:r>
              <a:rPr lang="en-IN" sz="2000">
                <a:latin typeface="Arial Unicode MS"/>
              </a:rPr>
              <a:t>: solution depth</a:t>
            </a:r>
            <a:r>
              <a:rPr lang="en-IN" sz="2000">
                <a:latin typeface="Arial Unicode MS"/>
              </a:rPr>
              <a:t>	</a:t>
            </a:r>
            <a:r>
              <a:rPr lang="en-IN" sz="2000">
                <a:solidFill>
                  <a:srgbClr val="0000ff"/>
                </a:solidFill>
                <a:latin typeface="Arial Unicode MS"/>
              </a:rPr>
              <a:t>m</a:t>
            </a:r>
            <a:r>
              <a:rPr lang="en-IN" sz="2000">
                <a:latin typeface="Arial Unicode MS"/>
              </a:rPr>
              <a:t>: maximum depth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Strategies: Heuristic Search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SzPct val="120000"/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Heuristic</a:t>
            </a:r>
            <a:r>
              <a:rPr lang="en-IN" sz="2400">
                <a:latin typeface="Arial Unicode MS"/>
              </a:rPr>
              <a:t>: involving or serving as an aid to learning, discovery, or problem-solving by experimental and especially trial-and-error methods. </a:t>
            </a:r>
            <a:endParaRPr/>
          </a:p>
          <a:p>
            <a:pPr/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(Merriam-Webster’s dictionary)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Heuristic technique improves the efficiency of a search process, possibly by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sacrificing</a:t>
            </a:r>
            <a:r>
              <a:rPr lang="en-IN" sz="2400">
                <a:latin typeface="Arial Unicode MS"/>
              </a:rPr>
              <a:t> claims of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completeness</a:t>
            </a:r>
            <a:r>
              <a:rPr lang="en-IN" sz="2400">
                <a:latin typeface="Arial Unicode MS"/>
              </a:rPr>
              <a:t> or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optimality</a:t>
            </a:r>
            <a:r>
              <a:rPr lang="en-IN" sz="2400">
                <a:latin typeface="Arial Unicode MS"/>
              </a:rPr>
              <a:t>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Strategies: Heuristic Search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Heuristic is for combinatorial explosion.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Optimal solutions are rarely needed.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Strategies: Heuristic Search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The Travelling Salesman Problem</a:t>
            </a:r>
            <a:endParaRPr/>
          </a:p>
          <a:p>
            <a:pPr/>
            <a:r>
              <a:rPr lang="en-IN" sz="2400">
                <a:latin typeface="Arial Unicode MS"/>
              </a:rPr>
              <a:t>“</a:t>
            </a:r>
            <a:r>
              <a:rPr lang="en-IN" sz="2400">
                <a:latin typeface="Arial Unicode MS"/>
              </a:rPr>
              <a:t>A salesman has a list of cities, each of which he must </a:t>
            </a:r>
            <a:endParaRPr/>
          </a:p>
          <a:p>
            <a:pPr/>
            <a:r>
              <a:rPr lang="en-IN" sz="2400">
                <a:latin typeface="Arial Unicode MS"/>
              </a:rPr>
              <a:t>visit exactly once. There are direct roads between each </a:t>
            </a:r>
            <a:endParaRPr/>
          </a:p>
          <a:p>
            <a:pPr/>
            <a:r>
              <a:rPr lang="en-IN" sz="2400">
                <a:latin typeface="Arial Unicode MS"/>
              </a:rPr>
              <a:t>pair of cities on the list. Find the route the salesman </a:t>
            </a:r>
            <a:endParaRPr/>
          </a:p>
          <a:p>
            <a:pPr/>
            <a:r>
              <a:rPr lang="en-IN" sz="2400">
                <a:latin typeface="Arial Unicode MS"/>
              </a:rPr>
              <a:t>should follow for the shortest possible round trip that </a:t>
            </a:r>
            <a:endParaRPr/>
          </a:p>
          <a:p>
            <a:pPr/>
            <a:r>
              <a:rPr lang="en-IN" sz="2400">
                <a:latin typeface="Arial Unicode MS"/>
              </a:rPr>
              <a:t>both starts and finishes at any one of the cities.”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4495680" y="464832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3124080" y="533412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>
            <a:off x="4495680" y="533412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"/>
          <p:cNvSpPr/>
          <p:nvPr/>
        </p:nvSpPr>
        <p:spPr>
          <a:xfrm>
            <a:off x="5943600" y="533412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"/>
          <p:cNvSpPr/>
          <p:nvPr/>
        </p:nvSpPr>
        <p:spPr>
          <a:xfrm>
            <a:off x="4495680" y="6095880"/>
            <a:ext cx="228600" cy="2286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74" name="Line 8"/>
          <p:cNvCxnSpPr>
            <a:stCxn id="169" idx="3"/>
            <a:endCxn id="170" idx="7"/>
          </p:cNvCxnSpPr>
          <p:nvPr/>
        </p:nvCxnSpPr>
        <p:spPr>
          <a:xfrm flipH="1">
            <a:off x="3319200" y="4843080"/>
            <a:ext cx="1210320" cy="52416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75" name="Line 9"/>
          <p:cNvCxnSpPr>
            <a:stCxn id="170" idx="5"/>
            <a:endCxn id="173" idx="0"/>
          </p:cNvCxnSpPr>
          <p:nvPr/>
        </p:nvCxnSpPr>
        <p:spPr>
          <a:xfrm>
            <a:off x="3319200" y="5529240"/>
            <a:ext cx="1290960" cy="56736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76" name="Line 10"/>
          <p:cNvCxnSpPr>
            <a:stCxn id="169" idx="5"/>
            <a:endCxn id="172" idx="1"/>
          </p:cNvCxnSpPr>
          <p:nvPr/>
        </p:nvCxnSpPr>
        <p:spPr>
          <a:xfrm>
            <a:off x="4691160" y="4843080"/>
            <a:ext cx="1286280" cy="52416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177" name="Line 11"/>
          <p:cNvCxnSpPr>
            <a:stCxn id="173" idx="0"/>
            <a:endCxn id="172" idx="3"/>
          </p:cNvCxnSpPr>
          <p:nvPr/>
        </p:nvCxnSpPr>
        <p:spPr>
          <a:xfrm flipV="1">
            <a:off x="4609800" y="5528880"/>
            <a:ext cx="1367640" cy="56736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sp>
        <p:nvSpPr>
          <p:cNvPr id="178" name="CustomShape 12"/>
          <p:cNvSpPr/>
          <p:nvPr/>
        </p:nvSpPr>
        <p:spPr>
          <a:xfrm>
            <a:off x="4114800" y="4419720"/>
            <a:ext cx="3808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A</a:t>
            </a:r>
            <a:endParaRPr/>
          </a:p>
        </p:txBody>
      </p:sp>
      <p:sp>
        <p:nvSpPr>
          <p:cNvPr id="179" name="CustomShape 13"/>
          <p:cNvSpPr/>
          <p:nvPr/>
        </p:nvSpPr>
        <p:spPr>
          <a:xfrm>
            <a:off x="4114800" y="5105520"/>
            <a:ext cx="3808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B</a:t>
            </a:r>
            <a:endParaRPr/>
          </a:p>
        </p:txBody>
      </p:sp>
      <p:sp>
        <p:nvSpPr>
          <p:cNvPr id="180" name="CustomShape 14"/>
          <p:cNvSpPr/>
          <p:nvPr/>
        </p:nvSpPr>
        <p:spPr>
          <a:xfrm>
            <a:off x="4114800" y="6019920"/>
            <a:ext cx="3808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C</a:t>
            </a:r>
            <a:endParaRPr/>
          </a:p>
        </p:txBody>
      </p:sp>
      <p:cxnSp>
        <p:nvCxnSpPr>
          <p:cNvPr id="181" name="Line 15"/>
          <p:cNvCxnSpPr>
            <a:stCxn id="170" idx="6"/>
            <a:endCxn id="171" idx="2"/>
          </p:cNvCxnSpPr>
          <p:nvPr/>
        </p:nvCxnSpPr>
        <p:spPr>
          <a:xfrm>
            <a:off x="3352320" y="5447880"/>
            <a:ext cx="1143720" cy="7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cxnSp>
        <p:nvCxnSpPr>
          <p:cNvPr id="182" name="Line 16"/>
          <p:cNvCxnSpPr>
            <a:stCxn id="171" idx="6"/>
            <a:endCxn id="172" idx="2"/>
          </p:cNvCxnSpPr>
          <p:nvPr/>
        </p:nvCxnSpPr>
        <p:spPr>
          <a:xfrm>
            <a:off x="4723920" y="5447880"/>
            <a:ext cx="1220040" cy="720"/>
          </a:xfrm>
          <a:prstGeom prst="straightConnector1">
            <a:avLst/>
          </a:prstGeom>
          <a:ln w="9360">
            <a:solidFill>
              <a:srgbClr val="000000"/>
            </a:solidFill>
            <a:miter/>
          </a:ln>
        </p:spPr>
      </p:cxnSp>
      <p:sp>
        <p:nvSpPr>
          <p:cNvPr id="183" name="CustomShape 17"/>
          <p:cNvSpPr/>
          <p:nvPr/>
        </p:nvSpPr>
        <p:spPr>
          <a:xfrm>
            <a:off x="2743200" y="5257800"/>
            <a:ext cx="3808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D</a:t>
            </a:r>
            <a:endParaRPr/>
          </a:p>
        </p:txBody>
      </p:sp>
      <p:sp>
        <p:nvSpPr>
          <p:cNvPr id="184" name="CustomShape 18"/>
          <p:cNvSpPr/>
          <p:nvPr/>
        </p:nvSpPr>
        <p:spPr>
          <a:xfrm>
            <a:off x="6248520" y="5257800"/>
            <a:ext cx="3808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E</a:t>
            </a:r>
            <a:endParaRPr/>
          </a:p>
        </p:txBody>
      </p:sp>
      <p:sp>
        <p:nvSpPr>
          <p:cNvPr id="185" name="CustomShape 19"/>
          <p:cNvSpPr/>
          <p:nvPr/>
        </p:nvSpPr>
        <p:spPr>
          <a:xfrm>
            <a:off x="3581280" y="4724280"/>
            <a:ext cx="38124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latin typeface="Arial Unicode MS"/>
              </a:rPr>
              <a:t>1</a:t>
            </a:r>
            <a:endParaRPr/>
          </a:p>
        </p:txBody>
      </p:sp>
      <p:sp>
        <p:nvSpPr>
          <p:cNvPr id="186" name="CustomShape 20"/>
          <p:cNvSpPr/>
          <p:nvPr/>
        </p:nvSpPr>
        <p:spPr>
          <a:xfrm>
            <a:off x="5334120" y="4724280"/>
            <a:ext cx="5331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latin typeface="Arial Unicode MS"/>
              </a:rPr>
              <a:t>10</a:t>
            </a:r>
            <a:endParaRPr/>
          </a:p>
        </p:txBody>
      </p:sp>
      <p:sp>
        <p:nvSpPr>
          <p:cNvPr id="187" name="CustomShape 21"/>
          <p:cNvSpPr/>
          <p:nvPr/>
        </p:nvSpPr>
        <p:spPr>
          <a:xfrm>
            <a:off x="3886200" y="5410080"/>
            <a:ext cx="3808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latin typeface="Arial Unicode MS"/>
              </a:rPr>
              <a:t>5</a:t>
            </a:r>
            <a:endParaRPr/>
          </a:p>
        </p:txBody>
      </p:sp>
      <p:sp>
        <p:nvSpPr>
          <p:cNvPr id="188" name="CustomShape 22"/>
          <p:cNvSpPr/>
          <p:nvPr/>
        </p:nvSpPr>
        <p:spPr>
          <a:xfrm>
            <a:off x="4952880" y="5410080"/>
            <a:ext cx="38124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latin typeface="Arial Unicode MS"/>
              </a:rPr>
              <a:t>5</a:t>
            </a:r>
            <a:endParaRPr/>
          </a:p>
        </p:txBody>
      </p:sp>
      <p:sp>
        <p:nvSpPr>
          <p:cNvPr id="189" name="CustomShape 23"/>
          <p:cNvSpPr/>
          <p:nvPr/>
        </p:nvSpPr>
        <p:spPr>
          <a:xfrm>
            <a:off x="5257800" y="5791320"/>
            <a:ext cx="3808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latin typeface="Arial Unicode MS"/>
              </a:rPr>
              <a:t>5</a:t>
            </a:r>
            <a:endParaRPr/>
          </a:p>
        </p:txBody>
      </p:sp>
      <p:sp>
        <p:nvSpPr>
          <p:cNvPr id="190" name="CustomShape 24"/>
          <p:cNvSpPr/>
          <p:nvPr/>
        </p:nvSpPr>
        <p:spPr>
          <a:xfrm>
            <a:off x="3505320" y="5791320"/>
            <a:ext cx="53316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latin typeface="Arial Unicode MS"/>
              </a:rPr>
              <a:t>15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Strategies: Heuristic Search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Nearest neighbour heuristic:</a:t>
            </a:r>
            <a:endParaRPr/>
          </a:p>
          <a:p>
            <a:pPr/>
            <a:r>
              <a:rPr lang="en-IN" sz="2400">
                <a:latin typeface="Arial Unicode MS"/>
              </a:rPr>
              <a:t>1.  Select a starting city.</a:t>
            </a:r>
            <a:endParaRPr/>
          </a:p>
          <a:p>
            <a:pPr/>
            <a:r>
              <a:rPr lang="en-IN" sz="2400">
                <a:latin typeface="Arial Unicode MS"/>
              </a:rPr>
              <a:t>2.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 </a:t>
            </a:r>
            <a:r>
              <a:rPr lang="en-IN" sz="2400">
                <a:latin typeface="Arial Unicode MS"/>
              </a:rPr>
              <a:t>Select the one closest to the current city</a:t>
            </a:r>
            <a:r>
              <a:rPr lang="en-IN" sz="2000">
                <a:latin typeface="Arial Unicode MS"/>
              </a:rPr>
              <a:t>.</a:t>
            </a:r>
            <a:endParaRPr/>
          </a:p>
          <a:p>
            <a:pPr/>
            <a:r>
              <a:rPr lang="en-IN" sz="2400">
                <a:latin typeface="Arial Unicode MS"/>
              </a:rPr>
              <a:t>3.  Repeat step 2 until all cities have been visited.</a:t>
            </a:r>
            <a:endParaRPr/>
          </a:p>
          <a:p>
            <a:pPr/>
            <a:endParaRPr/>
          </a:p>
          <a:p>
            <a:pPr/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Strategies: Heuristic Search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Nearest neighbour heuristic:</a:t>
            </a:r>
            <a:endParaRPr/>
          </a:p>
          <a:p>
            <a:pPr/>
            <a:r>
              <a:rPr lang="en-IN" sz="2400">
                <a:latin typeface="Arial Unicode MS"/>
              </a:rPr>
              <a:t>1.  Select a starting city.</a:t>
            </a:r>
            <a:endParaRPr/>
          </a:p>
          <a:p>
            <a:pPr/>
            <a:r>
              <a:rPr lang="en-IN" sz="2400">
                <a:latin typeface="Arial Unicode MS"/>
              </a:rPr>
              <a:t>2.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 </a:t>
            </a:r>
            <a:r>
              <a:rPr lang="en-IN" sz="2400">
                <a:latin typeface="Arial Unicode MS"/>
              </a:rPr>
              <a:t>Select the one closest to the current city</a:t>
            </a:r>
            <a:r>
              <a:rPr lang="en-IN" sz="2000">
                <a:latin typeface="Arial Unicode MS"/>
              </a:rPr>
              <a:t>.</a:t>
            </a:r>
            <a:endParaRPr/>
          </a:p>
          <a:p>
            <a:pPr/>
            <a:r>
              <a:rPr lang="en-IN" sz="2400">
                <a:latin typeface="Arial Unicode MS"/>
              </a:rPr>
              <a:t>3.  Repeat step 2 until all cities have been visited.</a:t>
            </a:r>
            <a:endParaRPr/>
          </a:p>
          <a:p>
            <a:pPr/>
            <a:endParaRPr/>
          </a:p>
          <a:p>
            <a:pPr/>
            <a:endParaRPr/>
          </a:p>
          <a:p>
            <a:pPr algn="ctr"/>
            <a:r>
              <a:rPr lang="en-IN" sz="2400">
                <a:solidFill>
                  <a:srgbClr val="0000ff"/>
                </a:solidFill>
                <a:latin typeface="Arial Unicode MS"/>
              </a:rPr>
              <a:t>O(n</a:t>
            </a:r>
            <a:r>
              <a:rPr lang="en-IN" sz="2400" baseline="30000">
                <a:solidFill>
                  <a:srgbClr val="0000ff"/>
                </a:solidFill>
                <a:latin typeface="Arial Unicode MS"/>
              </a:rPr>
              <a:t>2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)</a:t>
            </a:r>
            <a:r>
              <a:rPr lang="en-IN" sz="2400">
                <a:latin typeface="Arial Unicode MS"/>
              </a:rPr>
              <a:t> vs.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O(n!)</a:t>
            </a:r>
            <a:endParaRPr/>
          </a:p>
          <a:p>
            <a:pPr/>
            <a:endParaRPr/>
          </a:p>
          <a:p>
            <a:pPr/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Search Strategies: Heuristic Search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Heuristic function</a:t>
            </a:r>
            <a:r>
              <a:rPr lang="en-IN" sz="2400">
                <a:latin typeface="Arial Unicode MS"/>
              </a:rPr>
              <a:t>:</a:t>
            </a:r>
            <a:endParaRPr/>
          </a:p>
          <a:p>
            <a:pPr algn="ctr">
              <a:lnSpc>
                <a:spcPct val="150000"/>
              </a:lnSpc>
            </a:pPr>
            <a:r>
              <a:rPr lang="en-IN" sz="2400">
                <a:latin typeface="Arial Unicode MS"/>
              </a:rPr>
              <a:t>state descriptions 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measures of desirability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Problem Characteristics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To choose an appropriate method for a particular 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problem: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Is the problem decomposable?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Can solution steps be ignored or undone?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Is the universe predictable?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Is a good solution absolute or relative?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Is the solution a state or a path?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What is the role of knowledge?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Does the task require human-interaction?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the problem decomposable?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Char char="•"/>
            </a:pPr>
            <a:r>
              <a:rPr lang="en-IN" sz="2400">
                <a:latin typeface="Arial Unicode MS"/>
              </a:rPr>
              <a:t>Can the problem be broken down to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smaller problems</a:t>
            </a:r>
            <a:r>
              <a:rPr lang="en-IN" sz="2400">
                <a:latin typeface="Arial Unicode MS"/>
              </a:rPr>
              <a:t> to be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solved independently</a:t>
            </a:r>
            <a:r>
              <a:rPr lang="en-IN" sz="2400">
                <a:latin typeface="Arial Unicode MS"/>
              </a:rPr>
              <a:t>?</a:t>
            </a:r>
            <a:endParaRPr/>
          </a:p>
          <a:p>
            <a:pPr>
              <a:buFont typeface="Arial Unicode MS"/>
              <a:buChar char="•"/>
            </a:pPr>
            <a:endParaRPr/>
          </a:p>
          <a:p>
            <a:pPr>
              <a:buFont typeface="Arial Unicode MS"/>
              <a:buChar char="•"/>
            </a:pPr>
            <a:r>
              <a:rPr lang="en-IN" sz="2400">
                <a:latin typeface="Arial Unicode MS"/>
              </a:rPr>
              <a:t>Decomposable problem can be solved easily.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the problem decomposable?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800">
                <a:latin typeface="Arial Unicode MS"/>
              </a:rPr>
              <a:t>	</a:t>
            </a:r>
            <a:r>
              <a:rPr lang="en-IN" sz="2800">
                <a:latin typeface="Arial Unicode MS"/>
              </a:rPr>
              <a:t>	</a:t>
            </a:r>
            <a:r>
              <a:rPr lang="en-IN" sz="2800">
                <a:latin typeface="Arial Unicode MS"/>
              </a:rPr>
              <a:t>	</a:t>
            </a:r>
            <a:r>
              <a:rPr lang="en-IN" sz="2800">
                <a:latin typeface="Symbol"/>
                <a:ea typeface="Symbol"/>
              </a:rPr>
              <a:t></a:t>
            </a:r>
            <a:r>
              <a:rPr lang="en-IN" sz="2400">
                <a:latin typeface="Arial Unicode MS"/>
              </a:rPr>
              <a:t>(x</a:t>
            </a:r>
            <a:r>
              <a:rPr lang="en-IN" sz="2400" baseline="30000">
                <a:latin typeface="Arial Unicode MS"/>
              </a:rPr>
              <a:t>2</a:t>
            </a:r>
            <a:r>
              <a:rPr lang="en-IN" sz="2400">
                <a:latin typeface="Arial Unicode MS"/>
              </a:rPr>
              <a:t> + 3x + sin</a:t>
            </a:r>
            <a:r>
              <a:rPr lang="en-IN" sz="2400" baseline="30000">
                <a:latin typeface="Arial Unicode MS"/>
              </a:rPr>
              <a:t>2</a:t>
            </a:r>
            <a:r>
              <a:rPr lang="en-IN" sz="2400">
                <a:latin typeface="Arial Unicode MS"/>
              </a:rPr>
              <a:t>x.cos</a:t>
            </a:r>
            <a:r>
              <a:rPr lang="en-IN" sz="2400" baseline="30000">
                <a:latin typeface="Arial Unicode MS"/>
              </a:rPr>
              <a:t>2</a:t>
            </a:r>
            <a:r>
              <a:rPr lang="en-IN" sz="2400">
                <a:latin typeface="Arial Unicode MS"/>
              </a:rPr>
              <a:t>x)dx</a:t>
            </a:r>
            <a:endParaRPr/>
          </a:p>
          <a:p>
            <a:pPr/>
            <a:endParaRPr/>
          </a:p>
          <a:p>
            <a:pPr/>
            <a:r>
              <a:rPr lang="en-IN" sz="2800">
                <a:latin typeface="Arial Unicode MS"/>
              </a:rPr>
              <a:t>	</a:t>
            </a:r>
            <a:r>
              <a:rPr lang="en-IN" sz="2800">
                <a:latin typeface="Symbol"/>
                <a:ea typeface="Symbol"/>
              </a:rPr>
              <a:t></a:t>
            </a:r>
            <a:r>
              <a:rPr lang="en-IN" sz="2400">
                <a:latin typeface="Arial Unicode MS"/>
              </a:rPr>
              <a:t>x</a:t>
            </a:r>
            <a:r>
              <a:rPr lang="en-IN" sz="2400" baseline="30000">
                <a:latin typeface="Arial Unicode MS"/>
              </a:rPr>
              <a:t>2</a:t>
            </a:r>
            <a:r>
              <a:rPr lang="en-IN" sz="2400">
                <a:latin typeface="Arial Unicode MS"/>
              </a:rPr>
              <a:t>dx 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 </a:t>
            </a:r>
            <a:r>
              <a:rPr lang="en-IN" sz="2800">
                <a:latin typeface="Symbol"/>
                <a:ea typeface="Symbol"/>
              </a:rPr>
              <a:t></a:t>
            </a:r>
            <a:r>
              <a:rPr lang="en-IN" sz="2400">
                <a:latin typeface="Arial Unicode MS"/>
              </a:rPr>
              <a:t>3xdx 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  </a:t>
            </a:r>
            <a:r>
              <a:rPr lang="en-IN" sz="2800">
                <a:latin typeface="Symbol"/>
                <a:ea typeface="Symbol"/>
              </a:rPr>
              <a:t></a:t>
            </a:r>
            <a:r>
              <a:rPr lang="en-IN" sz="2400">
                <a:latin typeface="Arial Unicode MS"/>
              </a:rPr>
              <a:t>sin</a:t>
            </a:r>
            <a:r>
              <a:rPr lang="en-IN" sz="2400" baseline="30000">
                <a:latin typeface="Arial Unicode MS"/>
              </a:rPr>
              <a:t>2</a:t>
            </a:r>
            <a:r>
              <a:rPr lang="en-IN" sz="2400">
                <a:latin typeface="Arial Unicode MS"/>
              </a:rPr>
              <a:t>x.cos</a:t>
            </a:r>
            <a:r>
              <a:rPr lang="en-IN" sz="2400" baseline="30000">
                <a:latin typeface="Arial Unicode MS"/>
              </a:rPr>
              <a:t>2</a:t>
            </a:r>
            <a:r>
              <a:rPr lang="en-IN" sz="2400">
                <a:latin typeface="Arial Unicode MS"/>
              </a:rPr>
              <a:t>xdx</a:t>
            </a:r>
            <a:endParaRPr/>
          </a:p>
          <a:p>
            <a:pPr/>
            <a:endParaRPr/>
          </a:p>
          <a:p>
            <a:pPr/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 </a:t>
            </a:r>
            <a:r>
              <a:rPr lang="en-IN" sz="2800">
                <a:latin typeface="Symbol"/>
                <a:ea typeface="Symbol"/>
              </a:rPr>
              <a:t></a:t>
            </a:r>
            <a:r>
              <a:rPr lang="en-IN" sz="2400">
                <a:latin typeface="Arial Unicode MS"/>
              </a:rPr>
              <a:t>(1 </a:t>
            </a:r>
            <a:r>
              <a:rPr lang="en-IN" sz="2400">
                <a:latin typeface="Symbol"/>
                <a:ea typeface="Symbol"/>
              </a:rPr>
              <a:t></a:t>
            </a:r>
            <a:r>
              <a:rPr lang="en-IN" sz="2400">
                <a:latin typeface="Arial Unicode MS"/>
              </a:rPr>
              <a:t> cos</a:t>
            </a:r>
            <a:r>
              <a:rPr lang="en-IN" sz="2400" baseline="30000">
                <a:latin typeface="Arial Unicode MS"/>
              </a:rPr>
              <a:t>2</a:t>
            </a:r>
            <a:r>
              <a:rPr lang="en-IN" sz="2400">
                <a:latin typeface="Arial Unicode MS"/>
              </a:rPr>
              <a:t>x)cos</a:t>
            </a:r>
            <a:r>
              <a:rPr lang="en-IN" sz="2400" baseline="30000">
                <a:latin typeface="Arial Unicode MS"/>
              </a:rPr>
              <a:t>2</a:t>
            </a:r>
            <a:r>
              <a:rPr lang="en-IN" sz="2400">
                <a:latin typeface="Arial Unicode MS"/>
              </a:rPr>
              <a:t>xdx</a:t>
            </a:r>
            <a:endParaRPr/>
          </a:p>
          <a:p>
            <a:pPr/>
            <a:endParaRPr/>
          </a:p>
          <a:p>
            <a:pPr/>
            <a:r>
              <a:rPr lang="en-IN" sz="2800">
                <a:latin typeface="Arial Unicode MS"/>
              </a:rPr>
              <a:t>	</a:t>
            </a:r>
            <a:r>
              <a:rPr lang="en-IN" sz="2800">
                <a:latin typeface="Arial Unicode MS"/>
              </a:rPr>
              <a:t>	</a:t>
            </a:r>
            <a:r>
              <a:rPr lang="en-IN" sz="2800">
                <a:latin typeface="Arial Unicode MS"/>
              </a:rPr>
              <a:t>	</a:t>
            </a:r>
            <a:r>
              <a:rPr lang="en-IN" sz="2800">
                <a:latin typeface="Arial Unicode MS"/>
              </a:rPr>
              <a:t>	</a:t>
            </a:r>
            <a:r>
              <a:rPr lang="en-IN" sz="2800">
                <a:latin typeface="Arial Unicode MS"/>
              </a:rPr>
              <a:t>	</a:t>
            </a:r>
            <a:r>
              <a:rPr lang="en-IN" sz="2800">
                <a:latin typeface="Arial Unicode MS"/>
              </a:rPr>
              <a:t>	</a:t>
            </a:r>
            <a:r>
              <a:rPr lang="en-IN" sz="2800">
                <a:latin typeface="Symbol"/>
                <a:ea typeface="Symbol"/>
              </a:rPr>
              <a:t></a:t>
            </a:r>
            <a:r>
              <a:rPr lang="en-IN" sz="2400">
                <a:latin typeface="Arial Unicode MS"/>
              </a:rPr>
              <a:t>cos</a:t>
            </a:r>
            <a:r>
              <a:rPr lang="en-IN" sz="2400" baseline="30000">
                <a:latin typeface="Arial Unicode MS"/>
              </a:rPr>
              <a:t>2</a:t>
            </a:r>
            <a:r>
              <a:rPr lang="en-IN" sz="2400">
                <a:latin typeface="Arial Unicode MS"/>
              </a:rPr>
              <a:t>xdx      </a:t>
            </a:r>
            <a:r>
              <a:rPr lang="en-IN" sz="2400">
                <a:latin typeface="Symbol"/>
                <a:ea typeface="Symbol"/>
              </a:rPr>
              <a:t></a:t>
            </a:r>
            <a:r>
              <a:rPr lang="en-IN" sz="2800">
                <a:latin typeface="Symbol"/>
                <a:ea typeface="Symbol"/>
              </a:rPr>
              <a:t></a:t>
            </a:r>
            <a:r>
              <a:rPr lang="en-IN" sz="2400">
                <a:latin typeface="Arial Unicode MS"/>
              </a:rPr>
              <a:t>cos</a:t>
            </a:r>
            <a:r>
              <a:rPr lang="en-IN" sz="2400" baseline="30000">
                <a:latin typeface="Arial Unicode MS"/>
              </a:rPr>
              <a:t>4</a:t>
            </a:r>
            <a:r>
              <a:rPr lang="en-IN" sz="2400">
                <a:latin typeface="Arial Unicode MS"/>
              </a:rPr>
              <a:t>xdx</a:t>
            </a:r>
            <a:endParaRPr/>
          </a:p>
          <a:p>
            <a:pPr/>
            <a:endParaRPr/>
          </a:p>
          <a:p>
            <a:pPr/>
            <a:endParaRPr/>
          </a:p>
        </p:txBody>
      </p:sp>
      <p:sp>
        <p:nvSpPr>
          <p:cNvPr id="203" name="Line 3"/>
          <p:cNvSpPr/>
          <p:nvPr/>
        </p:nvSpPr>
        <p:spPr>
          <a:xfrm>
            <a:off x="3962520" y="2514600"/>
            <a:ext cx="0" cy="4572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04" name="Line 4"/>
          <p:cNvSpPr/>
          <p:nvPr/>
        </p:nvSpPr>
        <p:spPr>
          <a:xfrm flipH="1">
            <a:off x="1523880" y="2514600"/>
            <a:ext cx="2438640" cy="4572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05" name="Line 5"/>
          <p:cNvSpPr/>
          <p:nvPr/>
        </p:nvSpPr>
        <p:spPr>
          <a:xfrm>
            <a:off x="3962520" y="2514600"/>
            <a:ext cx="2514600" cy="4572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06" name="Line 6"/>
          <p:cNvSpPr/>
          <p:nvPr/>
        </p:nvSpPr>
        <p:spPr>
          <a:xfrm>
            <a:off x="6477120" y="3505320"/>
            <a:ext cx="0" cy="4572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07" name="Line 7"/>
          <p:cNvSpPr/>
          <p:nvPr/>
        </p:nvSpPr>
        <p:spPr>
          <a:xfrm flipH="1">
            <a:off x="5943600" y="4495680"/>
            <a:ext cx="533520" cy="381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08" name="Line 8"/>
          <p:cNvSpPr/>
          <p:nvPr/>
        </p:nvSpPr>
        <p:spPr>
          <a:xfrm>
            <a:off x="6477120" y="4495680"/>
            <a:ext cx="609480" cy="3812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33520" y="1981080"/>
            <a:ext cx="815328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/>
            <a:r>
              <a:rPr lang="en-GB" sz="2400">
                <a:latin typeface="Arial Unicode MS"/>
              </a:rPr>
              <a:t>Problem solving </a:t>
            </a:r>
            <a:r>
              <a:rPr lang="en-GB" sz="2400">
                <a:solidFill>
                  <a:srgbClr val="0000ff"/>
                </a:solidFill>
                <a:latin typeface="Symbol"/>
                <a:ea typeface="Symbol"/>
              </a:rPr>
              <a:t></a:t>
            </a:r>
            <a:r>
              <a:rPr lang="en-GB" sz="2400">
                <a:latin typeface="Arial Unicode MS"/>
              </a:rPr>
              <a:t> Searching for a goal state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the problem decomposable?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GB" sz="2800">
                <a:latin typeface="Arial Unicode MS"/>
              </a:rPr>
              <a:t>	</a:t>
            </a:r>
            <a:r>
              <a:rPr lang="en-GB" sz="2800">
                <a:latin typeface="Arial Unicode MS"/>
              </a:rPr>
              <a:t>	</a:t>
            </a:r>
            <a:endParaRPr/>
          </a:p>
          <a:p>
            <a:pPr/>
            <a:endParaRPr/>
          </a:p>
          <a:p>
            <a:pPr/>
            <a:endParaRPr/>
          </a:p>
          <a:p>
            <a:pPr/>
            <a:endParaRPr/>
          </a:p>
          <a:p>
            <a:pPr/>
            <a:endParaRPr/>
          </a:p>
          <a:p>
            <a:pPr/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	</a:t>
            </a:r>
            <a:endParaRPr/>
          </a:p>
          <a:p>
            <a:pPr/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CLEAR(x) </a:t>
            </a:r>
            <a:r>
              <a:rPr lang="en-GB" sz="2400">
                <a:latin typeface="Symbol"/>
                <a:ea typeface="Symbol"/>
              </a:rPr>
              <a:t></a:t>
            </a:r>
            <a:r>
              <a:rPr lang="en-GB" sz="2400">
                <a:latin typeface="Arial Unicode MS"/>
              </a:rPr>
              <a:t> ON(x, Table)</a:t>
            </a:r>
            <a:endParaRPr/>
          </a:p>
          <a:p>
            <a:pPr/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CLEAR(x) and CLEAR(y)</a:t>
            </a:r>
            <a:r>
              <a:rPr lang="en-GB" sz="2400">
                <a:solidFill>
                  <a:srgbClr val="ff0000"/>
                </a:solidFill>
                <a:latin typeface="Arial Unicode MS"/>
              </a:rPr>
              <a:t> </a:t>
            </a:r>
            <a:r>
              <a:rPr lang="en-GB" sz="2400">
                <a:latin typeface="Symbol"/>
                <a:ea typeface="Symbol"/>
              </a:rPr>
              <a:t></a:t>
            </a:r>
            <a:r>
              <a:rPr lang="en-GB" sz="2400">
                <a:latin typeface="Arial Unicode MS"/>
              </a:rPr>
              <a:t> ON(x, y)</a:t>
            </a:r>
            <a:r>
              <a:rPr lang="en-GB" sz="2800">
                <a:latin typeface="Arial Unicode MS"/>
              </a:rPr>
              <a:t>	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2666880" y="3276720"/>
            <a:ext cx="533520" cy="5331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A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2666880" y="2743200"/>
            <a:ext cx="533520" cy="533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C</a:t>
            </a:r>
            <a:endParaRPr/>
          </a:p>
        </p:txBody>
      </p:sp>
      <p:sp>
        <p:nvSpPr>
          <p:cNvPr id="213" name="CustomShape 5"/>
          <p:cNvSpPr/>
          <p:nvPr/>
        </p:nvSpPr>
        <p:spPr>
          <a:xfrm>
            <a:off x="3505320" y="3276720"/>
            <a:ext cx="533160" cy="5331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B</a:t>
            </a:r>
            <a:endParaRPr/>
          </a:p>
        </p:txBody>
      </p:sp>
      <p:sp>
        <p:nvSpPr>
          <p:cNvPr id="214" name="Line 6"/>
          <p:cNvSpPr/>
          <p:nvPr/>
        </p:nvSpPr>
        <p:spPr>
          <a:xfrm>
            <a:off x="2362320" y="3809880"/>
            <a:ext cx="1947600" cy="504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215" name="CustomShape 7"/>
          <p:cNvSpPr/>
          <p:nvPr/>
        </p:nvSpPr>
        <p:spPr>
          <a:xfrm>
            <a:off x="5562720" y="3276720"/>
            <a:ext cx="533160" cy="5331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C</a:t>
            </a:r>
            <a:endParaRPr/>
          </a:p>
        </p:txBody>
      </p:sp>
      <p:sp>
        <p:nvSpPr>
          <p:cNvPr id="216" name="CustomShape 8"/>
          <p:cNvSpPr/>
          <p:nvPr/>
        </p:nvSpPr>
        <p:spPr>
          <a:xfrm>
            <a:off x="5562720" y="2743200"/>
            <a:ext cx="533160" cy="533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B</a:t>
            </a:r>
            <a:endParaRPr/>
          </a:p>
        </p:txBody>
      </p:sp>
      <p:sp>
        <p:nvSpPr>
          <p:cNvPr id="217" name="CustomShape 9"/>
          <p:cNvSpPr/>
          <p:nvPr/>
        </p:nvSpPr>
        <p:spPr>
          <a:xfrm>
            <a:off x="5562720" y="2209680"/>
            <a:ext cx="533160" cy="533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A</a:t>
            </a:r>
            <a:endParaRPr/>
          </a:p>
        </p:txBody>
      </p:sp>
      <p:sp>
        <p:nvSpPr>
          <p:cNvPr id="218" name="Line 10"/>
          <p:cNvSpPr/>
          <p:nvPr/>
        </p:nvSpPr>
        <p:spPr>
          <a:xfrm>
            <a:off x="4876920" y="3809880"/>
            <a:ext cx="1947600" cy="504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219" name="CustomShape 11"/>
          <p:cNvSpPr/>
          <p:nvPr/>
        </p:nvSpPr>
        <p:spPr>
          <a:xfrm>
            <a:off x="2286000" y="1905120"/>
            <a:ext cx="91440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Start</a:t>
            </a:r>
            <a:endParaRPr/>
          </a:p>
        </p:txBody>
      </p:sp>
      <p:sp>
        <p:nvSpPr>
          <p:cNvPr id="220" name="CustomShape 12"/>
          <p:cNvSpPr/>
          <p:nvPr/>
        </p:nvSpPr>
        <p:spPr>
          <a:xfrm>
            <a:off x="4724280" y="1905120"/>
            <a:ext cx="91440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Goal</a:t>
            </a:r>
            <a:endParaRPr/>
          </a:p>
        </p:txBody>
      </p:sp>
      <p:sp>
        <p:nvSpPr>
          <p:cNvPr id="221" name="CustomShape 13"/>
          <p:cNvSpPr/>
          <p:nvPr/>
        </p:nvSpPr>
        <p:spPr>
          <a:xfrm>
            <a:off x="3657600" y="3886200"/>
            <a:ext cx="28195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Blocks World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the problem decomposable?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2590920" y="1752480"/>
            <a:ext cx="289548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ON(B, C) and ON(A, B)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1600200" y="2819520"/>
            <a:ext cx="129528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ON(B, C)</a:t>
            </a:r>
            <a:endParaRPr/>
          </a:p>
        </p:txBody>
      </p:sp>
      <p:sp>
        <p:nvSpPr>
          <p:cNvPr id="225" name="CustomShape 4"/>
          <p:cNvSpPr/>
          <p:nvPr/>
        </p:nvSpPr>
        <p:spPr>
          <a:xfrm>
            <a:off x="5029200" y="2819520"/>
            <a:ext cx="129528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ON(A, B)</a:t>
            </a:r>
            <a:endParaRPr/>
          </a:p>
        </p:txBody>
      </p:sp>
      <p:sp>
        <p:nvSpPr>
          <p:cNvPr id="226" name="CustomShape 5"/>
          <p:cNvSpPr/>
          <p:nvPr/>
        </p:nvSpPr>
        <p:spPr>
          <a:xfrm>
            <a:off x="3352680" y="3809880"/>
            <a:ext cx="144792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CLEAR(A)</a:t>
            </a:r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6629400" y="3809880"/>
            <a:ext cx="1295280" cy="457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ff"/>
                </a:solidFill>
                <a:latin typeface="Arial Unicode MS"/>
              </a:rPr>
              <a:t>ON(A, B)</a:t>
            </a:r>
            <a:endParaRPr/>
          </a:p>
        </p:txBody>
      </p:sp>
      <p:cxnSp>
        <p:nvCxnSpPr>
          <p:cNvPr id="228" name="Line 7"/>
          <p:cNvCxnSpPr>
            <a:stCxn id="223" idx="2"/>
            <a:endCxn id="224" idx="0"/>
          </p:cNvCxnSpPr>
          <p:nvPr/>
        </p:nvCxnSpPr>
        <p:spPr>
          <a:xfrm flipH="1">
            <a:off x="2247840" y="2209680"/>
            <a:ext cx="1791000" cy="61020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229" name="Line 8"/>
          <p:cNvCxnSpPr>
            <a:stCxn id="223" idx="2"/>
            <a:endCxn id="225" idx="0"/>
          </p:cNvCxnSpPr>
          <p:nvPr/>
        </p:nvCxnSpPr>
        <p:spPr>
          <a:xfrm>
            <a:off x="4038120" y="2209680"/>
            <a:ext cx="1638720" cy="61020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230" name="Line 9"/>
          <p:cNvCxnSpPr>
            <a:stCxn id="225" idx="2"/>
            <a:endCxn id="226" idx="0"/>
          </p:cNvCxnSpPr>
          <p:nvPr/>
        </p:nvCxnSpPr>
        <p:spPr>
          <a:xfrm flipH="1">
            <a:off x="4075920" y="3276360"/>
            <a:ext cx="1600920" cy="5335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cxnSp>
        <p:nvCxnSpPr>
          <p:cNvPr id="231" name="Line 10"/>
          <p:cNvCxnSpPr>
            <a:stCxn id="225" idx="2"/>
            <a:endCxn id="227" idx="0"/>
          </p:cNvCxnSpPr>
          <p:nvPr/>
        </p:nvCxnSpPr>
        <p:spPr>
          <a:xfrm>
            <a:off x="5676480" y="3276360"/>
            <a:ext cx="1600920" cy="533520"/>
          </a:xfrm>
          <a:prstGeom prst="straightConnector1">
            <a:avLst/>
          </a:prstGeom>
          <a:ln w="12600">
            <a:solidFill>
              <a:srgbClr val="000000"/>
            </a:solidFill>
            <a:miter/>
          </a:ln>
        </p:spPr>
      </p:cxnSp>
      <p:sp>
        <p:nvSpPr>
          <p:cNvPr id="232" name="CustomShape 11"/>
          <p:cNvSpPr/>
          <p:nvPr/>
        </p:nvSpPr>
        <p:spPr>
          <a:xfrm>
            <a:off x="2666880" y="5715000"/>
            <a:ext cx="533520" cy="533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A</a:t>
            </a:r>
            <a:endParaRPr/>
          </a:p>
        </p:txBody>
      </p:sp>
      <p:sp>
        <p:nvSpPr>
          <p:cNvPr id="233" name="CustomShape 12"/>
          <p:cNvSpPr/>
          <p:nvPr/>
        </p:nvSpPr>
        <p:spPr>
          <a:xfrm>
            <a:off x="2666880" y="5181480"/>
            <a:ext cx="533520" cy="533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C</a:t>
            </a:r>
            <a:endParaRPr/>
          </a:p>
        </p:txBody>
      </p:sp>
      <p:sp>
        <p:nvSpPr>
          <p:cNvPr id="234" name="CustomShape 13"/>
          <p:cNvSpPr/>
          <p:nvPr/>
        </p:nvSpPr>
        <p:spPr>
          <a:xfrm>
            <a:off x="3505320" y="5715000"/>
            <a:ext cx="533160" cy="533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B</a:t>
            </a:r>
            <a:endParaRPr/>
          </a:p>
        </p:txBody>
      </p:sp>
      <p:sp>
        <p:nvSpPr>
          <p:cNvPr id="235" name="Line 14"/>
          <p:cNvSpPr/>
          <p:nvPr/>
        </p:nvSpPr>
        <p:spPr>
          <a:xfrm>
            <a:off x="2362320" y="6248520"/>
            <a:ext cx="1947600" cy="468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236" name="CustomShape 15"/>
          <p:cNvSpPr/>
          <p:nvPr/>
        </p:nvSpPr>
        <p:spPr>
          <a:xfrm>
            <a:off x="5562720" y="5715000"/>
            <a:ext cx="533160" cy="533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C</a:t>
            </a:r>
            <a:endParaRPr/>
          </a:p>
        </p:txBody>
      </p:sp>
      <p:sp>
        <p:nvSpPr>
          <p:cNvPr id="237" name="CustomShape 16"/>
          <p:cNvSpPr/>
          <p:nvPr/>
        </p:nvSpPr>
        <p:spPr>
          <a:xfrm>
            <a:off x="5562720" y="5181480"/>
            <a:ext cx="533160" cy="533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B</a:t>
            </a:r>
            <a:endParaRPr/>
          </a:p>
        </p:txBody>
      </p:sp>
      <p:sp>
        <p:nvSpPr>
          <p:cNvPr id="238" name="CustomShape 17"/>
          <p:cNvSpPr/>
          <p:nvPr/>
        </p:nvSpPr>
        <p:spPr>
          <a:xfrm>
            <a:off x="5562720" y="4648320"/>
            <a:ext cx="533160" cy="5331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2400">
                <a:latin typeface="Arial Unicode MS"/>
              </a:rPr>
              <a:t>A</a:t>
            </a:r>
            <a:endParaRPr/>
          </a:p>
        </p:txBody>
      </p:sp>
      <p:sp>
        <p:nvSpPr>
          <p:cNvPr id="239" name="Line 18"/>
          <p:cNvSpPr/>
          <p:nvPr/>
        </p:nvSpPr>
        <p:spPr>
          <a:xfrm>
            <a:off x="4876920" y="6248520"/>
            <a:ext cx="1947600" cy="468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Can solution steps be ignored or undone?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Theorem Proving</a:t>
            </a:r>
            <a:endParaRPr/>
          </a:p>
          <a:p>
            <a:pPr/>
            <a:r>
              <a:rPr lang="en-IN" sz="2400">
                <a:latin typeface="Arial Unicode MS"/>
              </a:rPr>
              <a:t>A lemma that has been proved can be ignored for next</a:t>
            </a:r>
            <a:endParaRPr/>
          </a:p>
          <a:p>
            <a:pPr/>
            <a:r>
              <a:rPr lang="en-IN" sz="2400">
                <a:latin typeface="Arial Unicode MS"/>
              </a:rPr>
              <a:t>steps.</a:t>
            </a:r>
            <a:endParaRPr/>
          </a:p>
          <a:p>
            <a:pPr/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Ignorable!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Can solution steps be ignored or undone?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The 8-Puzzle</a:t>
            </a:r>
            <a:endParaRPr/>
          </a:p>
          <a:p>
            <a:pPr/>
            <a:endParaRPr/>
          </a:p>
          <a:p>
            <a:pPr/>
            <a:endParaRPr/>
          </a:p>
          <a:p>
            <a:pPr/>
            <a:endParaRPr/>
          </a:p>
          <a:p>
            <a:pPr/>
            <a:endParaRPr/>
          </a:p>
          <a:p>
            <a:pPr/>
            <a:endParaRPr/>
          </a:p>
          <a:p>
            <a:pPr/>
            <a:r>
              <a:rPr lang="en-IN" sz="2400">
                <a:latin typeface="Arial Unicode MS"/>
              </a:rPr>
              <a:t>Moves can be undone and backtracked.</a:t>
            </a:r>
            <a:endParaRPr/>
          </a:p>
          <a:p>
            <a:pPr/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Recoverable!</a:t>
            </a:r>
            <a:endParaRPr/>
          </a:p>
        </p:txBody>
      </p:sp>
      <p:graphicFrame>
        <p:nvGraphicFramePr>
          <p:cNvPr id="244" name="Table 3"/>
          <p:cNvGraphicFramePr/>
          <p:nvPr/>
        </p:nvGraphicFramePr>
        <p:xfrm>
          <a:off x="2286000" y="2514600"/>
          <a:ext cx="1752480" cy="1676520"/>
        </p:xfrm>
        <a:graphic>
          <a:graphicData uri="http://schemas.openxmlformats.org/drawingml/2006/table">
            <a:tbl>
              <a:tblPr/>
              <a:tblGrid>
                <a:gridCol w="584280"/>
                <a:gridCol w="583920"/>
                <a:gridCol w="584280"/>
              </a:tblGrid>
              <a:tr h="5583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5594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55872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5" name="Table 4"/>
          <p:cNvGraphicFramePr/>
          <p:nvPr/>
        </p:nvGraphicFramePr>
        <p:xfrm>
          <a:off x="5334120" y="2514600"/>
          <a:ext cx="1752480" cy="1676520"/>
        </p:xfrm>
        <a:graphic>
          <a:graphicData uri="http://schemas.openxmlformats.org/drawingml/2006/table">
            <a:tbl>
              <a:tblPr/>
              <a:tblGrid>
                <a:gridCol w="584280"/>
                <a:gridCol w="583920"/>
                <a:gridCol w="584280"/>
              </a:tblGrid>
              <a:tr h="5583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55944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55872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latin typeface="Arial Unicode MS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6" name="CustomShape 5"/>
          <p:cNvSpPr/>
          <p:nvPr/>
        </p:nvSpPr>
        <p:spPr>
          <a:xfrm>
            <a:off x="4419720" y="3124080"/>
            <a:ext cx="457200" cy="4572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Can solution steps be ignored or undone?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Playing Chess</a:t>
            </a:r>
            <a:endParaRPr/>
          </a:p>
          <a:p>
            <a:pPr/>
            <a:r>
              <a:rPr lang="en-IN" sz="2400">
                <a:latin typeface="Arial Unicode MS"/>
              </a:rPr>
              <a:t>Moves cannot be retracted.</a:t>
            </a:r>
            <a:endParaRPr/>
          </a:p>
          <a:p>
            <a:pPr/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Irrecoverable!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Can solution steps be ignored or undone?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Ignorable problems</a:t>
            </a:r>
            <a:r>
              <a:rPr lang="en-IN" sz="2400">
                <a:latin typeface="Arial Unicode MS"/>
              </a:rPr>
              <a:t> can be solved using a simple </a:t>
            </a:r>
            <a:endParaRPr/>
          </a:p>
          <a:p>
            <a:pPr/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control structure that never backtracks.</a:t>
            </a:r>
            <a:endParaRPr/>
          </a:p>
          <a:p>
            <a:pPr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Recoverable problems</a:t>
            </a:r>
            <a:r>
              <a:rPr lang="en-IN" sz="2400">
                <a:latin typeface="Arial Unicode MS"/>
              </a:rPr>
              <a:t> can be solved using backtracking.</a:t>
            </a:r>
            <a:endParaRPr/>
          </a:p>
          <a:p>
            <a:pPr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Irrecoverable problems</a:t>
            </a:r>
            <a:r>
              <a:rPr lang="en-IN" sz="2400">
                <a:latin typeface="Arial Unicode MS"/>
              </a:rPr>
              <a:t> can be solved by recoverable style methods via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planning</a:t>
            </a:r>
            <a:r>
              <a:rPr lang="en-IN" sz="2400">
                <a:latin typeface="Arial Unicode MS"/>
              </a:rPr>
              <a:t>.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the universe predictable?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The 8-Puzzle</a:t>
            </a:r>
            <a:endParaRPr/>
          </a:p>
          <a:p>
            <a:pPr/>
            <a:r>
              <a:rPr lang="en-IN" sz="2400">
                <a:latin typeface="Arial Unicode MS"/>
              </a:rPr>
              <a:t>Every time we make a move, we know exactly what will </a:t>
            </a:r>
            <a:endParaRPr/>
          </a:p>
          <a:p>
            <a:pPr/>
            <a:r>
              <a:rPr lang="en-IN" sz="2400">
                <a:latin typeface="Arial Unicode MS"/>
              </a:rPr>
              <a:t>happen.</a:t>
            </a:r>
            <a:endParaRPr/>
          </a:p>
          <a:p>
            <a:pPr/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Certain outcome!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the universe predictable?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Playing Bridge</a:t>
            </a:r>
            <a:endParaRPr/>
          </a:p>
          <a:p>
            <a:pPr/>
            <a:r>
              <a:rPr lang="en-IN" sz="2400">
                <a:latin typeface="Arial Unicode MS"/>
              </a:rPr>
              <a:t>We cannot know exactly where all the cards are or what </a:t>
            </a:r>
            <a:endParaRPr/>
          </a:p>
          <a:p>
            <a:pPr/>
            <a:r>
              <a:rPr lang="en-IN" sz="2400">
                <a:latin typeface="Arial Unicode MS"/>
              </a:rPr>
              <a:t>the other players will do on their turns.</a:t>
            </a:r>
            <a:endParaRPr/>
          </a:p>
          <a:p>
            <a:pPr/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Uncertain outcome!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the universe predictable?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Char char="•"/>
            </a:pPr>
            <a:r>
              <a:rPr lang="en-IN" sz="2400">
                <a:latin typeface="Arial Unicode MS"/>
              </a:rPr>
              <a:t>For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certain-outcome problems</a:t>
            </a:r>
            <a:r>
              <a:rPr lang="en-IN" sz="2400">
                <a:latin typeface="Arial Unicode MS"/>
              </a:rPr>
              <a:t>, planning can used to generate a sequence of operators that is guaranteed to lead to a solution. </a:t>
            </a:r>
            <a:endParaRPr/>
          </a:p>
          <a:p>
            <a:pPr>
              <a:buFont typeface="Arial Unicode MS"/>
              <a:buChar char="•"/>
            </a:pPr>
            <a:r>
              <a:rPr lang="en-IN" sz="2400">
                <a:latin typeface="Arial Unicode MS"/>
              </a:rPr>
              <a:t>For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uncertain-outcome problems</a:t>
            </a:r>
            <a:r>
              <a:rPr lang="en-IN" sz="2400">
                <a:latin typeface="Arial Unicode MS"/>
              </a:rPr>
              <a:t>, a sequence of generated operators can only have a good probability of leading to a solution.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Plan revision </a:t>
            </a:r>
            <a:r>
              <a:rPr lang="en-IN" sz="2400">
                <a:latin typeface="Arial Unicode MS"/>
              </a:rPr>
              <a:t>is made as the plan is carried out and the necessary feedback is provided.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a good solution absolute or relative?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685800" y="198072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 Unicode MS"/>
              <a:buAutoNum type="arabicPeriod"/>
            </a:pPr>
            <a:r>
              <a:rPr lang="en-GB" sz="2400">
                <a:latin typeface="Arial Unicode MS"/>
              </a:rPr>
              <a:t>Marcus was a man.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2.</a:t>
            </a:r>
            <a:r>
              <a:rPr lang="en-GB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Marcus was a Pompeian.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3.</a:t>
            </a: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Marcus was born in 40 A.D.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4.</a:t>
            </a: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All men are mortal.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5.</a:t>
            </a: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All Pompeians died when the volcano 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erupted in 79 A.D.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6.</a:t>
            </a: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No mortal lives longer than 150 years.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7.</a:t>
            </a:r>
            <a:r>
              <a:rPr lang="en-GB" sz="2400">
                <a:latin typeface="Arial Unicode MS"/>
              </a:rPr>
              <a:t>	</a:t>
            </a:r>
            <a:r>
              <a:rPr lang="en-GB" sz="2400">
                <a:latin typeface="Arial Unicode MS"/>
              </a:rPr>
              <a:t>It is now 2004 A.D.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latin typeface="Arial Unicode MS"/>
              </a:rPr>
              <a:t>	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Playing Chess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Each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position</a:t>
            </a:r>
            <a:r>
              <a:rPr lang="en-IN" sz="2400">
                <a:latin typeface="Arial Unicode MS"/>
              </a:rPr>
              <a:t> can be described by an 8-by-8 array.</a:t>
            </a:r>
            <a:endParaRPr/>
          </a:p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Initial position</a:t>
            </a:r>
            <a:r>
              <a:rPr lang="en-IN" sz="2400">
                <a:latin typeface="Arial Unicode MS"/>
              </a:rPr>
              <a:t> is the game opening position.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Goal position</a:t>
            </a:r>
            <a:r>
              <a:rPr lang="en-IN" sz="2400">
                <a:latin typeface="Arial Unicode MS"/>
              </a:rPr>
              <a:t> is any position in which the opponent does not have a legal move and his or her king is under attack.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Legal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moves</a:t>
            </a:r>
            <a:r>
              <a:rPr lang="en-IN" sz="2400">
                <a:latin typeface="Arial Unicode MS"/>
              </a:rPr>
              <a:t> can be described by a set of rules:</a:t>
            </a:r>
            <a:endParaRPr/>
          </a:p>
          <a:p>
            <a:pPr/>
            <a:r>
              <a:rPr lang="en-IN" sz="2000">
                <a:latin typeface="Arial Unicode MS"/>
              </a:rPr>
              <a:t>	</a:t>
            </a:r>
            <a:r>
              <a:rPr lang="en-IN" sz="2000">
                <a:latin typeface="Arial Unicode MS"/>
              </a:rPr>
              <a:t>	</a:t>
            </a:r>
            <a:r>
              <a:rPr lang="en-IN" sz="2000">
                <a:latin typeface="Symbol"/>
                <a:ea typeface="Symbol"/>
              </a:rPr>
              <a:t></a:t>
            </a:r>
            <a:r>
              <a:rPr lang="en-IN" sz="2000">
                <a:latin typeface="Arial Unicode MS"/>
              </a:rPr>
              <a:t> </a:t>
            </a:r>
            <a:r>
              <a:rPr lang="en-IN" sz="2000">
                <a:latin typeface="Arial Unicode MS"/>
              </a:rPr>
              <a:t>Left sides are matched against the current state.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Symbol"/>
                <a:ea typeface="Symbol"/>
              </a:rPr>
              <a:t></a:t>
            </a:r>
            <a:r>
              <a:rPr lang="en-IN" sz="2000">
                <a:latin typeface="Arial Unicode MS"/>
              </a:rPr>
              <a:t> </a:t>
            </a:r>
            <a:r>
              <a:rPr lang="en-IN" sz="2000">
                <a:latin typeface="Arial Unicode MS"/>
              </a:rPr>
              <a:t>Right sides describe the new resulting state.</a:t>
            </a:r>
            <a:endParaRPr/>
          </a:p>
          <a:p>
            <a:pPr/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a good solution absolute or relative?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685800" y="198072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AutoNum type="arabicPeriod"/>
            </a:pPr>
            <a:r>
              <a:rPr lang="en-GB" sz="2000">
                <a:latin typeface="Arial Unicode MS"/>
              </a:rPr>
              <a:t>Marcus was a man.</a:t>
            </a:r>
            <a:endParaRPr/>
          </a:p>
          <a:p>
            <a:pPr/>
            <a:r>
              <a:rPr lang="en-GB" sz="2000">
                <a:latin typeface="Arial Unicode MS"/>
              </a:rPr>
              <a:t>2.</a:t>
            </a:r>
            <a:r>
              <a:rPr lang="en-GB" sz="20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Marcus was a Pompeian.</a:t>
            </a:r>
            <a:endParaRPr/>
          </a:p>
          <a:p>
            <a:pPr/>
            <a:r>
              <a:rPr lang="en-GB" sz="2000">
                <a:latin typeface="Arial Unicode MS"/>
              </a:rPr>
              <a:t>3.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Marcus was born in 40 A.D.</a:t>
            </a:r>
            <a:endParaRPr/>
          </a:p>
          <a:p>
            <a:pPr/>
            <a:r>
              <a:rPr lang="en-GB" sz="2000">
                <a:latin typeface="Arial Unicode MS"/>
              </a:rPr>
              <a:t>4.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All men are mortal.</a:t>
            </a:r>
            <a:endParaRPr/>
          </a:p>
          <a:p>
            <a:pPr/>
            <a:r>
              <a:rPr lang="en-GB" sz="2000">
                <a:latin typeface="Arial Unicode MS"/>
              </a:rPr>
              <a:t>5.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All Pompeians died when the volcano </a:t>
            </a:r>
            <a:endParaRPr/>
          </a:p>
          <a:p>
            <a:pPr/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erupted in 79 A.D.</a:t>
            </a:r>
            <a:endParaRPr/>
          </a:p>
          <a:p>
            <a:pPr/>
            <a:r>
              <a:rPr lang="en-GB" sz="2000">
                <a:latin typeface="Arial Unicode MS"/>
              </a:rPr>
              <a:t>6.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No mortal lives longer than 150 years.</a:t>
            </a:r>
            <a:endParaRPr/>
          </a:p>
          <a:p>
            <a:pPr/>
            <a:r>
              <a:rPr lang="en-GB" sz="2000">
                <a:latin typeface="Arial Unicode MS"/>
              </a:rPr>
              <a:t>7.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It is now 2004 A.D.</a:t>
            </a:r>
            <a:endParaRPr/>
          </a:p>
          <a:p>
            <a:pPr/>
            <a:endParaRPr/>
          </a:p>
          <a:p>
            <a:pPr/>
            <a:r>
              <a:rPr lang="en-GB" sz="2400">
                <a:solidFill>
                  <a:srgbClr val="0000ff"/>
                </a:solidFill>
                <a:latin typeface="Arial Unicode MS"/>
              </a:rPr>
              <a:t>Is Marcus alive?</a:t>
            </a:r>
            <a:endParaRPr/>
          </a:p>
          <a:p>
            <a:pPr/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a good solution absolute or relative?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685800" y="198072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Arial Unicode MS"/>
              <a:buAutoNum type="arabicPeriod"/>
            </a:pPr>
            <a:r>
              <a:rPr lang="en-GB" sz="2000">
                <a:latin typeface="Arial Unicode MS"/>
              </a:rPr>
              <a:t>Marcus was a man.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latin typeface="Arial Unicode MS"/>
              </a:rPr>
              <a:t>2.</a:t>
            </a:r>
            <a:r>
              <a:rPr lang="en-GB" sz="20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Marcus was a Pompeian.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latin typeface="Arial Unicode MS"/>
              </a:rPr>
              <a:t>3.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Marcus was born in 40 A.D.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latin typeface="Arial Unicode MS"/>
              </a:rPr>
              <a:t>4.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All men are mortal.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latin typeface="Arial Unicode MS"/>
              </a:rPr>
              <a:t>5.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All Pompeians died when the volcano 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erupted in 79 A.D.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latin typeface="Arial Unicode MS"/>
              </a:rPr>
              <a:t>6.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No mortal lives longer than 150 years.</a:t>
            </a:r>
            <a:endParaRPr/>
          </a:p>
          <a:p>
            <a:pPr>
              <a:lnSpc>
                <a:spcPct val="90000"/>
              </a:lnSpc>
            </a:pPr>
            <a:r>
              <a:rPr lang="en-GB" sz="2000">
                <a:latin typeface="Arial Unicode MS"/>
              </a:rPr>
              <a:t>7.</a:t>
            </a: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It is now 2004 A.D.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400">
                <a:solidFill>
                  <a:srgbClr val="0000ff"/>
                </a:solidFill>
                <a:latin typeface="Arial Unicode MS"/>
              </a:rPr>
              <a:t>Is Marcus alive?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Different reasoning paths lead to the answer. It does not 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matter which path we follow.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a good solution absolute or relative?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The Travelling Salesman Problem</a:t>
            </a:r>
            <a:endParaRPr/>
          </a:p>
          <a:p>
            <a:pPr/>
            <a:r>
              <a:rPr lang="en-IN" sz="2400">
                <a:latin typeface="Arial Unicode MS"/>
              </a:rPr>
              <a:t>We have to try all paths to find the shortest one.</a:t>
            </a:r>
            <a:endParaRPr/>
          </a:p>
          <a:p>
            <a:pPr/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a good solution absolute or relative?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Any-path problems</a:t>
            </a:r>
            <a:r>
              <a:rPr lang="en-IN" sz="2400">
                <a:latin typeface="Arial Unicode MS"/>
              </a:rPr>
              <a:t> can be solved using heuristics that suggest good paths to explore. 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r>
              <a:rPr lang="en-IN" sz="2400">
                <a:latin typeface="Arial Unicode MS"/>
              </a:rPr>
              <a:t>For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best-path problems</a:t>
            </a:r>
            <a:r>
              <a:rPr lang="en-IN" sz="2400">
                <a:latin typeface="Arial Unicode MS"/>
              </a:rPr>
              <a:t>, much more exhaustive search will be performed.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the solution a state or a path?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lang="en-GB" sz="2400">
                <a:solidFill>
                  <a:srgbClr val="0000ff"/>
                </a:solidFill>
                <a:latin typeface="Arial Unicode MS"/>
              </a:rPr>
              <a:t>Finding a consistent intepretation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“</a:t>
            </a:r>
            <a:r>
              <a:rPr lang="en-GB" sz="2400">
                <a:latin typeface="Arial Unicode MS"/>
              </a:rPr>
              <a:t>The bank president ate a dish of pasta salad with </a:t>
            </a:r>
            <a:endParaRPr/>
          </a:p>
          <a:p>
            <a:pPr>
              <a:lnSpc>
                <a:spcPct val="90000"/>
              </a:lnSpc>
            </a:pPr>
            <a:r>
              <a:rPr lang="en-GB" sz="2400">
                <a:latin typeface="Arial Unicode MS"/>
              </a:rPr>
              <a:t>the fork”.</a:t>
            </a:r>
            <a:endParaRPr/>
          </a:p>
          <a:p>
            <a:pPr lvl="1">
              <a:lnSpc>
                <a:spcPct val="90000"/>
              </a:lnSpc>
              <a:buFont typeface="Arial Unicode MS"/>
              <a:buChar char="–"/>
            </a:pPr>
            <a:r>
              <a:rPr lang="en-GB" sz="2000">
                <a:latin typeface="Arial Unicode MS"/>
              </a:rPr>
              <a:t>“</a:t>
            </a:r>
            <a:r>
              <a:rPr lang="en-GB" sz="2000">
                <a:latin typeface="Arial Unicode MS"/>
              </a:rPr>
              <a:t>bank” refers to a financial situation or to a side of a river?</a:t>
            </a:r>
            <a:endParaRPr/>
          </a:p>
          <a:p>
            <a:pPr lvl="1">
              <a:lnSpc>
                <a:spcPct val="90000"/>
              </a:lnSpc>
              <a:buFont typeface="Arial Unicode MS"/>
              <a:buChar char="–"/>
            </a:pPr>
            <a:r>
              <a:rPr lang="en-GB" sz="2000">
                <a:latin typeface="Arial Unicode MS"/>
              </a:rPr>
              <a:t>“</a:t>
            </a:r>
            <a:r>
              <a:rPr lang="en-GB" sz="2000">
                <a:latin typeface="Arial Unicode MS"/>
              </a:rPr>
              <a:t>dish” or “pasta salad” was eaten?</a:t>
            </a:r>
            <a:endParaRPr/>
          </a:p>
          <a:p>
            <a:pPr lvl="1">
              <a:lnSpc>
                <a:spcPct val="90000"/>
              </a:lnSpc>
              <a:buFont typeface="Arial Unicode MS"/>
              <a:buChar char="–"/>
            </a:pPr>
            <a:r>
              <a:rPr lang="en-GB" sz="2000">
                <a:latin typeface="Arial Unicode MS"/>
              </a:rPr>
              <a:t>Does “pasta salad” contain pasta, as “dog food” does not contain “dog”?</a:t>
            </a:r>
            <a:endParaRPr/>
          </a:p>
          <a:p>
            <a:pPr lvl="1">
              <a:lnSpc>
                <a:spcPct val="90000"/>
              </a:lnSpc>
              <a:buFont typeface="Arial Unicode MS"/>
              <a:buChar char="–"/>
            </a:pPr>
            <a:r>
              <a:rPr lang="en-GB" sz="2000">
                <a:latin typeface="Arial Unicode MS"/>
              </a:rPr>
              <a:t>Which part of the sentence does “with the fork” modify?</a:t>
            </a:r>
            <a:endParaRPr/>
          </a:p>
          <a:p>
            <a:pPr lvl="1">
              <a:lnSpc>
                <a:spcPct val="90000"/>
              </a:lnSpc>
            </a:pPr>
            <a:r>
              <a:rPr lang="en-GB" sz="2000">
                <a:latin typeface="Arial Unicode MS"/>
              </a:rPr>
              <a:t>	</a:t>
            </a:r>
            <a:r>
              <a:rPr lang="en-GB" sz="2000">
                <a:latin typeface="Arial Unicode MS"/>
              </a:rPr>
              <a:t>What if “with vegetables” is there?</a:t>
            </a:r>
            <a:endParaRPr/>
          </a:p>
          <a:p>
            <a:pPr lvl="1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400">
                <a:solidFill>
                  <a:srgbClr val="0000ff"/>
                </a:solidFill>
                <a:latin typeface="Arial Unicode MS"/>
              </a:rPr>
              <a:t>No record of the processing is necessary.</a:t>
            </a:r>
            <a:endParaRPr/>
          </a:p>
          <a:p>
            <a:pPr lvl="1">
              <a:lnSpc>
                <a:spcPct val="90000"/>
              </a:lnSpc>
            </a:pP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the solution a state or a path?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The Water Jug Problem</a:t>
            </a:r>
            <a:endParaRPr/>
          </a:p>
          <a:p>
            <a:pPr/>
            <a:r>
              <a:rPr lang="en-IN" sz="2400">
                <a:latin typeface="Arial Unicode MS"/>
              </a:rPr>
              <a:t>The path that leads to the goal must be reported.</a:t>
            </a:r>
            <a:endParaRPr/>
          </a:p>
          <a:p>
            <a:pPr lvl="1"/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Is the solution a state or a path?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Char char="•"/>
            </a:pPr>
            <a:r>
              <a:rPr lang="en-IN" sz="2400">
                <a:latin typeface="Arial Unicode MS"/>
              </a:rPr>
              <a:t>A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path-solution problem</a:t>
            </a:r>
            <a:r>
              <a:rPr lang="en-IN" sz="2400">
                <a:latin typeface="Arial Unicode MS"/>
              </a:rPr>
              <a:t> can be reformulated as a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state-solution</a:t>
            </a:r>
            <a:r>
              <a:rPr lang="en-IN" sz="2400">
                <a:latin typeface="Arial Unicode MS"/>
              </a:rPr>
              <a:t> problem by describing a state as a partial path to a solution. 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r>
              <a:rPr lang="en-IN" sz="2400">
                <a:latin typeface="Arial Unicode MS"/>
              </a:rPr>
              <a:t>The question is whether that is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natural</a:t>
            </a:r>
            <a:r>
              <a:rPr lang="en-IN" sz="2400">
                <a:latin typeface="Arial Unicode MS"/>
              </a:rPr>
              <a:t> or not.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228600" y="6091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What is the role of knowledge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Playing Chess</a:t>
            </a:r>
            <a:endParaRPr/>
          </a:p>
          <a:p>
            <a:pPr/>
            <a:r>
              <a:rPr lang="en-IN" sz="2400">
                <a:latin typeface="Arial Unicode MS"/>
              </a:rPr>
              <a:t>Knowledge is important only to constrain the search for </a:t>
            </a:r>
            <a:endParaRPr/>
          </a:p>
          <a:p>
            <a:pPr/>
            <a:r>
              <a:rPr lang="en-IN" sz="2400">
                <a:latin typeface="Arial Unicode MS"/>
              </a:rPr>
              <a:t>a solution. </a:t>
            </a:r>
            <a:endParaRPr/>
          </a:p>
          <a:p>
            <a:pPr/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Reading Newspaper</a:t>
            </a:r>
            <a:endParaRPr/>
          </a:p>
          <a:p>
            <a:pPr/>
            <a:r>
              <a:rPr lang="en-IN" sz="2400">
                <a:latin typeface="Arial Unicode MS"/>
              </a:rPr>
              <a:t>Knowledge is required even to be able to recognize a </a:t>
            </a:r>
            <a:endParaRPr/>
          </a:p>
          <a:p>
            <a:pPr/>
            <a:r>
              <a:rPr lang="en-IN" sz="2400">
                <a:latin typeface="Arial Unicode MS"/>
              </a:rPr>
              <a:t>solution. 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0" y="60912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Does the task require human-interaction?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Solitary problem</a:t>
            </a:r>
            <a:r>
              <a:rPr lang="en-IN" sz="2400">
                <a:latin typeface="Arial Unicode MS"/>
              </a:rPr>
              <a:t>, in which there is no intermediate communication and no demand for an explanation of the reasoning process. 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Conversational problem</a:t>
            </a:r>
            <a:r>
              <a:rPr lang="en-IN" sz="2400">
                <a:latin typeface="Arial Unicode MS"/>
              </a:rPr>
              <a:t>, in which intermediate communication is to provide either additional assistance to the computer or additional information to the user.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0" y="60912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Problem Classification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Char char="•"/>
            </a:pPr>
            <a:r>
              <a:rPr lang="en-IN" sz="2400">
                <a:latin typeface="Arial Unicode MS"/>
              </a:rPr>
              <a:t>There is a variety of problem-solving methods, but there is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no one single way of solving all problems</a:t>
            </a:r>
            <a:r>
              <a:rPr lang="en-IN" sz="2400">
                <a:latin typeface="Arial Unicode MS"/>
              </a:rPr>
              <a:t>. 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r>
              <a:rPr lang="en-IN" sz="2400">
                <a:latin typeface="Arial Unicode MS"/>
              </a:rPr>
              <a:t>Not all new problems should be considered as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totally new</a:t>
            </a:r>
            <a:r>
              <a:rPr lang="en-IN" sz="2400">
                <a:latin typeface="Arial Unicode MS"/>
              </a:rPr>
              <a:t>. Solutions of similar problems can be exploited.</a:t>
            </a:r>
            <a:endParaRPr/>
          </a:p>
          <a:p>
            <a:pPr/>
            <a:endParaRPr/>
          </a:p>
          <a:p>
            <a:pPr>
              <a:buFont typeface="Arial Unicode MS"/>
              <a:buChar char="•"/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Playing Chess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State space</a:t>
            </a:r>
            <a:r>
              <a:rPr lang="en-IN" sz="2400">
                <a:latin typeface="Arial Unicode MS"/>
              </a:rPr>
              <a:t> is a set of legal positions.</a:t>
            </a:r>
            <a:endParaRPr/>
          </a:p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Starting at the initial state.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Using the set of rules to move from one state to another. 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Attempting to end up in a goal state.</a:t>
            </a:r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0" y="60912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Homework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Exercises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1-7 (Chapter 2 – AI Rich &amp; Knight)</a:t>
            </a:r>
            <a:endParaRPr/>
          </a:p>
          <a:p>
            <a:pPr/>
            <a:endParaRPr/>
          </a:p>
          <a:p>
            <a:pPr lvl="1"/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Water Jug Problem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20000"/>
              </a:lnSpc>
            </a:pPr>
            <a:r>
              <a:rPr lang="en-IN" sz="2400">
                <a:latin typeface="Arial Unicode MS"/>
              </a:rPr>
              <a:t>“</a:t>
            </a:r>
            <a:r>
              <a:rPr lang="en-IN" sz="2400">
                <a:latin typeface="Arial Unicode MS"/>
              </a:rPr>
              <a:t>You are given two jugs, a 4-litre one and a 3-litre one. </a:t>
            </a:r>
            <a:endParaRPr/>
          </a:p>
          <a:p>
            <a:pPr>
              <a:lnSpc>
                <a:spcPct val="120000"/>
              </a:lnSpc>
            </a:pPr>
            <a:r>
              <a:rPr lang="en-IN" sz="2400">
                <a:latin typeface="Arial Unicode MS"/>
              </a:rPr>
              <a:t>Neither has any measuring markers on it. There is a </a:t>
            </a:r>
            <a:endParaRPr/>
          </a:p>
          <a:p>
            <a:pPr>
              <a:lnSpc>
                <a:spcPct val="120000"/>
              </a:lnSpc>
            </a:pPr>
            <a:r>
              <a:rPr lang="en-IN" sz="2400">
                <a:latin typeface="Arial Unicode MS"/>
              </a:rPr>
              <a:t>pump that can be used to fill the jugs with water. How </a:t>
            </a:r>
            <a:endParaRPr/>
          </a:p>
          <a:p>
            <a:pPr>
              <a:lnSpc>
                <a:spcPct val="120000"/>
              </a:lnSpc>
            </a:pPr>
            <a:r>
              <a:rPr lang="en-IN" sz="2400">
                <a:latin typeface="Arial Unicode MS"/>
              </a:rPr>
              <a:t>can you get exactly 2 litres of water into 4-litre jug.”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Water Jug Problem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State: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x</a:t>
            </a:r>
            <a:r>
              <a:rPr lang="en-IN" sz="2400">
                <a:latin typeface="Arial Unicode MS"/>
              </a:rPr>
              <a:t> = 0, 1, 2, 3, or 4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y</a:t>
            </a:r>
            <a:r>
              <a:rPr lang="en-IN" sz="2400">
                <a:latin typeface="Arial Unicode MS"/>
              </a:rPr>
              <a:t> = 0, 1, 2, 3</a:t>
            </a:r>
            <a:endParaRPr/>
          </a:p>
          <a:p>
            <a:pPr>
              <a:lnSpc>
                <a:spcPct val="150000"/>
              </a:lnSpc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Start state: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(0, 0)</a:t>
            </a:r>
            <a:r>
              <a:rPr lang="en-IN" sz="2400">
                <a:latin typeface="Arial Unicode MS"/>
              </a:rPr>
              <a:t>.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Goal state: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(2, n) </a:t>
            </a:r>
            <a:r>
              <a:rPr lang="en-IN" sz="2400">
                <a:latin typeface="Arial Unicode MS"/>
              </a:rPr>
              <a:t>for any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n</a:t>
            </a:r>
            <a:r>
              <a:rPr lang="en-IN" sz="2400">
                <a:latin typeface="Arial Unicode MS"/>
              </a:rPr>
              <a:t>. </a:t>
            </a:r>
            <a:endParaRPr/>
          </a:p>
          <a:p>
            <a:pPr>
              <a:buSzPct val="120000"/>
              <a:buFont typeface="Arial Unicode MS"/>
              <a:buChar char="•"/>
            </a:pPr>
            <a:r>
              <a:rPr lang="en-IN" sz="2400">
                <a:latin typeface="Arial Unicode MS"/>
              </a:rPr>
              <a:t>Attempting to end up in a goal state.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Water Jug Problem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Arial Unicode MS"/>
              <a:buAutoNum type="arabicPeriod"/>
            </a:pP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(4, y)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 </a:t>
            </a:r>
            <a:r>
              <a:rPr lang="en-IN" sz="2400">
                <a:latin typeface="Symbol"/>
                <a:ea typeface="Symbol"/>
              </a:rPr>
              <a:t>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4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2.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3)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 </a:t>
            </a:r>
            <a:r>
              <a:rPr lang="en-IN" sz="2400">
                <a:latin typeface="Symbol"/>
                <a:ea typeface="Symbol"/>
              </a:rPr>
              <a:t>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3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3.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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d, y)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 </a:t>
            </a:r>
            <a:r>
              <a:rPr lang="en-IN" sz="2400">
                <a:latin typeface="Symbol"/>
                <a:ea typeface="Symbol"/>
              </a:rPr>
              <a:t>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0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4.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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d)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 </a:t>
            </a:r>
            <a:r>
              <a:rPr lang="en-IN" sz="2400">
                <a:latin typeface="Symbol"/>
                <a:ea typeface="Symbol"/>
              </a:rPr>
              <a:t>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0</a:t>
            </a:r>
            <a:endParaRPr/>
          </a:p>
          <a:p>
            <a:pPr/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4920" y="609120"/>
            <a:ext cx="853416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3600">
                <a:latin typeface="Arial Unicode MS"/>
              </a:rPr>
              <a:t>State Space Search: Water Jug Problem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IN" sz="2400">
                <a:latin typeface="Arial Unicode MS"/>
              </a:rPr>
              <a:t>5.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(0, y)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 </a:t>
            </a:r>
            <a:r>
              <a:rPr lang="en-IN" sz="2400">
                <a:latin typeface="Symbol"/>
                <a:ea typeface="Symbol"/>
              </a:rPr>
              <a:t>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0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6.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0)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 </a:t>
            </a:r>
            <a:r>
              <a:rPr lang="en-IN" sz="2400">
                <a:latin typeface="Symbol"/>
                <a:ea typeface="Symbol"/>
              </a:rPr>
              <a:t>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0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7.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(4, y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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(4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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x))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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 </a:t>
            </a:r>
            <a:r>
              <a:rPr lang="en-IN" sz="2400">
                <a:latin typeface="Symbol"/>
                <a:ea typeface="Symbol"/>
              </a:rPr>
              <a:t>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4</a:t>
            </a:r>
            <a:r>
              <a:rPr lang="en-IN" sz="2400">
                <a:latin typeface="Arial Unicode MS"/>
              </a:rPr>
              <a:t>,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 </a:t>
            </a:r>
            <a:r>
              <a:rPr lang="en-IN" sz="2400">
                <a:latin typeface="Symbol"/>
                <a:ea typeface="Symbol"/>
              </a:rPr>
              <a:t>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0</a:t>
            </a:r>
            <a:endParaRPr/>
          </a:p>
          <a:p>
            <a:pPr>
              <a:lnSpc>
                <a:spcPct val="150000"/>
              </a:lnSpc>
            </a:pPr>
            <a:r>
              <a:rPr lang="en-IN" sz="2400">
                <a:latin typeface="Arial Unicode MS"/>
              </a:rPr>
              <a:t>8.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(x, y)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	</a:t>
            </a:r>
            <a:r>
              <a:rPr lang="en-IN" sz="2400">
                <a:latin typeface="Symbol"/>
                <a:ea typeface="Symbol"/>
              </a:rPr>
              <a:t></a:t>
            </a:r>
            <a:r>
              <a:rPr lang="en-IN" sz="2400">
                <a:latin typeface="Arial Unicode MS"/>
              </a:rPr>
              <a:t> 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(x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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(3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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y), 3)</a:t>
            </a:r>
            <a:endParaRPr/>
          </a:p>
          <a:p>
            <a:pPr/>
            <a:r>
              <a:rPr lang="en-IN" sz="2400">
                <a:solidFill>
                  <a:srgbClr val="0000ff"/>
                </a:solidFill>
                <a:latin typeface="Arial Unicode MS"/>
              </a:rPr>
              <a:t>	</a:t>
            </a:r>
            <a:r>
              <a:rPr lang="en-IN" sz="2400">
                <a:latin typeface="Arial Unicode MS"/>
              </a:rPr>
              <a:t>if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 </a:t>
            </a:r>
            <a:r>
              <a:rPr lang="en-IN" sz="2400">
                <a:solidFill>
                  <a:srgbClr val="0000ff"/>
                </a:solidFill>
                <a:latin typeface="Symbol"/>
                <a:ea typeface="Symbol"/>
              </a:rPr>
              <a:t>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y </a:t>
            </a:r>
            <a:r>
              <a:rPr lang="en-IN" sz="2400">
                <a:latin typeface="Symbol"/>
                <a:ea typeface="Symbol"/>
              </a:rPr>
              <a:t>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3</a:t>
            </a:r>
            <a:r>
              <a:rPr lang="en-IN" sz="2400">
                <a:latin typeface="Arial Unicode MS"/>
              </a:rPr>
              <a:t>,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x </a:t>
            </a:r>
            <a:r>
              <a:rPr lang="en-IN" sz="2400">
                <a:latin typeface="Symbol"/>
                <a:ea typeface="Symbol"/>
              </a:rPr>
              <a:t></a:t>
            </a:r>
            <a:r>
              <a:rPr lang="en-IN" sz="2400">
                <a:solidFill>
                  <a:srgbClr val="0000ff"/>
                </a:solidFill>
                <a:latin typeface="Arial Unicode MS"/>
              </a:rPr>
              <a:t> 0</a:t>
            </a:r>
            <a:endParaRPr/>
          </a:p>
          <a:p>
            <a:pPr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Application>LibreOffice/4.4.6.3$Linux_x86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2004-02-08T05:21:55Z</dcterms:created>
  <dc:creator>Cao Hoang Tru</dc:creator>
  <dc:language>en-IN</dc:language>
  <cp:lastModifiedBy>Cao Hoang Tru</cp:lastModifiedBy>
  <dcterms:modified xsi:type="dcterms:W3CDTF">2008-01-23T20:34:45Z</dcterms:modified>
  <cp:revision>217</cp:revision>
  <dc:title>Artificial Intelligence</dc:title>
</cp:coreProperties>
</file>