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5" r:id="rId1"/>
  </p:sldMasterIdLst>
  <p:notesMasterIdLst>
    <p:notesMasterId r:id="rId20"/>
  </p:notesMasterIdLst>
  <p:handoutMasterIdLst>
    <p:handoutMasterId r:id="rId21"/>
  </p:handoutMasterIdLst>
  <p:sldIdLst>
    <p:sldId id="647" r:id="rId2"/>
    <p:sldId id="616" r:id="rId3"/>
    <p:sldId id="648" r:id="rId4"/>
    <p:sldId id="650" r:id="rId5"/>
    <p:sldId id="649" r:id="rId6"/>
    <p:sldId id="651" r:id="rId7"/>
    <p:sldId id="652" r:id="rId8"/>
    <p:sldId id="653" r:id="rId9"/>
    <p:sldId id="654" r:id="rId10"/>
    <p:sldId id="655" r:id="rId11"/>
    <p:sldId id="656" r:id="rId12"/>
    <p:sldId id="657" r:id="rId13"/>
    <p:sldId id="658" r:id="rId14"/>
    <p:sldId id="660" r:id="rId15"/>
    <p:sldId id="665" r:id="rId16"/>
    <p:sldId id="662" r:id="rId17"/>
    <p:sldId id="663" r:id="rId18"/>
    <p:sldId id="664" r:id="rId19"/>
  </p:sldIdLst>
  <p:sldSz cx="9144000" cy="6858000" type="letter"/>
  <p:notesSz cx="6858000" cy="9144000"/>
  <p:defaultTextStyle>
    <a:defPPr>
      <a:defRPr lang="en-US"/>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66FF99"/>
    <a:srgbClr val="00FFCC"/>
    <a:srgbClr val="FFFF99"/>
    <a:srgbClr val="FFFFCC"/>
    <a:srgbClr val="FFCC00"/>
    <a:srgbClr val="808080"/>
    <a:srgbClr val="FF0000"/>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snapToGrid="0" snapToObjects="1">
      <p:cViewPr varScale="1">
        <p:scale>
          <a:sx n="70" d="100"/>
          <a:sy n="70" d="100"/>
        </p:scale>
        <p:origin x="-1368" y="-102"/>
      </p:cViewPr>
      <p:guideLst>
        <p:guide orient="horz" pos="1454"/>
        <p:guide orient="horz" pos="4030"/>
        <p:guide orient="horz" pos="3787"/>
        <p:guide orient="horz" pos="1894"/>
        <p:guide orient="horz" pos="2684"/>
        <p:guide pos="3123"/>
        <p:guide pos="6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24"/>
    </p:cViewPr>
  </p:sorterViewPr>
  <p:notesViewPr>
    <p:cSldViewPr snapToGrid="0" snapToObjects="1">
      <p:cViewPr>
        <p:scale>
          <a:sx n="75" d="100"/>
          <a:sy n="75" d="100"/>
        </p:scale>
        <p:origin x="-1758" y="72"/>
      </p:cViewPr>
      <p:guideLst>
        <p:guide orient="horz" pos="2880"/>
        <p:guide pos="2159"/>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3027" tIns="46513" rIns="93027" bIns="46513" numCol="1" anchor="t" anchorCtr="0" compatLnSpc="1">
            <a:prstTxWarp prst="textNoShape">
              <a:avLst/>
            </a:prstTxWarp>
          </a:bodyPr>
          <a:lstStyle>
            <a:lvl1pPr defTabSz="931863" eaLnBrk="0" hangingPunct="0">
              <a:defRPr kumimoji="0" sz="1200"/>
            </a:lvl1pPr>
          </a:lstStyle>
          <a:p>
            <a:pPr>
              <a:defRPr/>
            </a:pPr>
            <a:endParaRPr lang="en-US" altLang="zh-TW"/>
          </a:p>
        </p:txBody>
      </p:sp>
      <p:sp>
        <p:nvSpPr>
          <p:cNvPr id="76803" name="Rectangle 3"/>
          <p:cNvSpPr>
            <a:spLocks noGrp="1" noChangeArrowheads="1"/>
          </p:cNvSpPr>
          <p:nvPr>
            <p:ph type="dt" sz="quarter" idx="1"/>
          </p:nvPr>
        </p:nvSpPr>
        <p:spPr bwMode="auto">
          <a:xfrm>
            <a:off x="3886200" y="0"/>
            <a:ext cx="2971800" cy="450850"/>
          </a:xfrm>
          <a:prstGeom prst="rect">
            <a:avLst/>
          </a:prstGeom>
          <a:noFill/>
          <a:ln w="9525">
            <a:noFill/>
            <a:miter lim="800000"/>
            <a:headEnd/>
            <a:tailEnd/>
          </a:ln>
          <a:effectLst/>
        </p:spPr>
        <p:txBody>
          <a:bodyPr vert="horz" wrap="square" lIns="93027" tIns="46513" rIns="93027" bIns="46513" numCol="1" anchor="t" anchorCtr="0" compatLnSpc="1">
            <a:prstTxWarp prst="textNoShape">
              <a:avLst/>
            </a:prstTxWarp>
          </a:bodyPr>
          <a:lstStyle>
            <a:lvl1pPr algn="r" defTabSz="931863" eaLnBrk="0" hangingPunct="0">
              <a:defRPr kumimoji="0" sz="1200"/>
            </a:lvl1pPr>
          </a:lstStyle>
          <a:p>
            <a:pPr>
              <a:defRPr/>
            </a:pPr>
            <a:endParaRPr lang="en-US" altLang="zh-TW"/>
          </a:p>
        </p:txBody>
      </p:sp>
      <p:sp>
        <p:nvSpPr>
          <p:cNvPr id="76804" name="Rectangle 4"/>
          <p:cNvSpPr>
            <a:spLocks noGrp="1" noChangeArrowheads="1"/>
          </p:cNvSpPr>
          <p:nvPr>
            <p:ph type="ftr" sz="quarter" idx="2"/>
          </p:nvPr>
        </p:nvSpPr>
        <p:spPr bwMode="auto">
          <a:xfrm>
            <a:off x="0" y="8704263"/>
            <a:ext cx="2971800" cy="452437"/>
          </a:xfrm>
          <a:prstGeom prst="rect">
            <a:avLst/>
          </a:prstGeom>
          <a:noFill/>
          <a:ln w="9525">
            <a:noFill/>
            <a:miter lim="800000"/>
            <a:headEnd/>
            <a:tailEnd/>
          </a:ln>
          <a:effectLst/>
        </p:spPr>
        <p:txBody>
          <a:bodyPr vert="horz" wrap="square" lIns="93027" tIns="46513" rIns="93027" bIns="46513" numCol="1" anchor="b" anchorCtr="0" compatLnSpc="1">
            <a:prstTxWarp prst="textNoShape">
              <a:avLst/>
            </a:prstTxWarp>
          </a:bodyPr>
          <a:lstStyle>
            <a:lvl1pPr defTabSz="931863" eaLnBrk="0" hangingPunct="0">
              <a:defRPr kumimoji="0" sz="1200"/>
            </a:lvl1pPr>
          </a:lstStyle>
          <a:p>
            <a:pPr>
              <a:defRPr/>
            </a:pPr>
            <a:endParaRPr lang="en-US" altLang="zh-TW"/>
          </a:p>
        </p:txBody>
      </p:sp>
      <p:sp>
        <p:nvSpPr>
          <p:cNvPr id="76805" name="Rectangle 5"/>
          <p:cNvSpPr>
            <a:spLocks noGrp="1" noChangeArrowheads="1"/>
          </p:cNvSpPr>
          <p:nvPr>
            <p:ph type="sldNum" sz="quarter" idx="3"/>
          </p:nvPr>
        </p:nvSpPr>
        <p:spPr bwMode="auto">
          <a:xfrm>
            <a:off x="3886200" y="8704263"/>
            <a:ext cx="2971800" cy="452437"/>
          </a:xfrm>
          <a:prstGeom prst="rect">
            <a:avLst/>
          </a:prstGeom>
          <a:noFill/>
          <a:ln w="9525">
            <a:noFill/>
            <a:miter lim="800000"/>
            <a:headEnd/>
            <a:tailEnd/>
          </a:ln>
          <a:effectLst/>
        </p:spPr>
        <p:txBody>
          <a:bodyPr vert="horz" wrap="square" lIns="93027" tIns="46513" rIns="93027" bIns="46513" numCol="1" anchor="b" anchorCtr="0" compatLnSpc="1">
            <a:prstTxWarp prst="textNoShape">
              <a:avLst/>
            </a:prstTxWarp>
          </a:bodyPr>
          <a:lstStyle>
            <a:lvl1pPr algn="r" defTabSz="931863" eaLnBrk="0" hangingPunct="0">
              <a:defRPr kumimoji="0" sz="1200"/>
            </a:lvl1pPr>
          </a:lstStyle>
          <a:p>
            <a:pPr>
              <a:defRPr/>
            </a:pPr>
            <a:fld id="{C6DBBB12-F0B0-4286-91D1-EE83E5BF733D}"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3027" tIns="46513" rIns="93027" bIns="46513" numCol="1" anchor="t" anchorCtr="0" compatLnSpc="1">
            <a:prstTxWarp prst="textNoShape">
              <a:avLst/>
            </a:prstTxWarp>
          </a:bodyPr>
          <a:lstStyle>
            <a:lvl1pPr defTabSz="931863" eaLnBrk="0" hangingPunct="0">
              <a:defRPr kumimoji="0" sz="1200"/>
            </a:lvl1pPr>
          </a:lstStyle>
          <a:p>
            <a:pPr>
              <a:defRPr/>
            </a:pPr>
            <a:endParaRPr lang="en-US" altLang="zh-TW"/>
          </a:p>
        </p:txBody>
      </p:sp>
      <p:sp>
        <p:nvSpPr>
          <p:cNvPr id="194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3027" tIns="46513" rIns="93027" bIns="46513" numCol="1" anchor="t" anchorCtr="0" compatLnSpc="1">
            <a:prstTxWarp prst="textNoShape">
              <a:avLst/>
            </a:prstTxWarp>
          </a:bodyPr>
          <a:lstStyle>
            <a:lvl1pPr algn="r" defTabSz="931863" eaLnBrk="0" hangingPunct="0">
              <a:defRPr kumimoji="0" sz="1200"/>
            </a:lvl1pPr>
          </a:lstStyle>
          <a:p>
            <a:pPr>
              <a:defRPr/>
            </a:pPr>
            <a:endParaRPr lang="en-US" altLang="zh-TW"/>
          </a:p>
        </p:txBody>
      </p:sp>
      <p:sp>
        <p:nvSpPr>
          <p:cNvPr id="27652" name="Rectangle 4"/>
          <p:cNvSpPr>
            <a:spLocks noGrp="1" noRot="1" noChangeAspect="1" noChangeArrowheads="1" noTextEdit="1"/>
          </p:cNvSpPr>
          <p:nvPr>
            <p:ph type="sldImg" idx="2"/>
          </p:nvPr>
        </p:nvSpPr>
        <p:spPr bwMode="auto">
          <a:xfrm>
            <a:off x="1150938" y="687388"/>
            <a:ext cx="4570412" cy="3427412"/>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914400" y="4343400"/>
            <a:ext cx="5029200" cy="4113213"/>
          </a:xfrm>
          <a:prstGeom prst="rect">
            <a:avLst/>
          </a:prstGeom>
          <a:noFill/>
          <a:ln w="9525">
            <a:noFill/>
            <a:miter lim="800000"/>
            <a:headEnd/>
            <a:tailEnd/>
          </a:ln>
          <a:effectLst/>
        </p:spPr>
        <p:txBody>
          <a:bodyPr vert="horz" wrap="square" lIns="93027" tIns="46513" rIns="93027" bIns="46513"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194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3027" tIns="46513" rIns="93027" bIns="46513" numCol="1" anchor="b" anchorCtr="0" compatLnSpc="1">
            <a:prstTxWarp prst="textNoShape">
              <a:avLst/>
            </a:prstTxWarp>
          </a:bodyPr>
          <a:lstStyle>
            <a:lvl1pPr defTabSz="931863" eaLnBrk="0" hangingPunct="0">
              <a:defRPr kumimoji="0" sz="1200"/>
            </a:lvl1pPr>
          </a:lstStyle>
          <a:p>
            <a:pPr>
              <a:defRPr/>
            </a:pPr>
            <a:endParaRPr lang="en-US" altLang="zh-TW"/>
          </a:p>
        </p:txBody>
      </p:sp>
      <p:sp>
        <p:nvSpPr>
          <p:cNvPr id="194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3027" tIns="46513" rIns="93027" bIns="46513" numCol="1" anchor="b" anchorCtr="0" compatLnSpc="1">
            <a:prstTxWarp prst="textNoShape">
              <a:avLst/>
            </a:prstTxWarp>
          </a:bodyPr>
          <a:lstStyle>
            <a:lvl1pPr algn="r" defTabSz="931863" eaLnBrk="0" hangingPunct="0">
              <a:defRPr kumimoji="0" sz="1200"/>
            </a:lvl1pPr>
          </a:lstStyle>
          <a:p>
            <a:pPr>
              <a:defRPr/>
            </a:pPr>
            <a:fld id="{A2E6F322-315D-43AF-87ED-7196EF3FC48D}"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17896FFF-5426-42E3-8C86-066926EB8EAB}" type="datetime1">
              <a:rPr lang="en-US" altLang="zh-TW" smtClean="0"/>
              <a:pPr>
                <a:defRPr/>
              </a:pPr>
              <a:t>18/09/2017</a:t>
            </a:fld>
            <a:endParaRPr lang="en-US" altLang="zh-TW"/>
          </a:p>
        </p:txBody>
      </p:sp>
      <p:sp>
        <p:nvSpPr>
          <p:cNvPr id="19" name="Footer Placeholder 18"/>
          <p:cNvSpPr>
            <a:spLocks noGrp="1"/>
          </p:cNvSpPr>
          <p:nvPr>
            <p:ph type="ftr" sz="quarter" idx="11"/>
          </p:nvPr>
        </p:nvSpPr>
        <p:spPr/>
        <p:txBody>
          <a:bodyPr/>
          <a:lstStyle/>
          <a:p>
            <a:pPr>
              <a:defRPr/>
            </a:pPr>
            <a:r>
              <a:rPr lang="en-US" altLang="zh-TW" smtClean="0"/>
              <a:t>Tsec-Comp : SC</a:t>
            </a:r>
            <a:endParaRPr lang="en-US" altLang="zh-TW"/>
          </a:p>
        </p:txBody>
      </p:sp>
      <p:sp>
        <p:nvSpPr>
          <p:cNvPr id="27" name="Slide Number Placeholder 26"/>
          <p:cNvSpPr>
            <a:spLocks noGrp="1"/>
          </p:cNvSpPr>
          <p:nvPr>
            <p:ph type="sldNum" sz="quarter" idx="12"/>
          </p:nvPr>
        </p:nvSpPr>
        <p:spPr/>
        <p:txBody>
          <a:bodyPr/>
          <a:lstStyle/>
          <a:p>
            <a:pPr>
              <a:defRPr/>
            </a:pPr>
            <a:fld id="{6272DACE-C077-4B28-8038-B44A311B4A64}" type="slidenum">
              <a:rPr lang="en-US" altLang="zh-TW" smtClean="0"/>
              <a:pPr>
                <a:defRPr/>
              </a:pPr>
              <a:t>‹#›</a:t>
            </a:fld>
            <a:endParaRPr lang="en-US" altLang="zh-TW"/>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871DE77F-4200-48F4-9EDC-2A06856E31B6}" type="datetime1">
              <a:rPr lang="en-US" altLang="zh-TW" smtClean="0"/>
              <a:pPr>
                <a:defRPr/>
              </a:pPr>
              <a:t>18/09/2017</a:t>
            </a:fld>
            <a:endParaRPr lang="en-US" altLang="zh-TW"/>
          </a:p>
        </p:txBody>
      </p:sp>
      <p:sp>
        <p:nvSpPr>
          <p:cNvPr id="5" name="Footer Placeholder 4"/>
          <p:cNvSpPr>
            <a:spLocks noGrp="1"/>
          </p:cNvSpPr>
          <p:nvPr>
            <p:ph type="ftr" sz="quarter" idx="11"/>
          </p:nvPr>
        </p:nvSpPr>
        <p:spPr/>
        <p:txBody>
          <a:bodyPr/>
          <a:lstStyle/>
          <a:p>
            <a:pPr>
              <a:defRPr/>
            </a:pPr>
            <a:r>
              <a:rPr lang="en-US" altLang="zh-TW" smtClean="0"/>
              <a:t>Tsec-Comp : SC</a:t>
            </a:r>
            <a:endParaRPr lang="en-US" altLang="zh-TW"/>
          </a:p>
        </p:txBody>
      </p:sp>
      <p:sp>
        <p:nvSpPr>
          <p:cNvPr id="6" name="Slide Number Placeholder 5"/>
          <p:cNvSpPr>
            <a:spLocks noGrp="1"/>
          </p:cNvSpPr>
          <p:nvPr>
            <p:ph type="sldNum" sz="quarter" idx="12"/>
          </p:nvPr>
        </p:nvSpPr>
        <p:spPr/>
        <p:txBody>
          <a:bodyPr/>
          <a:lstStyle/>
          <a:p>
            <a:pPr>
              <a:defRPr/>
            </a:pPr>
            <a:fld id="{2BBD470E-594F-417F-B415-B359472A5E16}" type="slidenum">
              <a:rPr lang="en-US" altLang="zh-TW" smtClean="0"/>
              <a:pPr>
                <a:defRPr/>
              </a:pPr>
              <a:t>‹#›</a:t>
            </a:fld>
            <a:endParaRPr lang="en-US" altLang="zh-TW"/>
          </a:p>
        </p:txBody>
      </p:sp>
    </p:spTree>
  </p:cSld>
  <p:clrMapOvr>
    <a:masterClrMapping/>
  </p:clrMapOvr>
  <p:transition spd="med">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74503340-13F0-4AD1-89AD-E8EF5F4FB8F4}" type="datetime1">
              <a:rPr lang="en-US" altLang="zh-TW" smtClean="0"/>
              <a:pPr>
                <a:defRPr/>
              </a:pPr>
              <a:t>18/09/2017</a:t>
            </a:fld>
            <a:endParaRPr lang="en-US" altLang="zh-TW"/>
          </a:p>
        </p:txBody>
      </p:sp>
      <p:sp>
        <p:nvSpPr>
          <p:cNvPr id="5" name="Footer Placeholder 4"/>
          <p:cNvSpPr>
            <a:spLocks noGrp="1"/>
          </p:cNvSpPr>
          <p:nvPr>
            <p:ph type="ftr" sz="quarter" idx="11"/>
          </p:nvPr>
        </p:nvSpPr>
        <p:spPr/>
        <p:txBody>
          <a:bodyPr/>
          <a:lstStyle/>
          <a:p>
            <a:pPr>
              <a:defRPr/>
            </a:pPr>
            <a:r>
              <a:rPr lang="en-US" altLang="zh-TW" smtClean="0"/>
              <a:t>Tsec-Comp : SC</a:t>
            </a:r>
            <a:endParaRPr lang="en-US" altLang="zh-TW"/>
          </a:p>
        </p:txBody>
      </p:sp>
      <p:sp>
        <p:nvSpPr>
          <p:cNvPr id="6" name="Slide Number Placeholder 5"/>
          <p:cNvSpPr>
            <a:spLocks noGrp="1"/>
          </p:cNvSpPr>
          <p:nvPr>
            <p:ph type="sldNum" sz="quarter" idx="12"/>
          </p:nvPr>
        </p:nvSpPr>
        <p:spPr/>
        <p:txBody>
          <a:bodyPr/>
          <a:lstStyle/>
          <a:p>
            <a:pPr>
              <a:defRPr/>
            </a:pPr>
            <a:fld id="{60805DC5-0122-4B49-97B5-3657847DADC4}" type="slidenum">
              <a:rPr lang="en-US" altLang="zh-TW" smtClean="0"/>
              <a:pPr>
                <a:defRPr/>
              </a:pPr>
              <a:t>‹#›</a:t>
            </a:fld>
            <a:endParaRPr lang="en-US" altLang="zh-TW"/>
          </a:p>
        </p:txBody>
      </p:sp>
    </p:spTree>
  </p:cSld>
  <p:clrMapOvr>
    <a:masterClrMapping/>
  </p:clrMapOvr>
  <p:transition spd="med">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78540D5D-BB1E-491A-8737-0E9CCF521401}" type="datetime1">
              <a:rPr lang="en-US" altLang="zh-TW" smtClean="0"/>
              <a:pPr>
                <a:defRPr/>
              </a:pPr>
              <a:t>18/09/2017</a:t>
            </a:fld>
            <a:endParaRPr lang="en-US" altLang="zh-TW"/>
          </a:p>
        </p:txBody>
      </p:sp>
      <p:sp>
        <p:nvSpPr>
          <p:cNvPr id="5" name="Footer Placeholder 4"/>
          <p:cNvSpPr>
            <a:spLocks noGrp="1"/>
          </p:cNvSpPr>
          <p:nvPr>
            <p:ph type="ftr" sz="quarter" idx="11"/>
          </p:nvPr>
        </p:nvSpPr>
        <p:spPr/>
        <p:txBody>
          <a:bodyPr/>
          <a:lstStyle/>
          <a:p>
            <a:pPr>
              <a:defRPr/>
            </a:pPr>
            <a:r>
              <a:rPr lang="en-US" altLang="zh-TW" smtClean="0"/>
              <a:t>Tsec-Comp : SC</a:t>
            </a:r>
            <a:endParaRPr lang="en-US" altLang="zh-TW"/>
          </a:p>
        </p:txBody>
      </p:sp>
      <p:sp>
        <p:nvSpPr>
          <p:cNvPr id="6" name="Slide Number Placeholder 5"/>
          <p:cNvSpPr>
            <a:spLocks noGrp="1"/>
          </p:cNvSpPr>
          <p:nvPr>
            <p:ph type="sldNum" sz="quarter" idx="12"/>
          </p:nvPr>
        </p:nvSpPr>
        <p:spPr/>
        <p:txBody>
          <a:bodyPr/>
          <a:lstStyle/>
          <a:p>
            <a:pPr>
              <a:defRPr/>
            </a:pPr>
            <a:fld id="{7E8E2C24-945F-473A-BC5C-EF9DEAA3FA2C}" type="slidenum">
              <a:rPr lang="en-US" altLang="zh-TW" smtClean="0"/>
              <a:pPr>
                <a:defRPr/>
              </a:pPr>
              <a:t>‹#›</a:t>
            </a:fld>
            <a:endParaRPr lang="en-US" altLang="zh-TW"/>
          </a:p>
        </p:txBody>
      </p:sp>
    </p:spTree>
  </p:cSld>
  <p:clrMapOvr>
    <a:masterClrMapping/>
  </p:clrMapOvr>
  <p:transition spd="med">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27B0C414-0563-4B57-B8A0-D6030234E6E4}" type="datetime1">
              <a:rPr lang="en-US" altLang="zh-TW" smtClean="0"/>
              <a:pPr>
                <a:defRPr/>
              </a:pPr>
              <a:t>18/09/2017</a:t>
            </a:fld>
            <a:endParaRPr lang="en-US" altLang="zh-TW"/>
          </a:p>
        </p:txBody>
      </p:sp>
      <p:sp>
        <p:nvSpPr>
          <p:cNvPr id="5" name="Footer Placeholder 4"/>
          <p:cNvSpPr>
            <a:spLocks noGrp="1"/>
          </p:cNvSpPr>
          <p:nvPr>
            <p:ph type="ftr" sz="quarter" idx="11"/>
          </p:nvPr>
        </p:nvSpPr>
        <p:spPr/>
        <p:txBody>
          <a:bodyPr/>
          <a:lstStyle/>
          <a:p>
            <a:pPr>
              <a:defRPr/>
            </a:pPr>
            <a:r>
              <a:rPr lang="en-US" altLang="zh-TW" smtClean="0"/>
              <a:t>Tsec-Comp : SC</a:t>
            </a:r>
            <a:endParaRPr lang="en-US" altLang="zh-TW"/>
          </a:p>
        </p:txBody>
      </p:sp>
      <p:sp>
        <p:nvSpPr>
          <p:cNvPr id="6" name="Slide Number Placeholder 5"/>
          <p:cNvSpPr>
            <a:spLocks noGrp="1"/>
          </p:cNvSpPr>
          <p:nvPr>
            <p:ph type="sldNum" sz="quarter" idx="12"/>
          </p:nvPr>
        </p:nvSpPr>
        <p:spPr/>
        <p:txBody>
          <a:bodyPr/>
          <a:lstStyle/>
          <a:p>
            <a:pPr>
              <a:defRPr/>
            </a:pPr>
            <a:fld id="{598EFD73-E396-47D8-A17D-1231C164B96D}" type="slidenum">
              <a:rPr lang="en-US" altLang="zh-TW" smtClean="0"/>
              <a:pPr>
                <a:defRPr/>
              </a:pPr>
              <a:t>‹#›</a:t>
            </a:fld>
            <a:endParaRPr lang="en-US" altLang="zh-TW"/>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BC9CE5F2-E577-4617-A7C4-3F9481BE7526}" type="datetime1">
              <a:rPr lang="en-US" altLang="zh-TW" smtClean="0"/>
              <a:pPr>
                <a:defRPr/>
              </a:pPr>
              <a:t>18/09/2017</a:t>
            </a:fld>
            <a:endParaRPr lang="en-US" altLang="zh-TW"/>
          </a:p>
        </p:txBody>
      </p:sp>
      <p:sp>
        <p:nvSpPr>
          <p:cNvPr id="6" name="Footer Placeholder 5"/>
          <p:cNvSpPr>
            <a:spLocks noGrp="1"/>
          </p:cNvSpPr>
          <p:nvPr>
            <p:ph type="ftr" sz="quarter" idx="11"/>
          </p:nvPr>
        </p:nvSpPr>
        <p:spPr/>
        <p:txBody>
          <a:bodyPr/>
          <a:lstStyle/>
          <a:p>
            <a:pPr>
              <a:defRPr/>
            </a:pPr>
            <a:r>
              <a:rPr lang="en-US" altLang="zh-TW" smtClean="0"/>
              <a:t>Tsec-Comp : SC</a:t>
            </a:r>
            <a:endParaRPr lang="en-US" altLang="zh-TW"/>
          </a:p>
        </p:txBody>
      </p:sp>
      <p:sp>
        <p:nvSpPr>
          <p:cNvPr id="7" name="Slide Number Placeholder 6"/>
          <p:cNvSpPr>
            <a:spLocks noGrp="1"/>
          </p:cNvSpPr>
          <p:nvPr>
            <p:ph type="sldNum" sz="quarter" idx="12"/>
          </p:nvPr>
        </p:nvSpPr>
        <p:spPr/>
        <p:txBody>
          <a:bodyPr/>
          <a:lstStyle/>
          <a:p>
            <a:pPr>
              <a:defRPr/>
            </a:pPr>
            <a:fld id="{BF63545C-4FED-46B8-B0B6-30EDE7AB2361}" type="slidenum">
              <a:rPr lang="en-US" altLang="zh-TW" smtClean="0"/>
              <a:pPr>
                <a:defRPr/>
              </a:pPr>
              <a:t>‹#›</a:t>
            </a:fld>
            <a:endParaRPr lang="en-US" altLang="zh-TW"/>
          </a:p>
        </p:txBody>
      </p:sp>
    </p:spTree>
  </p:cSld>
  <p:clrMapOvr>
    <a:masterClrMapping/>
  </p:clrMapOvr>
  <p:transition spd="med">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A386591B-CD09-4C9F-A556-73D9EDCE619E}" type="datetime1">
              <a:rPr lang="en-US" altLang="zh-TW" smtClean="0"/>
              <a:pPr>
                <a:defRPr/>
              </a:pPr>
              <a:t>18/09/2017</a:t>
            </a:fld>
            <a:endParaRPr lang="en-US" altLang="zh-TW"/>
          </a:p>
        </p:txBody>
      </p:sp>
      <p:sp>
        <p:nvSpPr>
          <p:cNvPr id="8" name="Footer Placeholder 7"/>
          <p:cNvSpPr>
            <a:spLocks noGrp="1"/>
          </p:cNvSpPr>
          <p:nvPr>
            <p:ph type="ftr" sz="quarter" idx="11"/>
          </p:nvPr>
        </p:nvSpPr>
        <p:spPr/>
        <p:txBody>
          <a:bodyPr/>
          <a:lstStyle/>
          <a:p>
            <a:pPr>
              <a:defRPr/>
            </a:pPr>
            <a:r>
              <a:rPr lang="en-US" altLang="zh-TW" smtClean="0"/>
              <a:t>Tsec-Comp : SC</a:t>
            </a:r>
            <a:endParaRPr lang="en-US" altLang="zh-TW"/>
          </a:p>
        </p:txBody>
      </p:sp>
      <p:sp>
        <p:nvSpPr>
          <p:cNvPr id="9" name="Slide Number Placeholder 8"/>
          <p:cNvSpPr>
            <a:spLocks noGrp="1"/>
          </p:cNvSpPr>
          <p:nvPr>
            <p:ph type="sldNum" sz="quarter" idx="12"/>
          </p:nvPr>
        </p:nvSpPr>
        <p:spPr/>
        <p:txBody>
          <a:bodyPr/>
          <a:lstStyle/>
          <a:p>
            <a:pPr>
              <a:defRPr/>
            </a:pPr>
            <a:fld id="{C4D623F9-1EA4-4E6E-B59A-A1DF1CBA2F85}" type="slidenum">
              <a:rPr lang="en-US" altLang="zh-TW" smtClean="0"/>
              <a:pPr>
                <a:defRPr/>
              </a:pPr>
              <a:t>‹#›</a:t>
            </a:fld>
            <a:endParaRPr lang="en-US" altLang="zh-TW"/>
          </a:p>
        </p:txBody>
      </p:sp>
    </p:spTree>
  </p:cSld>
  <p:clrMapOvr>
    <a:masterClrMapping/>
  </p:clrMapOvr>
  <p:transition spd="med">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43FAFE63-9CE1-41F5-9E2E-B623AF2F81EE}" type="datetime1">
              <a:rPr lang="en-US" altLang="zh-TW" smtClean="0"/>
              <a:pPr>
                <a:defRPr/>
              </a:pPr>
              <a:t>18/09/2017</a:t>
            </a:fld>
            <a:endParaRPr lang="en-US" altLang="zh-TW"/>
          </a:p>
        </p:txBody>
      </p:sp>
      <p:sp>
        <p:nvSpPr>
          <p:cNvPr id="4" name="Footer Placeholder 3"/>
          <p:cNvSpPr>
            <a:spLocks noGrp="1"/>
          </p:cNvSpPr>
          <p:nvPr>
            <p:ph type="ftr" sz="quarter" idx="11"/>
          </p:nvPr>
        </p:nvSpPr>
        <p:spPr/>
        <p:txBody>
          <a:bodyPr/>
          <a:lstStyle/>
          <a:p>
            <a:pPr>
              <a:defRPr/>
            </a:pPr>
            <a:r>
              <a:rPr lang="en-US" altLang="zh-TW" smtClean="0"/>
              <a:t>Tsec-Comp : SC</a:t>
            </a:r>
            <a:endParaRPr lang="en-US" altLang="zh-TW"/>
          </a:p>
        </p:txBody>
      </p:sp>
      <p:sp>
        <p:nvSpPr>
          <p:cNvPr id="5" name="Slide Number Placeholder 4"/>
          <p:cNvSpPr>
            <a:spLocks noGrp="1"/>
          </p:cNvSpPr>
          <p:nvPr>
            <p:ph type="sldNum" sz="quarter" idx="12"/>
          </p:nvPr>
        </p:nvSpPr>
        <p:spPr/>
        <p:txBody>
          <a:bodyPr/>
          <a:lstStyle/>
          <a:p>
            <a:pPr>
              <a:defRPr/>
            </a:pPr>
            <a:fld id="{05CDDE6D-5D7B-4EAF-A85A-72FAB63853FB}" type="slidenum">
              <a:rPr lang="en-US" altLang="zh-TW" smtClean="0"/>
              <a:pPr>
                <a:defRPr/>
              </a:pPr>
              <a:t>‹#›</a:t>
            </a:fld>
            <a:endParaRPr lang="en-US" altLang="zh-TW"/>
          </a:p>
        </p:txBody>
      </p:sp>
    </p:spTree>
  </p:cSld>
  <p:clrMapOvr>
    <a:masterClrMapping/>
  </p:clrMapOvr>
  <p:transition spd="med">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5AB46F0-EBD0-4BBA-8758-3FFFDE63CF96}" type="datetime1">
              <a:rPr lang="en-US" altLang="zh-TW" smtClean="0"/>
              <a:pPr>
                <a:defRPr/>
              </a:pPr>
              <a:t>18/09/2017</a:t>
            </a:fld>
            <a:endParaRPr lang="en-US" altLang="zh-TW"/>
          </a:p>
        </p:txBody>
      </p:sp>
      <p:sp>
        <p:nvSpPr>
          <p:cNvPr id="3" name="Footer Placeholder 2"/>
          <p:cNvSpPr>
            <a:spLocks noGrp="1"/>
          </p:cNvSpPr>
          <p:nvPr>
            <p:ph type="ftr" sz="quarter" idx="11"/>
          </p:nvPr>
        </p:nvSpPr>
        <p:spPr/>
        <p:txBody>
          <a:bodyPr/>
          <a:lstStyle/>
          <a:p>
            <a:pPr>
              <a:defRPr/>
            </a:pPr>
            <a:r>
              <a:rPr lang="en-US" altLang="zh-TW" smtClean="0"/>
              <a:t>Tsec-Comp : SC</a:t>
            </a:r>
            <a:endParaRPr lang="en-US" altLang="zh-TW"/>
          </a:p>
        </p:txBody>
      </p:sp>
      <p:sp>
        <p:nvSpPr>
          <p:cNvPr id="4" name="Slide Number Placeholder 3"/>
          <p:cNvSpPr>
            <a:spLocks noGrp="1"/>
          </p:cNvSpPr>
          <p:nvPr>
            <p:ph type="sldNum" sz="quarter" idx="12"/>
          </p:nvPr>
        </p:nvSpPr>
        <p:spPr/>
        <p:txBody>
          <a:bodyPr/>
          <a:lstStyle/>
          <a:p>
            <a:pPr>
              <a:defRPr/>
            </a:pPr>
            <a:fld id="{97A4D22D-5654-4C92-864F-A414CE9E1BE5}" type="slidenum">
              <a:rPr lang="en-US" altLang="zh-TW" smtClean="0"/>
              <a:pPr>
                <a:defRPr/>
              </a:pPr>
              <a:t>‹#›</a:t>
            </a:fld>
            <a:endParaRPr lang="en-US" altLang="zh-TW"/>
          </a:p>
        </p:txBody>
      </p:sp>
    </p:spTree>
  </p:cSld>
  <p:clrMapOvr>
    <a:masterClrMapping/>
  </p:clrMapOvr>
  <p:transition spd="med">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151EC1F3-5828-47B4-A2B3-30407CC3C129}" type="datetime1">
              <a:rPr lang="en-US" altLang="zh-TW" smtClean="0"/>
              <a:pPr>
                <a:defRPr/>
              </a:pPr>
              <a:t>18/09/2017</a:t>
            </a:fld>
            <a:endParaRPr lang="en-US" altLang="zh-TW"/>
          </a:p>
        </p:txBody>
      </p:sp>
      <p:sp>
        <p:nvSpPr>
          <p:cNvPr id="6" name="Footer Placeholder 5"/>
          <p:cNvSpPr>
            <a:spLocks noGrp="1"/>
          </p:cNvSpPr>
          <p:nvPr>
            <p:ph type="ftr" sz="quarter" idx="11"/>
          </p:nvPr>
        </p:nvSpPr>
        <p:spPr/>
        <p:txBody>
          <a:bodyPr/>
          <a:lstStyle/>
          <a:p>
            <a:pPr>
              <a:defRPr/>
            </a:pPr>
            <a:r>
              <a:rPr lang="en-US" altLang="zh-TW" smtClean="0"/>
              <a:t>Tsec-Comp : SC</a:t>
            </a:r>
            <a:endParaRPr lang="en-US" altLang="zh-TW"/>
          </a:p>
        </p:txBody>
      </p:sp>
      <p:sp>
        <p:nvSpPr>
          <p:cNvPr id="7" name="Slide Number Placeholder 6"/>
          <p:cNvSpPr>
            <a:spLocks noGrp="1"/>
          </p:cNvSpPr>
          <p:nvPr>
            <p:ph type="sldNum" sz="quarter" idx="12"/>
          </p:nvPr>
        </p:nvSpPr>
        <p:spPr/>
        <p:txBody>
          <a:bodyPr/>
          <a:lstStyle/>
          <a:p>
            <a:pPr>
              <a:defRPr/>
            </a:pPr>
            <a:fld id="{89A50513-B22E-45D7-9E62-C683A2E2B309}" type="slidenum">
              <a:rPr lang="en-US" altLang="zh-TW" smtClean="0"/>
              <a:pPr>
                <a:defRPr/>
              </a:pPr>
              <a:t>‹#›</a:t>
            </a:fld>
            <a:endParaRPr lang="en-US" altLang="zh-TW"/>
          </a:p>
        </p:txBody>
      </p:sp>
    </p:spTree>
  </p:cSld>
  <p:clrMapOvr>
    <a:masterClrMapping/>
  </p:clrMapOvr>
  <p:transition spd="med">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B58C2B6A-350A-4A5B-8E67-D2FC5D0E3AD5}" type="datetime1">
              <a:rPr lang="en-US" altLang="zh-TW" smtClean="0"/>
              <a:pPr>
                <a:defRPr/>
              </a:pPr>
              <a:t>18/09/2017</a:t>
            </a:fld>
            <a:endParaRPr lang="en-US" altLang="zh-TW"/>
          </a:p>
        </p:txBody>
      </p:sp>
      <p:sp>
        <p:nvSpPr>
          <p:cNvPr id="6" name="Footer Placeholder 5"/>
          <p:cNvSpPr>
            <a:spLocks noGrp="1"/>
          </p:cNvSpPr>
          <p:nvPr>
            <p:ph type="ftr" sz="quarter" idx="11"/>
          </p:nvPr>
        </p:nvSpPr>
        <p:spPr/>
        <p:txBody>
          <a:bodyPr/>
          <a:lstStyle/>
          <a:p>
            <a:pPr>
              <a:defRPr/>
            </a:pPr>
            <a:r>
              <a:rPr lang="en-US" altLang="zh-TW" smtClean="0"/>
              <a:t>Tsec-Comp : SC</a:t>
            </a:r>
            <a:endParaRPr lang="en-US" altLang="zh-TW"/>
          </a:p>
        </p:txBody>
      </p:sp>
      <p:sp>
        <p:nvSpPr>
          <p:cNvPr id="7" name="Slide Number Placeholder 6"/>
          <p:cNvSpPr>
            <a:spLocks noGrp="1"/>
          </p:cNvSpPr>
          <p:nvPr>
            <p:ph type="sldNum" sz="quarter" idx="12"/>
          </p:nvPr>
        </p:nvSpPr>
        <p:spPr>
          <a:xfrm>
            <a:off x="8077200" y="6356350"/>
            <a:ext cx="609600" cy="365125"/>
          </a:xfrm>
        </p:spPr>
        <p:txBody>
          <a:bodyPr/>
          <a:lstStyle/>
          <a:p>
            <a:pPr>
              <a:defRPr/>
            </a:pPr>
            <a:fld id="{58A104BE-E311-49A7-B005-486238B25B67}" type="slidenum">
              <a:rPr lang="en-US" altLang="zh-TW" smtClean="0"/>
              <a:pPr>
                <a:defRPr/>
              </a:pPr>
              <a:t>‹#›</a:t>
            </a:fld>
            <a:endParaRPr lang="en-US" altLang="zh-TW"/>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78D96503-4D78-49B2-8D29-7E97623C8D07}" type="datetime1">
              <a:rPr lang="en-US" altLang="zh-TW" smtClean="0"/>
              <a:pPr>
                <a:defRPr/>
              </a:pPr>
              <a:t>18/09/2017</a:t>
            </a:fld>
            <a:endParaRPr lang="en-US" altLang="zh-TW"/>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zh-TW" smtClean="0"/>
              <a:t>Tsec-Comp : SC</a:t>
            </a:r>
            <a:endParaRPr lang="en-US" altLang="zh-TW"/>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53815553-0283-4BB0-ACCD-CA8C07A9C76F}" type="slidenum">
              <a:rPr lang="en-US" altLang="zh-TW" smtClean="0"/>
              <a:pPr>
                <a:defRPr/>
              </a:pPr>
              <a:t>‹#›</a:t>
            </a:fld>
            <a:endParaRPr lang="en-US" altLang="zh-TW"/>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spd="med">
    <p:wipe dir="d"/>
  </p:transition>
  <p:timing>
    <p:tnLst>
      <p:par>
        <p:cTn id="1" dur="indefinite" restart="never" nodeType="tmRoot"/>
      </p:par>
    </p:tnLst>
  </p:timing>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017991"/>
            <a:ext cx="8229600" cy="2762443"/>
          </a:xfrm>
        </p:spPr>
        <p:txBody>
          <a:bodyPr anchor="ctr">
            <a:noAutofit/>
          </a:bodyPr>
          <a:lstStyle/>
          <a:p>
            <a:pPr algn="ctr" eaLnBrk="1" hangingPunct="1"/>
            <a:r>
              <a:rPr lang="en-US" altLang="zh-TW" sz="6000" dirty="0" smtClean="0">
                <a:latin typeface="Times New Roman" pitchFamily="18" charset="0"/>
                <a:cs typeface="Times New Roman" pitchFamily="18" charset="0"/>
              </a:rPr>
              <a:t>Defuzzification Methods</a:t>
            </a:r>
            <a:endParaRPr lang="zh-TW" altLang="en-US" sz="6000"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914400" y="4790363"/>
            <a:ext cx="7772400" cy="1351129"/>
          </a:xfrm>
        </p:spPr>
        <p:txBody>
          <a:bodyPr>
            <a:normAutofit/>
          </a:bodyPr>
          <a:lstStyle/>
          <a:p>
            <a:pPr algn="r">
              <a:buNone/>
            </a:pPr>
            <a:r>
              <a:rPr lang="en-US" sz="2000" dirty="0" smtClean="0">
                <a:latin typeface="Times New Roman" pitchFamily="18" charset="0"/>
                <a:cs typeface="Times New Roman" pitchFamily="18" charset="0"/>
              </a:rPr>
              <a:t>Prof. </a:t>
            </a:r>
            <a:r>
              <a:rPr lang="en-US" sz="2000" dirty="0" err="1" smtClean="0">
                <a:latin typeface="Times New Roman" pitchFamily="18" charset="0"/>
                <a:cs typeface="Times New Roman" pitchFamily="18" charset="0"/>
              </a:rPr>
              <a:t>Sonal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Shroff</a:t>
            </a:r>
            <a:endParaRPr lang="en-US" sz="2000" dirty="0" smtClean="0">
              <a:latin typeface="Times New Roman" pitchFamily="18" charset="0"/>
              <a:cs typeface="Times New Roman" pitchFamily="18" charset="0"/>
            </a:endParaRPr>
          </a:p>
          <a:p>
            <a:pPr algn="r">
              <a:buNone/>
            </a:pPr>
            <a:r>
              <a:rPr lang="en-US" sz="2000" dirty="0" smtClean="0">
                <a:latin typeface="Times New Roman" pitchFamily="18" charset="0"/>
                <a:cs typeface="Times New Roman" pitchFamily="18" charset="0"/>
              </a:rPr>
              <a:t>    Computer </a:t>
            </a:r>
            <a:r>
              <a:rPr lang="en-US" sz="2000" dirty="0" err="1" smtClean="0">
                <a:latin typeface="Times New Roman" pitchFamily="18" charset="0"/>
                <a:cs typeface="Times New Roman" pitchFamily="18" charset="0"/>
              </a:rPr>
              <a:t>Engg</a:t>
            </a:r>
            <a:r>
              <a:rPr lang="en-US" sz="2000" dirty="0" smtClean="0">
                <a:latin typeface="Times New Roman" pitchFamily="18" charset="0"/>
                <a:cs typeface="Times New Roman" pitchFamily="18" charset="0"/>
              </a:rPr>
              <a:t> Dept</a:t>
            </a:r>
          </a:p>
          <a:p>
            <a:pPr algn="r">
              <a:buNone/>
            </a:pPr>
            <a:r>
              <a:rPr lang="en-US" sz="2000" dirty="0" smtClean="0">
                <a:latin typeface="Times New Roman" pitchFamily="18" charset="0"/>
                <a:cs typeface="Times New Roman" pitchFamily="18" charset="0"/>
              </a:rPr>
              <a:t>    TSEC</a:t>
            </a:r>
            <a:endParaRPr lang="en-US" sz="2000" dirty="0">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559542"/>
            <a:ext cx="8229600" cy="832530"/>
          </a:xfrm>
        </p:spPr>
        <p:txBody>
          <a:bodyPr>
            <a:noAutofit/>
          </a:bodyPr>
          <a:lstStyle/>
          <a:p>
            <a:pPr eaLnBrk="1" hangingPunct="1"/>
            <a:r>
              <a:rPr lang="en-US" altLang="zh-TW" dirty="0" smtClean="0">
                <a:latin typeface="Times New Roman" pitchFamily="18" charset="0"/>
                <a:cs typeface="Times New Roman" pitchFamily="18" charset="0"/>
              </a:rPr>
              <a:t>Center of Sums</a:t>
            </a:r>
          </a:p>
        </p:txBody>
      </p:sp>
      <p:sp>
        <p:nvSpPr>
          <p:cNvPr id="13" name="Date Placeholder 12"/>
          <p:cNvSpPr>
            <a:spLocks noGrp="1"/>
          </p:cNvSpPr>
          <p:nvPr>
            <p:ph type="dt" sz="half" idx="10"/>
          </p:nvPr>
        </p:nvSpPr>
        <p:spPr/>
        <p:txBody>
          <a:bodyPr/>
          <a:lstStyle/>
          <a:p>
            <a:pPr>
              <a:defRPr/>
            </a:pPr>
            <a:fld id="{9D5FDC7F-62DA-4647-86FF-C3B5C460754C}"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smtClean="0"/>
              <a:t>Tsec-Comp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10</a:t>
            </a:fld>
            <a:endParaRPr lang="en-US" altLang="zh-TW"/>
          </a:p>
        </p:txBody>
      </p:sp>
      <p:sp>
        <p:nvSpPr>
          <p:cNvPr id="7" name="Rectangle 5"/>
          <p:cNvSpPr>
            <a:spLocks noChangeArrowheads="1"/>
          </p:cNvSpPr>
          <p:nvPr/>
        </p:nvSpPr>
        <p:spPr bwMode="auto">
          <a:xfrm>
            <a:off x="457200" y="1456904"/>
            <a:ext cx="8229600" cy="4561249"/>
          </a:xfrm>
          <a:prstGeom prst="rect">
            <a:avLst/>
          </a:prstGeom>
          <a:noFill/>
          <a:ln w="9525">
            <a:noFill/>
            <a:miter lim="800000"/>
            <a:headEnd/>
            <a:tailEnd/>
          </a:ln>
        </p:spPr>
        <p:txBody>
          <a:bodyPr>
            <a:spAutoFit/>
          </a:bodyPr>
          <a:lstStyle/>
          <a:p>
            <a:pPr algn="just">
              <a:lnSpc>
                <a:spcPct val="110000"/>
              </a:lnSpc>
              <a:defRPr/>
            </a:pPr>
            <a:r>
              <a:rPr lang="en-US" sz="2400" dirty="0" smtClean="0">
                <a:latin typeface="Times New Roman" pitchFamily="18" charset="0"/>
                <a:cs typeface="Times New Roman" pitchFamily="18" charset="0"/>
              </a:rPr>
              <a:t>This method employs the algebraic sum of the individual fuzzy subsets instead of their union. The main drawback is that intersecting areas are added twice. The output here is given by</a:t>
            </a: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ea typeface="+mj-ea"/>
              <a:cs typeface="Times New Roman" pitchFamily="18" charset="0"/>
            </a:endParaRPr>
          </a:p>
          <a:p>
            <a:pPr algn="just">
              <a:lnSpc>
                <a:spcPct val="110000"/>
              </a:lnSpc>
              <a:defRPr/>
            </a:pPr>
            <a:r>
              <a:rPr lang="en-US" sz="2400" dirty="0" smtClean="0">
                <a:latin typeface="Times New Roman" pitchFamily="18" charset="0"/>
                <a:cs typeface="Times New Roman" pitchFamily="18" charset="0"/>
              </a:rPr>
              <a:t>It is similar to the weighted average method, but the weights are the areas, instead of individual membership values.</a:t>
            </a:r>
          </a:p>
          <a:p>
            <a:pPr algn="r">
              <a:lnSpc>
                <a:spcPct val="110000"/>
              </a:lnSpc>
              <a:defRPr/>
            </a:pPr>
            <a:endParaRPr lang="en-US" sz="2400" dirty="0" smtClean="0">
              <a:latin typeface="Times New Roman" pitchFamily="18" charset="0"/>
              <a:ea typeface="+mj-ea"/>
              <a:cs typeface="Times New Roman" pitchFamily="18" charset="0"/>
            </a:endParaRPr>
          </a:p>
        </p:txBody>
      </p:sp>
      <p:pic>
        <p:nvPicPr>
          <p:cNvPr id="35" name="Picture 7" descr="10.jpg"/>
          <p:cNvPicPr>
            <a:picLocks noChangeAspect="1"/>
          </p:cNvPicPr>
          <p:nvPr/>
        </p:nvPicPr>
        <p:blipFill>
          <a:blip r:embed="rId2"/>
          <a:srcRect/>
          <a:stretch>
            <a:fillRect/>
          </a:stretch>
        </p:blipFill>
        <p:spPr bwMode="auto">
          <a:xfrm>
            <a:off x="1818488" y="2987900"/>
            <a:ext cx="3898900" cy="1485900"/>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559542"/>
            <a:ext cx="8229600" cy="832530"/>
          </a:xfrm>
        </p:spPr>
        <p:txBody>
          <a:bodyPr>
            <a:noAutofit/>
          </a:bodyPr>
          <a:lstStyle/>
          <a:p>
            <a:pPr eaLnBrk="1" hangingPunct="1"/>
            <a:r>
              <a:rPr lang="en-US" altLang="zh-TW" dirty="0" smtClean="0">
                <a:latin typeface="Times New Roman" pitchFamily="18" charset="0"/>
                <a:cs typeface="Times New Roman" pitchFamily="18" charset="0"/>
              </a:rPr>
              <a:t>Center of Largest Area</a:t>
            </a:r>
          </a:p>
        </p:txBody>
      </p:sp>
      <p:sp>
        <p:nvSpPr>
          <p:cNvPr id="13" name="Date Placeholder 12"/>
          <p:cNvSpPr>
            <a:spLocks noGrp="1"/>
          </p:cNvSpPr>
          <p:nvPr>
            <p:ph type="dt" sz="half" idx="10"/>
          </p:nvPr>
        </p:nvSpPr>
        <p:spPr/>
        <p:txBody>
          <a:bodyPr/>
          <a:lstStyle/>
          <a:p>
            <a:pPr>
              <a:defRPr/>
            </a:pPr>
            <a:fld id="{9D5FDC7F-62DA-4647-86FF-C3B5C460754C}"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smtClean="0"/>
              <a:t>Tsec-Comp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11</a:t>
            </a:fld>
            <a:endParaRPr lang="en-US" altLang="zh-TW"/>
          </a:p>
        </p:txBody>
      </p:sp>
      <p:sp>
        <p:nvSpPr>
          <p:cNvPr id="7" name="Rectangle 5"/>
          <p:cNvSpPr>
            <a:spLocks noChangeArrowheads="1"/>
          </p:cNvSpPr>
          <p:nvPr/>
        </p:nvSpPr>
        <p:spPr bwMode="auto">
          <a:xfrm>
            <a:off x="457200" y="1456904"/>
            <a:ext cx="8229600" cy="4561249"/>
          </a:xfrm>
          <a:prstGeom prst="rect">
            <a:avLst/>
          </a:prstGeom>
          <a:noFill/>
          <a:ln w="9525">
            <a:noFill/>
            <a:miter lim="800000"/>
            <a:headEnd/>
            <a:tailEnd/>
          </a:ln>
        </p:spPr>
        <p:txBody>
          <a:bodyPr>
            <a:spAutoFit/>
          </a:bodyPr>
          <a:lstStyle/>
          <a:p>
            <a:pPr algn="just">
              <a:lnSpc>
                <a:spcPct val="110000"/>
              </a:lnSpc>
              <a:defRPr/>
            </a:pPr>
            <a:r>
              <a:rPr lang="en-US" sz="2400" dirty="0" smtClean="0">
                <a:latin typeface="Times New Roman" pitchFamily="18" charset="0"/>
                <a:cs typeface="Times New Roman" pitchFamily="18" charset="0"/>
              </a:rPr>
              <a:t>This method can be adopted when the output consists of at least two convex fuzzy subsets which are not overlapping. The output here is given by</a:t>
            </a: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ea typeface="+mj-ea"/>
              <a:cs typeface="Times New Roman" pitchFamily="18" charset="0"/>
            </a:endParaRPr>
          </a:p>
          <a:p>
            <a:pPr algn="just">
              <a:lnSpc>
                <a:spcPct val="110000"/>
              </a:lnSpc>
              <a:defRPr/>
            </a:pPr>
            <a:r>
              <a:rPr lang="en-US" sz="2400" dirty="0" smtClean="0">
                <a:latin typeface="Times New Roman" pitchFamily="18" charset="0"/>
                <a:cs typeface="Times New Roman" pitchFamily="18" charset="0"/>
              </a:rPr>
              <a:t>It is similar to the weighted average method, but the weights are the areas, instead of individual membership values.</a:t>
            </a:r>
          </a:p>
          <a:p>
            <a:pPr algn="r">
              <a:lnSpc>
                <a:spcPct val="110000"/>
              </a:lnSpc>
              <a:defRPr/>
            </a:pPr>
            <a:endParaRPr lang="en-US" sz="2400" dirty="0" smtClean="0">
              <a:latin typeface="Times New Roman" pitchFamily="18" charset="0"/>
              <a:ea typeface="+mj-ea"/>
              <a:cs typeface="Times New Roman" pitchFamily="18" charset="0"/>
            </a:endParaRPr>
          </a:p>
        </p:txBody>
      </p:sp>
      <p:pic>
        <p:nvPicPr>
          <p:cNvPr id="8" name="Picture 7" descr="1.jpg"/>
          <p:cNvPicPr>
            <a:picLocks noChangeAspect="1"/>
          </p:cNvPicPr>
          <p:nvPr/>
        </p:nvPicPr>
        <p:blipFill>
          <a:blip r:embed="rId2"/>
          <a:srcRect/>
          <a:stretch>
            <a:fillRect/>
          </a:stretch>
        </p:blipFill>
        <p:spPr bwMode="auto">
          <a:xfrm>
            <a:off x="2626056" y="2910376"/>
            <a:ext cx="3340100" cy="1130300"/>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559542"/>
            <a:ext cx="8229600" cy="832530"/>
          </a:xfrm>
        </p:spPr>
        <p:txBody>
          <a:bodyPr>
            <a:noAutofit/>
          </a:bodyPr>
          <a:lstStyle/>
          <a:p>
            <a:pPr eaLnBrk="1" hangingPunct="1"/>
            <a:r>
              <a:rPr lang="en-US" altLang="zh-TW" sz="4800" dirty="0" smtClean="0">
                <a:latin typeface="Times New Roman" pitchFamily="18" charset="0"/>
                <a:cs typeface="Times New Roman" pitchFamily="18" charset="0"/>
              </a:rPr>
              <a:t>First of Maxima (Last of Maxima)</a:t>
            </a:r>
            <a:endParaRPr lang="en-US" altLang="zh-TW" dirty="0" smtClean="0">
              <a:latin typeface="Times New Roman" pitchFamily="18" charset="0"/>
              <a:cs typeface="Times New Roman" pitchFamily="18" charset="0"/>
            </a:endParaRPr>
          </a:p>
        </p:txBody>
      </p:sp>
      <p:sp>
        <p:nvSpPr>
          <p:cNvPr id="13316" name="Rectangle 3"/>
          <p:cNvSpPr>
            <a:spLocks noGrp="1" noChangeArrowheads="1"/>
          </p:cNvSpPr>
          <p:nvPr>
            <p:ph idx="1"/>
          </p:nvPr>
        </p:nvSpPr>
        <p:spPr>
          <a:xfrm>
            <a:off x="457200" y="1392072"/>
            <a:ext cx="8229600" cy="4932528"/>
          </a:xfrm>
        </p:spPr>
        <p:txBody>
          <a:bodyPr/>
          <a:lstStyle/>
          <a:p>
            <a:pPr>
              <a:buFont typeface="Wingdings" pitchFamily="2" charset="2"/>
              <a:buChar char="Ø"/>
            </a:pPr>
            <a:endParaRPr lang="en-US" altLang="zh-TW" dirty="0" smtClean="0">
              <a:latin typeface="Times New Roman" pitchFamily="18" charset="0"/>
              <a:cs typeface="Times New Roman" pitchFamily="18" charset="0"/>
            </a:endParaRPr>
          </a:p>
          <a:p>
            <a:pPr>
              <a:buFont typeface="Wingdings" pitchFamily="2" charset="2"/>
              <a:buChar char="Ø"/>
            </a:pPr>
            <a:endParaRPr lang="en-US" altLang="zh-TW" dirty="0" smtClean="0">
              <a:latin typeface="Times New Roman" pitchFamily="18" charset="0"/>
              <a:cs typeface="Times New Roman" pitchFamily="18" charset="0"/>
            </a:endParaRPr>
          </a:p>
          <a:p>
            <a:pPr>
              <a:buFont typeface="Wingdings" pitchFamily="2" charset="2"/>
              <a:buChar char="Ø"/>
            </a:pPr>
            <a:endParaRPr lang="en-US" altLang="zh-TW" dirty="0" smtClean="0">
              <a:latin typeface="Times New Roman" pitchFamily="18" charset="0"/>
              <a:cs typeface="Times New Roman" pitchFamily="18" charset="0"/>
            </a:endParaRPr>
          </a:p>
          <a:p>
            <a:pPr>
              <a:buFont typeface="Wingdings" pitchFamily="2" charset="2"/>
              <a:buChar char="Ø"/>
            </a:pPr>
            <a:endParaRPr lang="en-US" altLang="zh-TW" dirty="0" smtClean="0">
              <a:latin typeface="Times New Roman" pitchFamily="18" charset="0"/>
              <a:cs typeface="Times New Roman" pitchFamily="18" charset="0"/>
            </a:endParaRPr>
          </a:p>
          <a:p>
            <a:pPr>
              <a:buFont typeface="Wingdings" pitchFamily="2" charset="2"/>
              <a:buChar char="Ø"/>
            </a:pPr>
            <a:endParaRPr lang="en-US" altLang="zh-TW" dirty="0" smtClean="0">
              <a:latin typeface="Times New Roman" pitchFamily="18" charset="0"/>
              <a:cs typeface="Times New Roman" pitchFamily="18" charset="0"/>
            </a:endParaRPr>
          </a:p>
          <a:p>
            <a:pPr lvl="1" eaLnBrk="1" hangingPunct="1">
              <a:buClr>
                <a:schemeClr val="accent3"/>
              </a:buClr>
              <a:buFont typeface="Wingdings" pitchFamily="2" charset="2"/>
              <a:buChar char="v"/>
            </a:pPr>
            <a:endParaRPr lang="en-US" altLang="zh-TW" dirty="0" smtClean="0">
              <a:latin typeface="Times New Roman" pitchFamily="18" charset="0"/>
              <a:cs typeface="Times New Roman" pitchFamily="18" charset="0"/>
            </a:endParaRPr>
          </a:p>
        </p:txBody>
      </p:sp>
      <p:sp>
        <p:nvSpPr>
          <p:cNvPr id="13" name="Date Placeholder 12"/>
          <p:cNvSpPr>
            <a:spLocks noGrp="1"/>
          </p:cNvSpPr>
          <p:nvPr>
            <p:ph type="dt" sz="half" idx="10"/>
          </p:nvPr>
        </p:nvSpPr>
        <p:spPr/>
        <p:txBody>
          <a:bodyPr/>
          <a:lstStyle/>
          <a:p>
            <a:pPr>
              <a:defRPr/>
            </a:pPr>
            <a:fld id="{BB07C9E1-D8EF-4D14-B041-18BB1B63DC15}"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smtClean="0"/>
              <a:t>Tsec-Comp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12</a:t>
            </a:fld>
            <a:endParaRPr lang="en-US" altLang="zh-TW"/>
          </a:p>
        </p:txBody>
      </p:sp>
      <p:pic>
        <p:nvPicPr>
          <p:cNvPr id="7" name="Picture 6"/>
          <p:cNvPicPr>
            <a:picLocks noChangeAspect="1" noChangeArrowheads="1"/>
          </p:cNvPicPr>
          <p:nvPr/>
        </p:nvPicPr>
        <p:blipFill>
          <a:blip r:embed="rId2"/>
          <a:srcRect/>
          <a:stretch>
            <a:fillRect/>
          </a:stretch>
        </p:blipFill>
        <p:spPr bwMode="auto">
          <a:xfrm>
            <a:off x="1702551" y="1676400"/>
            <a:ext cx="5662507" cy="1447800"/>
          </a:xfrm>
          <a:prstGeom prst="rect">
            <a:avLst/>
          </a:prstGeom>
          <a:noFill/>
          <a:ln w="9525">
            <a:noFill/>
            <a:miter lim="800000"/>
            <a:headEnd/>
            <a:tailEnd/>
          </a:ln>
        </p:spPr>
      </p:pic>
      <p:pic>
        <p:nvPicPr>
          <p:cNvPr id="8" name="Picture 7"/>
          <p:cNvPicPr>
            <a:picLocks noChangeAspect="1" noChangeArrowheads="1"/>
          </p:cNvPicPr>
          <p:nvPr/>
        </p:nvPicPr>
        <p:blipFill>
          <a:blip r:embed="rId3"/>
          <a:srcRect/>
          <a:stretch>
            <a:fillRect/>
          </a:stretch>
        </p:blipFill>
        <p:spPr bwMode="auto">
          <a:xfrm>
            <a:off x="1633538" y="3124200"/>
            <a:ext cx="6308776" cy="3200400"/>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559542"/>
            <a:ext cx="8229600" cy="832530"/>
          </a:xfrm>
        </p:spPr>
        <p:txBody>
          <a:bodyPr>
            <a:noAutofit/>
          </a:bodyPr>
          <a:lstStyle/>
          <a:p>
            <a:pPr eaLnBrk="1" hangingPunct="1"/>
            <a:r>
              <a:rPr lang="en-US" altLang="zh-TW" sz="4800" dirty="0" err="1" smtClean="0">
                <a:latin typeface="Times New Roman" pitchFamily="18" charset="0"/>
                <a:cs typeface="Times New Roman" pitchFamily="18" charset="0"/>
              </a:rPr>
              <a:t>Centroid</a:t>
            </a:r>
            <a:r>
              <a:rPr lang="en-US" altLang="zh-TW" sz="4800" dirty="0" smtClean="0">
                <a:latin typeface="Times New Roman" pitchFamily="18" charset="0"/>
                <a:cs typeface="Times New Roman" pitchFamily="18" charset="0"/>
              </a:rPr>
              <a:t> Method – Example</a:t>
            </a:r>
            <a:endParaRPr lang="en-US" altLang="zh-TW" dirty="0" smtClean="0">
              <a:latin typeface="Times New Roman" pitchFamily="18" charset="0"/>
              <a:cs typeface="Times New Roman" pitchFamily="18" charset="0"/>
            </a:endParaRPr>
          </a:p>
        </p:txBody>
      </p:sp>
      <p:sp>
        <p:nvSpPr>
          <p:cNvPr id="13" name="Date Placeholder 12"/>
          <p:cNvSpPr>
            <a:spLocks noGrp="1"/>
          </p:cNvSpPr>
          <p:nvPr>
            <p:ph type="dt" sz="half" idx="10"/>
          </p:nvPr>
        </p:nvSpPr>
        <p:spPr/>
        <p:txBody>
          <a:bodyPr/>
          <a:lstStyle/>
          <a:p>
            <a:pPr>
              <a:defRPr/>
            </a:pPr>
            <a:fld id="{BB07C9E1-D8EF-4D14-B041-18BB1B63DC15}"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dirty="0" err="1" smtClean="0"/>
              <a:t>Tsec</a:t>
            </a:r>
            <a:r>
              <a:rPr lang="en-US" altLang="zh-TW" dirty="0" smtClean="0"/>
              <a:t>-Comp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13</a:t>
            </a:fld>
            <a:endParaRPr lang="en-US" altLang="zh-TW"/>
          </a:p>
        </p:txBody>
      </p:sp>
      <p:sp>
        <p:nvSpPr>
          <p:cNvPr id="14" name="Content Placeholder 13"/>
          <p:cNvSpPr>
            <a:spLocks noGrp="1"/>
          </p:cNvSpPr>
          <p:nvPr>
            <p:ph idx="1"/>
          </p:nvPr>
        </p:nvSpPr>
        <p:spPr>
          <a:xfrm>
            <a:off x="457200" y="1934476"/>
            <a:ext cx="8229600" cy="4421874"/>
          </a:xfrm>
        </p:spPr>
        <p:txBody>
          <a:bodyPr/>
          <a:lstStyle/>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lgn="ctr">
              <a:buNone/>
            </a:pPr>
            <a:r>
              <a:rPr lang="en-US" sz="2400" dirty="0" smtClean="0">
                <a:latin typeface="Times New Roman" pitchFamily="18" charset="0"/>
                <a:cs typeface="Times New Roman" pitchFamily="18" charset="0"/>
              </a:rPr>
              <a:t>Fuzzy sets A</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and A</a:t>
            </a:r>
            <a:r>
              <a:rPr lang="en-US" sz="2400" baseline="-25000" dirty="0" smtClean="0">
                <a:latin typeface="Times New Roman" pitchFamily="18" charset="0"/>
                <a:cs typeface="Times New Roman" pitchFamily="18" charset="0"/>
              </a:rPr>
              <a:t>3</a:t>
            </a: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7576" y="1804920"/>
            <a:ext cx="3733800" cy="182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22086" y="1272620"/>
            <a:ext cx="3962400" cy="2243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774654" y="3480176"/>
            <a:ext cx="3810354" cy="2243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559542"/>
            <a:ext cx="8229600" cy="832530"/>
          </a:xfrm>
        </p:spPr>
        <p:txBody>
          <a:bodyPr>
            <a:noAutofit/>
          </a:bodyPr>
          <a:lstStyle/>
          <a:p>
            <a:r>
              <a:rPr lang="en-US" altLang="zh-TW" sz="4800" dirty="0" err="1" smtClean="0">
                <a:latin typeface="Times New Roman" pitchFamily="18" charset="0"/>
                <a:cs typeface="Times New Roman" pitchFamily="18" charset="0"/>
              </a:rPr>
              <a:t>Centroid</a:t>
            </a:r>
            <a:r>
              <a:rPr lang="en-US" altLang="zh-TW" sz="4800" dirty="0" smtClean="0">
                <a:latin typeface="Times New Roman" pitchFamily="18" charset="0"/>
                <a:cs typeface="Times New Roman" pitchFamily="18" charset="0"/>
              </a:rPr>
              <a:t> Method – Example</a:t>
            </a:r>
            <a:endParaRPr lang="en-US" altLang="zh-TW" dirty="0" smtClean="0">
              <a:latin typeface="Times New Roman" pitchFamily="18" charset="0"/>
              <a:cs typeface="Times New Roman" pitchFamily="18" charset="0"/>
            </a:endParaRPr>
          </a:p>
        </p:txBody>
      </p:sp>
      <p:sp>
        <p:nvSpPr>
          <p:cNvPr id="13" name="Date Placeholder 12"/>
          <p:cNvSpPr>
            <a:spLocks noGrp="1"/>
          </p:cNvSpPr>
          <p:nvPr>
            <p:ph type="dt" sz="half" idx="10"/>
          </p:nvPr>
        </p:nvSpPr>
        <p:spPr/>
        <p:txBody>
          <a:bodyPr/>
          <a:lstStyle/>
          <a:p>
            <a:pPr>
              <a:defRPr/>
            </a:pPr>
            <a:fld id="{BB07C9E1-D8EF-4D14-B041-18BB1B63DC15}"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dirty="0" err="1" smtClean="0"/>
              <a:t>Tsec</a:t>
            </a:r>
            <a:r>
              <a:rPr lang="en-US" altLang="zh-TW" dirty="0" smtClean="0"/>
              <a:t>-Comp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14</a:t>
            </a:fld>
            <a:endParaRPr lang="en-US" altLang="zh-TW"/>
          </a:p>
        </p:txBody>
      </p:sp>
      <p:sp>
        <p:nvSpPr>
          <p:cNvPr id="14" name="Content Placeholder 13"/>
          <p:cNvSpPr>
            <a:spLocks noGrp="1"/>
          </p:cNvSpPr>
          <p:nvPr>
            <p:ph idx="1"/>
          </p:nvPr>
        </p:nvSpPr>
        <p:spPr>
          <a:xfrm>
            <a:off x="457200" y="1934476"/>
            <a:ext cx="8229600" cy="4421874"/>
          </a:xfrm>
        </p:spPr>
        <p:txBody>
          <a:bodyPr/>
          <a:lstStyle/>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lgn="ctr">
              <a:buNone/>
            </a:pPr>
            <a:r>
              <a:rPr lang="en-US" sz="2400" dirty="0" smtClean="0">
                <a:latin typeface="Times New Roman" pitchFamily="18" charset="0"/>
                <a:cs typeface="Times New Roman" pitchFamily="18" charset="0"/>
              </a:rPr>
              <a:t>Aggregated fuzzy set of A</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and A</a:t>
            </a:r>
            <a:r>
              <a:rPr lang="en-US" sz="2400" baseline="-25000" dirty="0" smtClean="0">
                <a:latin typeface="Times New Roman" pitchFamily="18" charset="0"/>
                <a:cs typeface="Times New Roman" pitchFamily="18" charset="0"/>
              </a:rPr>
              <a:t>3</a:t>
            </a:r>
          </a:p>
        </p:txBody>
      </p:sp>
      <p:pic>
        <p:nvPicPr>
          <p:cNvPr id="10" name="Picture 6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6455" y="1745736"/>
            <a:ext cx="5592191" cy="3647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9" name="Object 8"/>
          <p:cNvGraphicFramePr>
            <a:graphicFrameLocks noChangeAspect="1"/>
          </p:cNvGraphicFramePr>
          <p:nvPr/>
        </p:nvGraphicFramePr>
        <p:xfrm>
          <a:off x="6216306" y="2084592"/>
          <a:ext cx="1708494" cy="1168970"/>
        </p:xfrm>
        <a:graphic>
          <a:graphicData uri="http://schemas.openxmlformats.org/presentationml/2006/ole">
            <p:oleObj spid="_x0000_s24579" name="Equation" r:id="rId4" imgW="723600" imgH="495000" progId="Equation.3">
              <p:embed/>
            </p:oleObj>
          </a:graphicData>
        </a:graphic>
      </p:graphicFrame>
    </p:spTree>
  </p:cSld>
  <p:clrMapOvr>
    <a:masterClrMapping/>
  </p:clrMapOvr>
  <p:transition spd="med">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559542"/>
            <a:ext cx="8229600" cy="832530"/>
          </a:xfrm>
        </p:spPr>
        <p:txBody>
          <a:bodyPr>
            <a:noAutofit/>
          </a:bodyPr>
          <a:lstStyle/>
          <a:p>
            <a:r>
              <a:rPr lang="en-US" altLang="zh-TW" sz="4800" dirty="0" err="1" smtClean="0">
                <a:latin typeface="Times New Roman" pitchFamily="18" charset="0"/>
                <a:cs typeface="Times New Roman" pitchFamily="18" charset="0"/>
              </a:rPr>
              <a:t>Centroid</a:t>
            </a:r>
            <a:r>
              <a:rPr lang="en-US" altLang="zh-TW" sz="4800" dirty="0" smtClean="0">
                <a:latin typeface="Times New Roman" pitchFamily="18" charset="0"/>
                <a:cs typeface="Times New Roman" pitchFamily="18" charset="0"/>
              </a:rPr>
              <a:t> Method – Example</a:t>
            </a:r>
            <a:endParaRPr lang="en-US" altLang="zh-TW" dirty="0" smtClean="0">
              <a:latin typeface="Times New Roman" pitchFamily="18" charset="0"/>
              <a:cs typeface="Times New Roman" pitchFamily="18" charset="0"/>
            </a:endParaRPr>
          </a:p>
        </p:txBody>
      </p:sp>
      <p:sp>
        <p:nvSpPr>
          <p:cNvPr id="13" name="Date Placeholder 12"/>
          <p:cNvSpPr>
            <a:spLocks noGrp="1"/>
          </p:cNvSpPr>
          <p:nvPr>
            <p:ph type="dt" sz="half" idx="10"/>
          </p:nvPr>
        </p:nvSpPr>
        <p:spPr/>
        <p:txBody>
          <a:bodyPr/>
          <a:lstStyle/>
          <a:p>
            <a:pPr>
              <a:defRPr/>
            </a:pPr>
            <a:fld id="{BB07C9E1-D8EF-4D14-B041-18BB1B63DC15}"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dirty="0" err="1" smtClean="0"/>
              <a:t>Tsec</a:t>
            </a:r>
            <a:r>
              <a:rPr lang="en-US" altLang="zh-TW" dirty="0" smtClean="0"/>
              <a:t>-Comp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15</a:t>
            </a:fld>
            <a:endParaRPr lang="en-US" altLang="zh-TW"/>
          </a:p>
        </p:txBody>
      </p:sp>
      <p:sp>
        <p:nvSpPr>
          <p:cNvPr id="16" name="Content Placeholder 15"/>
          <p:cNvSpPr>
            <a:spLocks noGrp="1"/>
          </p:cNvSpPr>
          <p:nvPr>
            <p:ph idx="1"/>
          </p:nvPr>
        </p:nvSpPr>
        <p:spPr/>
        <p:txBody>
          <a:bodyPr/>
          <a:lstStyle/>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lgn="ctr">
              <a:buNone/>
            </a:pPr>
            <a:r>
              <a:rPr lang="en-US" sz="1800" dirty="0" smtClean="0">
                <a:latin typeface="Times New Roman" pitchFamily="18" charset="0"/>
                <a:cs typeface="Times New Roman" pitchFamily="18" charset="0"/>
              </a:rPr>
              <a:t>Aggregated fuzzy set of A</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A</a:t>
            </a:r>
            <a:r>
              <a:rPr lang="en-US" sz="1800" baseline="-25000" dirty="0" smtClean="0">
                <a:latin typeface="Times New Roman" pitchFamily="18" charset="0"/>
                <a:cs typeface="Times New Roman" pitchFamily="18" charset="0"/>
              </a:rPr>
              <a:t>2</a:t>
            </a:r>
            <a:r>
              <a:rPr lang="en-US" sz="1800" dirty="0" smtClean="0">
                <a:latin typeface="Times New Roman" pitchFamily="18" charset="0"/>
                <a:cs typeface="Times New Roman" pitchFamily="18" charset="0"/>
              </a:rPr>
              <a:t> and A</a:t>
            </a:r>
            <a:r>
              <a:rPr lang="en-US" sz="1800" baseline="-25000" dirty="0" smtClean="0">
                <a:latin typeface="Times New Roman" pitchFamily="18" charset="0"/>
                <a:cs typeface="Times New Roman" pitchFamily="18" charset="0"/>
              </a:rPr>
              <a:t>3</a:t>
            </a:r>
            <a:r>
              <a:rPr lang="en-US" sz="1800" dirty="0" smtClean="0">
                <a:latin typeface="Times New Roman" pitchFamily="18" charset="0"/>
                <a:cs typeface="Times New Roman" pitchFamily="18" charset="0"/>
              </a:rPr>
              <a:t> viewed as area segments</a:t>
            </a:r>
            <a:endParaRPr lang="en-US" sz="1800" baseline="-25000" dirty="0" smtClean="0">
              <a:latin typeface="Times New Roman" pitchFamily="18" charset="0"/>
              <a:cs typeface="Times New Roman" pitchFamily="18" charset="0"/>
            </a:endParaRPr>
          </a:p>
          <a:p>
            <a:pPr>
              <a:buNone/>
            </a:pPr>
            <a:endParaRPr lang="en-US" dirty="0"/>
          </a:p>
        </p:txBody>
      </p:sp>
      <p:pic>
        <p:nvPicPr>
          <p:cNvPr id="28676" name="Picture 4"/>
          <p:cNvPicPr>
            <a:picLocks noChangeAspect="1" noChangeArrowheads="1"/>
          </p:cNvPicPr>
          <p:nvPr/>
        </p:nvPicPr>
        <p:blipFill>
          <a:blip r:embed="rId2"/>
          <a:srcRect/>
          <a:stretch>
            <a:fillRect/>
          </a:stretch>
        </p:blipFill>
        <p:spPr bwMode="auto">
          <a:xfrm>
            <a:off x="354834" y="1403578"/>
            <a:ext cx="6571895" cy="4295721"/>
          </a:xfrm>
          <a:prstGeom prst="rect">
            <a:avLst/>
          </a:prstGeom>
          <a:noFill/>
          <a:ln w="9525">
            <a:noFill/>
            <a:miter lim="800000"/>
            <a:headEnd/>
            <a:tailEnd/>
          </a:ln>
          <a:effectLst/>
        </p:spPr>
      </p:pic>
    </p:spTree>
  </p:cSld>
  <p:clrMapOvr>
    <a:masterClrMapping/>
  </p:clrMapOvr>
  <p:transition spd="med">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559542"/>
            <a:ext cx="8229600" cy="832530"/>
          </a:xfrm>
        </p:spPr>
        <p:txBody>
          <a:bodyPr>
            <a:noAutofit/>
          </a:bodyPr>
          <a:lstStyle/>
          <a:p>
            <a:r>
              <a:rPr lang="en-US" altLang="zh-TW" sz="4800" dirty="0" err="1" smtClean="0">
                <a:latin typeface="Times New Roman" pitchFamily="18" charset="0"/>
                <a:cs typeface="Times New Roman" pitchFamily="18" charset="0"/>
              </a:rPr>
              <a:t>Centroid</a:t>
            </a:r>
            <a:r>
              <a:rPr lang="en-US" altLang="zh-TW" sz="4800" dirty="0" smtClean="0">
                <a:latin typeface="Times New Roman" pitchFamily="18" charset="0"/>
                <a:cs typeface="Times New Roman" pitchFamily="18" charset="0"/>
              </a:rPr>
              <a:t> Method – Example</a:t>
            </a:r>
            <a:endParaRPr lang="en-US" altLang="zh-TW" dirty="0" smtClean="0">
              <a:latin typeface="Times New Roman" pitchFamily="18" charset="0"/>
              <a:cs typeface="Times New Roman" pitchFamily="18" charset="0"/>
            </a:endParaRPr>
          </a:p>
        </p:txBody>
      </p:sp>
      <p:sp>
        <p:nvSpPr>
          <p:cNvPr id="13" name="Date Placeholder 12"/>
          <p:cNvSpPr>
            <a:spLocks noGrp="1"/>
          </p:cNvSpPr>
          <p:nvPr>
            <p:ph type="dt" sz="half" idx="10"/>
          </p:nvPr>
        </p:nvSpPr>
        <p:spPr/>
        <p:txBody>
          <a:bodyPr/>
          <a:lstStyle/>
          <a:p>
            <a:pPr>
              <a:defRPr/>
            </a:pPr>
            <a:fld id="{BB07C9E1-D8EF-4D14-B041-18BB1B63DC15}"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dirty="0" err="1" smtClean="0"/>
              <a:t>Tsec</a:t>
            </a:r>
            <a:r>
              <a:rPr lang="en-US" altLang="zh-TW" dirty="0" smtClean="0"/>
              <a:t>-Comp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16</a:t>
            </a:fld>
            <a:endParaRPr lang="en-US" altLang="zh-TW"/>
          </a:p>
        </p:txBody>
      </p:sp>
      <p:sp>
        <p:nvSpPr>
          <p:cNvPr id="14" name="Content Placeholder 13"/>
          <p:cNvSpPr>
            <a:spLocks noGrp="1"/>
          </p:cNvSpPr>
          <p:nvPr>
            <p:ph idx="1"/>
          </p:nvPr>
        </p:nvSpPr>
        <p:spPr>
          <a:xfrm>
            <a:off x="457200" y="1429500"/>
            <a:ext cx="8229600" cy="4421874"/>
          </a:xfrm>
        </p:spPr>
        <p:txBody>
          <a:bodyPr>
            <a:normAutofit/>
          </a:bodyPr>
          <a:lstStyle/>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lgn="just">
              <a:buNone/>
            </a:pPr>
            <a:endParaRPr lang="en-US" sz="2000" baseline="-25000" dirty="0" smtClean="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1401168" y="1560776"/>
          <a:ext cx="6455093" cy="3977640"/>
        </p:xfrm>
        <a:graphic>
          <a:graphicData uri="http://schemas.openxmlformats.org/drawingml/2006/table">
            <a:tbl>
              <a:tblPr firstRow="1" bandRow="1">
                <a:tableStyleId>{5940675A-B579-460E-94D1-54222C63F5DA}</a:tableStyleId>
              </a:tblPr>
              <a:tblGrid>
                <a:gridCol w="1524000"/>
                <a:gridCol w="1883093"/>
                <a:gridCol w="1524000"/>
                <a:gridCol w="1524000"/>
              </a:tblGrid>
              <a:tr h="370840">
                <a:tc>
                  <a:txBody>
                    <a:bodyPr/>
                    <a:lstStyle/>
                    <a:p>
                      <a:pPr algn="ctr"/>
                      <a:r>
                        <a:rPr lang="en-US" dirty="0" smtClean="0">
                          <a:latin typeface="Times New Roman" pitchFamily="18" charset="0"/>
                          <a:cs typeface="Times New Roman" pitchFamily="18" charset="0"/>
                        </a:rPr>
                        <a:t>Area Segment No.</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Area (A)</a:t>
                      </a: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½</a:t>
                      </a:r>
                      <a:r>
                        <a:rPr lang="en-US" dirty="0" smtClean="0">
                          <a:latin typeface="Times New Roman"/>
                          <a:cs typeface="Times New Roman"/>
                        </a:rPr>
                        <a:t>×0.3×1=0.15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0.67</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0.1005</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2.6</a:t>
                      </a:r>
                      <a:r>
                        <a:rPr lang="en-US" dirty="0" smtClean="0">
                          <a:latin typeface="Times New Roman"/>
                          <a:cs typeface="Times New Roman"/>
                        </a:rPr>
                        <a:t>×0.3=0.78</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2.3</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1.794</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0.3</a:t>
                      </a:r>
                      <a:r>
                        <a:rPr lang="en-US" dirty="0" smtClean="0">
                          <a:latin typeface="Times New Roman"/>
                          <a:cs typeface="Times New Roman"/>
                        </a:rPr>
                        <a:t>×0.4=0.12</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3.8</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0.456</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½</a:t>
                      </a:r>
                      <a:r>
                        <a:rPr lang="en-US" dirty="0" smtClean="0">
                          <a:latin typeface="Times New Roman"/>
                          <a:cs typeface="Times New Roman"/>
                        </a:rPr>
                        <a:t>×0.4×0.2=0.04</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3.8667</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0.1546</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1.5</a:t>
                      </a:r>
                      <a:r>
                        <a:rPr lang="en-US" dirty="0" smtClean="0">
                          <a:latin typeface="Times New Roman"/>
                          <a:cs typeface="Times New Roman"/>
                        </a:rPr>
                        <a:t>×0.5=0.75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4.75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3.5625</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0.5</a:t>
                      </a:r>
                      <a:r>
                        <a:rPr lang="en-US" dirty="0" smtClean="0">
                          <a:latin typeface="Times New Roman"/>
                          <a:cs typeface="Times New Roman"/>
                        </a:rPr>
                        <a:t>×0.5=0.25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5.75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1.4375</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½</a:t>
                      </a:r>
                      <a:r>
                        <a:rPr lang="en-US" dirty="0" smtClean="0">
                          <a:latin typeface="Times New Roman"/>
                          <a:cs typeface="Times New Roman"/>
                        </a:rPr>
                        <a:t>×0.5×0.5=0.125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5.833</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0.729</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8</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a:t>
                      </a:r>
                      <a:r>
                        <a:rPr lang="en-US" dirty="0" smtClean="0">
                          <a:latin typeface="Times New Roman"/>
                          <a:cs typeface="Times New Roman"/>
                        </a:rPr>
                        <a:t>×1=1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6.5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6.5</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9</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½</a:t>
                      </a:r>
                      <a:r>
                        <a:rPr lang="en-US" dirty="0" smtClean="0">
                          <a:latin typeface="Times New Roman"/>
                          <a:cs typeface="Times New Roman"/>
                        </a:rPr>
                        <a:t>×1×1=0.5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7.33</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3.665</a:t>
                      </a:r>
                      <a:endParaRPr lang="en-US" dirty="0">
                        <a:latin typeface="Times New Roman" pitchFamily="18" charset="0"/>
                        <a:cs typeface="Times New Roman" pitchFamily="18" charset="0"/>
                      </a:endParaRPr>
                    </a:p>
                  </a:txBody>
                  <a:tcPr/>
                </a:tc>
              </a:tr>
            </a:tbl>
          </a:graphicData>
        </a:graphic>
      </p:graphicFrame>
      <p:graphicFrame>
        <p:nvGraphicFramePr>
          <p:cNvPr id="8" name="Object 7"/>
          <p:cNvGraphicFramePr>
            <a:graphicFrameLocks noChangeAspect="1"/>
          </p:cNvGraphicFramePr>
          <p:nvPr/>
        </p:nvGraphicFramePr>
        <p:xfrm>
          <a:off x="5245492" y="1569485"/>
          <a:ext cx="291796" cy="496053"/>
        </p:xfrm>
        <a:graphic>
          <a:graphicData uri="http://schemas.openxmlformats.org/presentationml/2006/ole">
            <p:oleObj spid="_x0000_s25602" name="Equation" r:id="rId3" imgW="126720" imgH="215640" progId="Equation.3">
              <p:embed/>
            </p:oleObj>
          </a:graphicData>
        </a:graphic>
      </p:graphicFrame>
      <p:graphicFrame>
        <p:nvGraphicFramePr>
          <p:cNvPr id="25603" name="Object 3"/>
          <p:cNvGraphicFramePr>
            <a:graphicFrameLocks noChangeAspect="1"/>
          </p:cNvGraphicFramePr>
          <p:nvPr/>
        </p:nvGraphicFramePr>
        <p:xfrm>
          <a:off x="6592865" y="1570941"/>
          <a:ext cx="523875" cy="496887"/>
        </p:xfrm>
        <a:graphic>
          <a:graphicData uri="http://schemas.openxmlformats.org/presentationml/2006/ole">
            <p:oleObj spid="_x0000_s25603" name="Equation" r:id="rId4" imgW="228600" imgH="215640" progId="Equation.3">
              <p:embed/>
            </p:oleObj>
          </a:graphicData>
        </a:graphic>
      </p:graphicFrame>
    </p:spTree>
  </p:cSld>
  <p:clrMapOvr>
    <a:masterClrMapping/>
  </p:clrMapOvr>
  <p:transition spd="med">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559542"/>
            <a:ext cx="8229600" cy="832530"/>
          </a:xfrm>
        </p:spPr>
        <p:txBody>
          <a:bodyPr>
            <a:noAutofit/>
          </a:bodyPr>
          <a:lstStyle/>
          <a:p>
            <a:r>
              <a:rPr lang="en-US" altLang="zh-TW" sz="4800" dirty="0" err="1" smtClean="0">
                <a:latin typeface="Times New Roman" pitchFamily="18" charset="0"/>
                <a:cs typeface="Times New Roman" pitchFamily="18" charset="0"/>
              </a:rPr>
              <a:t>Centroid</a:t>
            </a:r>
            <a:r>
              <a:rPr lang="en-US" altLang="zh-TW" sz="4800" dirty="0" smtClean="0">
                <a:latin typeface="Times New Roman" pitchFamily="18" charset="0"/>
                <a:cs typeface="Times New Roman" pitchFamily="18" charset="0"/>
              </a:rPr>
              <a:t> Method – Example</a:t>
            </a:r>
            <a:endParaRPr lang="en-US" altLang="zh-TW" dirty="0" smtClean="0">
              <a:latin typeface="Times New Roman" pitchFamily="18" charset="0"/>
              <a:cs typeface="Times New Roman" pitchFamily="18" charset="0"/>
            </a:endParaRPr>
          </a:p>
        </p:txBody>
      </p:sp>
      <p:sp>
        <p:nvSpPr>
          <p:cNvPr id="13" name="Date Placeholder 12"/>
          <p:cNvSpPr>
            <a:spLocks noGrp="1"/>
          </p:cNvSpPr>
          <p:nvPr>
            <p:ph type="dt" sz="half" idx="10"/>
          </p:nvPr>
        </p:nvSpPr>
        <p:spPr/>
        <p:txBody>
          <a:bodyPr/>
          <a:lstStyle/>
          <a:p>
            <a:pPr>
              <a:defRPr/>
            </a:pPr>
            <a:fld id="{BB07C9E1-D8EF-4D14-B041-18BB1B63DC15}"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dirty="0" err="1" smtClean="0"/>
              <a:t>Tsec</a:t>
            </a:r>
            <a:r>
              <a:rPr lang="en-US" altLang="zh-TW" dirty="0" smtClean="0"/>
              <a:t>-Comp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17</a:t>
            </a:fld>
            <a:endParaRPr lang="en-US" altLang="zh-TW"/>
          </a:p>
        </p:txBody>
      </p:sp>
      <p:sp>
        <p:nvSpPr>
          <p:cNvPr id="14" name="Content Placeholder 13"/>
          <p:cNvSpPr>
            <a:spLocks noGrp="1"/>
          </p:cNvSpPr>
          <p:nvPr>
            <p:ph idx="1"/>
          </p:nvPr>
        </p:nvSpPr>
        <p:spPr>
          <a:xfrm>
            <a:off x="457200" y="1429500"/>
            <a:ext cx="8229600" cy="4421874"/>
          </a:xfrm>
        </p:spPr>
        <p:txBody>
          <a:bodyPr>
            <a:normAutofit/>
          </a:bodyPr>
          <a:lstStyle/>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lgn="just">
              <a:buNone/>
            </a:pPr>
            <a:endParaRPr lang="en-US" sz="2000" baseline="-25000" dirty="0" smtClean="0">
              <a:latin typeface="Times New Roman" pitchFamily="18" charset="0"/>
              <a:cs typeface="Times New Roman" pitchFamily="18" charset="0"/>
            </a:endParaRPr>
          </a:p>
        </p:txBody>
      </p:sp>
      <p:graphicFrame>
        <p:nvGraphicFramePr>
          <p:cNvPr id="25603" name="Object 3"/>
          <p:cNvGraphicFramePr>
            <a:graphicFrameLocks noChangeAspect="1"/>
          </p:cNvGraphicFramePr>
          <p:nvPr/>
        </p:nvGraphicFramePr>
        <p:xfrm>
          <a:off x="5503001" y="2382077"/>
          <a:ext cx="2912633" cy="2408288"/>
        </p:xfrm>
        <a:graphic>
          <a:graphicData uri="http://schemas.openxmlformats.org/presentationml/2006/ole">
            <p:oleObj spid="_x0000_s26627" name="Equation" r:id="rId3" imgW="1155600" imgH="952200" progId="Equation.3">
              <p:embed/>
            </p:oleObj>
          </a:graphicData>
        </a:graphic>
      </p:graphicFrame>
      <p:pic>
        <p:nvPicPr>
          <p:cNvPr id="10" name="Picture 6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26455" y="2306472"/>
            <a:ext cx="4732395" cy="30863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559542"/>
            <a:ext cx="8229600" cy="832530"/>
          </a:xfrm>
        </p:spPr>
        <p:txBody>
          <a:bodyPr>
            <a:noAutofit/>
          </a:bodyPr>
          <a:lstStyle/>
          <a:p>
            <a:r>
              <a:rPr lang="en-US" altLang="zh-TW" sz="4800" dirty="0" smtClean="0">
                <a:latin typeface="Times New Roman" pitchFamily="18" charset="0"/>
                <a:cs typeface="Times New Roman" pitchFamily="18" charset="0"/>
              </a:rPr>
              <a:t>Summary</a:t>
            </a:r>
            <a:endParaRPr lang="en-US" altLang="zh-TW" dirty="0" smtClean="0">
              <a:latin typeface="Times New Roman" pitchFamily="18" charset="0"/>
              <a:cs typeface="Times New Roman" pitchFamily="18" charset="0"/>
            </a:endParaRPr>
          </a:p>
        </p:txBody>
      </p:sp>
      <p:sp>
        <p:nvSpPr>
          <p:cNvPr id="13" name="Date Placeholder 12"/>
          <p:cNvSpPr>
            <a:spLocks noGrp="1"/>
          </p:cNvSpPr>
          <p:nvPr>
            <p:ph type="dt" sz="half" idx="10"/>
          </p:nvPr>
        </p:nvSpPr>
        <p:spPr/>
        <p:txBody>
          <a:bodyPr/>
          <a:lstStyle/>
          <a:p>
            <a:pPr>
              <a:defRPr/>
            </a:pPr>
            <a:fld id="{BB07C9E1-D8EF-4D14-B041-18BB1B63DC15}"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dirty="0" err="1" smtClean="0"/>
              <a:t>Tsec</a:t>
            </a:r>
            <a:r>
              <a:rPr lang="en-US" altLang="zh-TW" dirty="0" smtClean="0"/>
              <a:t>-Comp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18</a:t>
            </a:fld>
            <a:endParaRPr lang="en-US" altLang="zh-TW"/>
          </a:p>
        </p:txBody>
      </p:sp>
      <p:sp>
        <p:nvSpPr>
          <p:cNvPr id="14" name="Content Placeholder 13"/>
          <p:cNvSpPr>
            <a:spLocks noGrp="1"/>
          </p:cNvSpPr>
          <p:nvPr>
            <p:ph idx="1"/>
          </p:nvPr>
        </p:nvSpPr>
        <p:spPr>
          <a:xfrm>
            <a:off x="457200" y="1429500"/>
            <a:ext cx="8229600" cy="4421874"/>
          </a:xfrm>
        </p:spPr>
        <p:txBody>
          <a:bodyPr>
            <a:normAutofit fontScale="25000" lnSpcReduction="20000"/>
          </a:bodyPr>
          <a:lstStyle/>
          <a:p>
            <a:pPr marL="457200" indent="-457200" algn="just">
              <a:lnSpc>
                <a:spcPct val="110000"/>
              </a:lnSpc>
              <a:buFont typeface="Wingdings" pitchFamily="2" charset="2"/>
              <a:buChar char="Ø"/>
              <a:defRPr/>
            </a:pPr>
            <a:r>
              <a:rPr lang="en-US" sz="10400" dirty="0" smtClean="0">
                <a:latin typeface="Times New Roman" pitchFamily="18" charset="0"/>
                <a:cs typeface="Times New Roman" pitchFamily="18" charset="0"/>
              </a:rPr>
              <a:t>Defuzzification process is essential because some engineering applications need exact values for performing the operation.</a:t>
            </a:r>
          </a:p>
          <a:p>
            <a:pPr marL="457200" indent="-457200" algn="just">
              <a:lnSpc>
                <a:spcPct val="110000"/>
              </a:lnSpc>
              <a:buFont typeface="Wingdings" pitchFamily="2" charset="2"/>
              <a:buChar char="Ø"/>
              <a:defRPr/>
            </a:pPr>
            <a:r>
              <a:rPr lang="en-US" sz="10400" dirty="0" smtClean="0">
                <a:latin typeface="Times New Roman" pitchFamily="18" charset="0"/>
                <a:cs typeface="Times New Roman" pitchFamily="18" charset="0"/>
              </a:rPr>
              <a:t>Example: If speed of a motor has to be varied, we cannot instruct to raise it “slightly”, “high”, etc., using linguistic variables; rather, it should be specified as raise it by 200 rpm or so, i.e., a specific amount of raise should be mentioned. </a:t>
            </a:r>
          </a:p>
          <a:p>
            <a:pPr marL="457200" indent="-457200" algn="just">
              <a:lnSpc>
                <a:spcPct val="110000"/>
              </a:lnSpc>
              <a:buFont typeface="Wingdings" pitchFamily="2" charset="2"/>
              <a:buChar char="Ø"/>
              <a:defRPr/>
            </a:pPr>
            <a:r>
              <a:rPr lang="en-US" sz="10400" dirty="0" smtClean="0">
                <a:latin typeface="Times New Roman" pitchFamily="18" charset="0"/>
                <a:cs typeface="Times New Roman" pitchFamily="18" charset="0"/>
              </a:rPr>
              <a:t>The method of defuzzification should be assessed on the basis of the output in the context of data available.</a:t>
            </a:r>
          </a:p>
          <a:p>
            <a:pPr algn="just">
              <a:buNone/>
            </a:pPr>
            <a:endParaRPr lang="en-US" sz="2000" baseline="-25000" dirty="0" smtClean="0">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559542"/>
            <a:ext cx="8229600" cy="832530"/>
          </a:xfrm>
        </p:spPr>
        <p:txBody>
          <a:bodyPr>
            <a:noAutofit/>
          </a:bodyPr>
          <a:lstStyle/>
          <a:p>
            <a:pPr eaLnBrk="1" hangingPunct="1"/>
            <a:r>
              <a:rPr lang="en-US" altLang="zh-TW" dirty="0" smtClean="0">
                <a:latin typeface="Times New Roman" pitchFamily="18" charset="0"/>
                <a:cs typeface="Times New Roman" pitchFamily="18" charset="0"/>
              </a:rPr>
              <a:t>Introduction</a:t>
            </a:r>
          </a:p>
        </p:txBody>
      </p:sp>
      <p:sp>
        <p:nvSpPr>
          <p:cNvPr id="13316" name="Rectangle 3"/>
          <p:cNvSpPr>
            <a:spLocks noGrp="1" noChangeArrowheads="1"/>
          </p:cNvSpPr>
          <p:nvPr>
            <p:ph idx="1"/>
          </p:nvPr>
        </p:nvSpPr>
        <p:spPr>
          <a:xfrm>
            <a:off x="457200" y="1392072"/>
            <a:ext cx="8229600" cy="4932528"/>
          </a:xfrm>
        </p:spPr>
        <p:txBody>
          <a:bodyPr/>
          <a:lstStyle/>
          <a:p>
            <a:pPr>
              <a:buFont typeface="Wingdings" pitchFamily="2" charset="2"/>
              <a:buChar char="Ø"/>
            </a:pPr>
            <a:r>
              <a:rPr lang="en-US" altLang="zh-TW" dirty="0" smtClean="0">
                <a:latin typeface="Times New Roman" pitchFamily="18" charset="0"/>
                <a:cs typeface="Times New Roman" pitchFamily="18" charset="0"/>
              </a:rPr>
              <a:t>Reverse process of </a:t>
            </a:r>
            <a:r>
              <a:rPr lang="en-US" altLang="zh-TW" dirty="0" err="1" smtClean="0">
                <a:latin typeface="Times New Roman" pitchFamily="18" charset="0"/>
                <a:cs typeface="Times New Roman" pitchFamily="18" charset="0"/>
              </a:rPr>
              <a:t>fuzzification</a:t>
            </a:r>
            <a:endParaRPr lang="en-US" altLang="zh-TW" dirty="0" smtClean="0">
              <a:latin typeface="Times New Roman" pitchFamily="18" charset="0"/>
              <a:cs typeface="Times New Roman" pitchFamily="18" charset="0"/>
            </a:endParaRPr>
          </a:p>
          <a:p>
            <a:pPr>
              <a:buFont typeface="Wingdings" pitchFamily="2" charset="2"/>
              <a:buChar char="Ø"/>
            </a:pPr>
            <a:r>
              <a:rPr lang="en-US" altLang="zh-TW" dirty="0" smtClean="0">
                <a:latin typeface="Times New Roman" pitchFamily="18" charset="0"/>
                <a:cs typeface="Times New Roman" pitchFamily="18" charset="0"/>
              </a:rPr>
              <a:t>Conversion of a fuzzy set to single crisp value</a:t>
            </a:r>
          </a:p>
          <a:p>
            <a:pPr>
              <a:buFont typeface="Wingdings" pitchFamily="2" charset="2"/>
              <a:buChar char="Ø"/>
            </a:pPr>
            <a:r>
              <a:rPr lang="en-US" altLang="zh-TW" dirty="0" smtClean="0">
                <a:latin typeface="Times New Roman" pitchFamily="18" charset="0"/>
                <a:cs typeface="Times New Roman" pitchFamily="18" charset="0"/>
              </a:rPr>
              <a:t>Mathematically, the </a:t>
            </a:r>
            <a:r>
              <a:rPr lang="en-US" altLang="zh-TW" dirty="0" err="1" smtClean="0">
                <a:latin typeface="Times New Roman" pitchFamily="18" charset="0"/>
                <a:cs typeface="Times New Roman" pitchFamily="18" charset="0"/>
              </a:rPr>
              <a:t>defuzzyfication</a:t>
            </a:r>
            <a:r>
              <a:rPr lang="en-US" altLang="zh-TW" dirty="0" smtClean="0">
                <a:latin typeface="Times New Roman" pitchFamily="18" charset="0"/>
                <a:cs typeface="Times New Roman" pitchFamily="18" charset="0"/>
              </a:rPr>
              <a:t> process is termed as rounding it off</a:t>
            </a:r>
          </a:p>
          <a:p>
            <a:pPr>
              <a:buFont typeface="Wingdings" pitchFamily="2" charset="2"/>
              <a:buChar char="Ø"/>
            </a:pPr>
            <a:r>
              <a:rPr lang="en-US" altLang="zh-TW" dirty="0" smtClean="0">
                <a:latin typeface="Times New Roman" pitchFamily="18" charset="0"/>
                <a:cs typeface="Times New Roman" pitchFamily="18" charset="0"/>
              </a:rPr>
              <a:t>There are various method suggested. The selection of method to be used depends on</a:t>
            </a:r>
          </a:p>
          <a:p>
            <a:pPr lvl="1" eaLnBrk="1" hangingPunct="1">
              <a:buClr>
                <a:schemeClr val="accent3"/>
              </a:buClr>
              <a:buFont typeface="Wingdings" pitchFamily="2" charset="2"/>
              <a:buChar char="v"/>
            </a:pPr>
            <a:r>
              <a:rPr lang="en-US" altLang="zh-TW" dirty="0" smtClean="0">
                <a:latin typeface="Times New Roman" pitchFamily="18" charset="0"/>
                <a:cs typeface="Times New Roman" pitchFamily="18" charset="0"/>
              </a:rPr>
              <a:t>Applicability to the situations considered</a:t>
            </a:r>
          </a:p>
          <a:p>
            <a:pPr lvl="1" eaLnBrk="1" hangingPunct="1">
              <a:buClr>
                <a:schemeClr val="accent3"/>
              </a:buClr>
              <a:buFont typeface="Wingdings" pitchFamily="2" charset="2"/>
              <a:buChar char="v"/>
            </a:pPr>
            <a:r>
              <a:rPr lang="en-US" altLang="zh-TW" dirty="0" smtClean="0">
                <a:latin typeface="Times New Roman" pitchFamily="18" charset="0"/>
                <a:cs typeface="Times New Roman" pitchFamily="18" charset="0"/>
              </a:rPr>
              <a:t>Plausibility of the outputs obtained based on engineering point of view</a:t>
            </a:r>
          </a:p>
          <a:p>
            <a:pPr lvl="1" eaLnBrk="1" hangingPunct="1">
              <a:buClr>
                <a:schemeClr val="accent3"/>
              </a:buClr>
              <a:buFont typeface="Wingdings" pitchFamily="2" charset="2"/>
              <a:buChar char="v"/>
            </a:pPr>
            <a:r>
              <a:rPr lang="en-US" altLang="zh-TW" dirty="0" smtClean="0">
                <a:latin typeface="Times New Roman" pitchFamily="18" charset="0"/>
                <a:cs typeface="Times New Roman" pitchFamily="18" charset="0"/>
              </a:rPr>
              <a:t>Experience of the designer</a:t>
            </a:r>
          </a:p>
        </p:txBody>
      </p:sp>
      <p:sp>
        <p:nvSpPr>
          <p:cNvPr id="13" name="Date Placeholder 12"/>
          <p:cNvSpPr>
            <a:spLocks noGrp="1"/>
          </p:cNvSpPr>
          <p:nvPr>
            <p:ph type="dt" sz="half" idx="10"/>
          </p:nvPr>
        </p:nvSpPr>
        <p:spPr/>
        <p:txBody>
          <a:bodyPr/>
          <a:lstStyle/>
          <a:p>
            <a:pPr>
              <a:defRPr/>
            </a:pPr>
            <a:fld id="{BB07C9E1-D8EF-4D14-B041-18BB1B63DC15}"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smtClean="0"/>
              <a:t>Tsec-Comp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2</a:t>
            </a:fld>
            <a:endParaRPr lang="en-US" altLang="zh-TW"/>
          </a:p>
        </p:txBody>
      </p:sp>
    </p:spTree>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525440" y="313885"/>
            <a:ext cx="8229600" cy="873467"/>
          </a:xfrm>
        </p:spPr>
        <p:txBody>
          <a:bodyPr>
            <a:noAutofit/>
          </a:bodyPr>
          <a:lstStyle/>
          <a:p>
            <a:pPr eaLnBrk="1" hangingPunct="1"/>
            <a:r>
              <a:rPr lang="el-GR" altLang="zh-TW" sz="4800" dirty="0" smtClean="0">
                <a:latin typeface="Times New Roman"/>
                <a:cs typeface="Times New Roman"/>
              </a:rPr>
              <a:t>λ</a:t>
            </a:r>
            <a:r>
              <a:rPr lang="en-US" altLang="zh-TW" sz="4800" dirty="0" smtClean="0">
                <a:latin typeface="Times New Roman"/>
                <a:cs typeface="Times New Roman"/>
              </a:rPr>
              <a:t>-</a:t>
            </a:r>
            <a:r>
              <a:rPr lang="en-US" altLang="zh-TW" sz="4800" dirty="0" smtClean="0">
                <a:latin typeface="Times New Roman" pitchFamily="18" charset="0"/>
                <a:cs typeface="Times New Roman" pitchFamily="18" charset="0"/>
              </a:rPr>
              <a:t>cut for Fuzzy sets(</a:t>
            </a:r>
            <a:r>
              <a:rPr lang="el-GR" altLang="zh-TW" sz="4800" dirty="0" smtClean="0">
                <a:latin typeface="Times New Roman" pitchFamily="18" charset="0"/>
                <a:cs typeface="Times New Roman" pitchFamily="18" charset="0"/>
              </a:rPr>
              <a:t>α</a:t>
            </a:r>
            <a:r>
              <a:rPr lang="en-US" altLang="zh-TW" sz="4800" dirty="0" smtClean="0">
                <a:latin typeface="Times New Roman" pitchFamily="18" charset="0"/>
                <a:cs typeface="Times New Roman" pitchFamily="18" charset="0"/>
              </a:rPr>
              <a:t>-cut)</a:t>
            </a:r>
          </a:p>
        </p:txBody>
      </p:sp>
      <p:sp>
        <p:nvSpPr>
          <p:cNvPr id="13316" name="Rectangle 3"/>
          <p:cNvSpPr>
            <a:spLocks noGrp="1" noChangeArrowheads="1"/>
          </p:cNvSpPr>
          <p:nvPr>
            <p:ph idx="1"/>
          </p:nvPr>
        </p:nvSpPr>
        <p:spPr>
          <a:xfrm>
            <a:off x="457200" y="1760568"/>
            <a:ext cx="8229600" cy="614149"/>
          </a:xfrm>
        </p:spPr>
        <p:txBody>
          <a:bodyPr/>
          <a:lstStyle/>
          <a:p>
            <a:pPr>
              <a:buFont typeface="Wingdings" pitchFamily="2" charset="2"/>
              <a:buChar char="Ø"/>
            </a:pPr>
            <a:endParaRPr lang="en-US" altLang="zh-TW" dirty="0" smtClean="0">
              <a:latin typeface="Times New Roman" pitchFamily="18" charset="0"/>
              <a:cs typeface="Times New Roman" pitchFamily="18" charset="0"/>
            </a:endParaRPr>
          </a:p>
        </p:txBody>
      </p:sp>
      <p:sp>
        <p:nvSpPr>
          <p:cNvPr id="13" name="Date Placeholder 12"/>
          <p:cNvSpPr>
            <a:spLocks noGrp="1"/>
          </p:cNvSpPr>
          <p:nvPr>
            <p:ph type="dt" sz="half" idx="10"/>
          </p:nvPr>
        </p:nvSpPr>
        <p:spPr/>
        <p:txBody>
          <a:bodyPr/>
          <a:lstStyle/>
          <a:p>
            <a:pPr>
              <a:defRPr/>
            </a:pPr>
            <a:fld id="{1440FBB4-FD82-4001-AEB1-C21DB47BA26A}"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smtClean="0"/>
              <a:t>Tsec-Comp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3</a:t>
            </a:fld>
            <a:endParaRPr lang="en-US" altLang="zh-TW"/>
          </a:p>
        </p:txBody>
      </p:sp>
      <p:grpSp>
        <p:nvGrpSpPr>
          <p:cNvPr id="7" name="Group 7"/>
          <p:cNvGrpSpPr>
            <a:grpSpLocks/>
          </p:cNvGrpSpPr>
          <p:nvPr/>
        </p:nvGrpSpPr>
        <p:grpSpPr bwMode="auto">
          <a:xfrm>
            <a:off x="266700" y="2359944"/>
            <a:ext cx="8610600" cy="3635375"/>
            <a:chOff x="144" y="768"/>
            <a:chExt cx="5520" cy="2784"/>
          </a:xfrm>
        </p:grpSpPr>
        <p:pic>
          <p:nvPicPr>
            <p:cNvPr id="8" name="Picture 5"/>
            <p:cNvPicPr>
              <a:picLocks noChangeAspect="1" noChangeArrowheads="1"/>
            </p:cNvPicPr>
            <p:nvPr/>
          </p:nvPicPr>
          <p:blipFill>
            <a:blip r:embed="rId2"/>
            <a:srcRect/>
            <a:stretch>
              <a:fillRect/>
            </a:stretch>
          </p:blipFill>
          <p:spPr bwMode="auto">
            <a:xfrm>
              <a:off x="288" y="768"/>
              <a:ext cx="5232" cy="1152"/>
            </a:xfrm>
            <a:prstGeom prst="rect">
              <a:avLst/>
            </a:prstGeom>
            <a:noFill/>
            <a:ln w="9525">
              <a:noFill/>
              <a:miter lim="800000"/>
              <a:headEnd/>
              <a:tailEnd/>
            </a:ln>
          </p:spPr>
        </p:pic>
        <p:pic>
          <p:nvPicPr>
            <p:cNvPr id="9" name="Picture 6"/>
            <p:cNvPicPr>
              <a:picLocks noChangeAspect="1" noChangeArrowheads="1"/>
            </p:cNvPicPr>
            <p:nvPr/>
          </p:nvPicPr>
          <p:blipFill>
            <a:blip r:embed="rId3"/>
            <a:srcRect/>
            <a:stretch>
              <a:fillRect/>
            </a:stretch>
          </p:blipFill>
          <p:spPr bwMode="auto">
            <a:xfrm>
              <a:off x="144" y="2016"/>
              <a:ext cx="5520" cy="1536"/>
            </a:xfrm>
            <a:prstGeom prst="rect">
              <a:avLst/>
            </a:prstGeom>
            <a:noFill/>
            <a:ln w="9525">
              <a:noFill/>
              <a:miter lim="800000"/>
              <a:headEnd/>
              <a:tailEnd/>
            </a:ln>
          </p:spPr>
        </p:pic>
      </p:grpSp>
    </p:spTree>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525440" y="313885"/>
            <a:ext cx="8229600" cy="873467"/>
          </a:xfrm>
        </p:spPr>
        <p:txBody>
          <a:bodyPr>
            <a:noAutofit/>
          </a:bodyPr>
          <a:lstStyle/>
          <a:p>
            <a:pPr eaLnBrk="1" hangingPunct="1"/>
            <a:r>
              <a:rPr lang="el-GR" altLang="zh-TW" sz="4800" dirty="0" smtClean="0">
                <a:latin typeface="Times New Roman"/>
                <a:cs typeface="Times New Roman"/>
              </a:rPr>
              <a:t>λ</a:t>
            </a:r>
            <a:r>
              <a:rPr lang="en-US" altLang="zh-TW" sz="4800" dirty="0" smtClean="0">
                <a:latin typeface="Times New Roman"/>
                <a:cs typeface="Times New Roman"/>
              </a:rPr>
              <a:t>-</a:t>
            </a:r>
            <a:r>
              <a:rPr lang="en-US" altLang="zh-TW" sz="4800" dirty="0" smtClean="0">
                <a:latin typeface="Times New Roman" pitchFamily="18" charset="0"/>
                <a:cs typeface="Times New Roman" pitchFamily="18" charset="0"/>
              </a:rPr>
              <a:t>cut for Fuzzy Relations</a:t>
            </a:r>
          </a:p>
        </p:txBody>
      </p:sp>
      <p:sp>
        <p:nvSpPr>
          <p:cNvPr id="13316" name="Rectangle 3"/>
          <p:cNvSpPr>
            <a:spLocks noGrp="1" noChangeArrowheads="1"/>
          </p:cNvSpPr>
          <p:nvPr>
            <p:ph idx="1"/>
          </p:nvPr>
        </p:nvSpPr>
        <p:spPr>
          <a:xfrm>
            <a:off x="457200" y="2197304"/>
            <a:ext cx="8229600" cy="614149"/>
          </a:xfrm>
        </p:spPr>
        <p:txBody>
          <a:bodyPr/>
          <a:lstStyle/>
          <a:p>
            <a:pPr>
              <a:buFont typeface="Wingdings" pitchFamily="2" charset="2"/>
              <a:buChar char="Ø"/>
            </a:pPr>
            <a:endParaRPr lang="en-US" altLang="zh-TW" dirty="0" smtClean="0">
              <a:latin typeface="Times New Roman" pitchFamily="18" charset="0"/>
              <a:cs typeface="Times New Roman" pitchFamily="18" charset="0"/>
            </a:endParaRPr>
          </a:p>
        </p:txBody>
      </p:sp>
      <p:sp>
        <p:nvSpPr>
          <p:cNvPr id="13" name="Date Placeholder 12"/>
          <p:cNvSpPr>
            <a:spLocks noGrp="1"/>
          </p:cNvSpPr>
          <p:nvPr>
            <p:ph type="dt" sz="half" idx="10"/>
          </p:nvPr>
        </p:nvSpPr>
        <p:spPr/>
        <p:txBody>
          <a:bodyPr/>
          <a:lstStyle/>
          <a:p>
            <a:pPr>
              <a:defRPr/>
            </a:pPr>
            <a:fld id="{DB907C2B-5EC9-4BCA-92D7-FDFE138C383B}"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smtClean="0"/>
              <a:t>Tsec-Comp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4</a:t>
            </a:fld>
            <a:endParaRPr lang="en-US" altLang="zh-TW"/>
          </a:p>
        </p:txBody>
      </p:sp>
      <p:grpSp>
        <p:nvGrpSpPr>
          <p:cNvPr id="18" name="Group 9"/>
          <p:cNvGrpSpPr>
            <a:grpSpLocks/>
          </p:cNvGrpSpPr>
          <p:nvPr/>
        </p:nvGrpSpPr>
        <p:grpSpPr bwMode="auto">
          <a:xfrm>
            <a:off x="571500" y="1295400"/>
            <a:ext cx="8001000" cy="4724400"/>
            <a:chOff x="336" y="720"/>
            <a:chExt cx="5136" cy="3072"/>
          </a:xfrm>
        </p:grpSpPr>
        <p:pic>
          <p:nvPicPr>
            <p:cNvPr id="19" name="Picture 5"/>
            <p:cNvPicPr>
              <a:picLocks noChangeAspect="1" noChangeArrowheads="1"/>
            </p:cNvPicPr>
            <p:nvPr/>
          </p:nvPicPr>
          <p:blipFill>
            <a:blip r:embed="rId2"/>
            <a:srcRect/>
            <a:stretch>
              <a:fillRect/>
            </a:stretch>
          </p:blipFill>
          <p:spPr bwMode="auto">
            <a:xfrm>
              <a:off x="336" y="720"/>
              <a:ext cx="5040" cy="768"/>
            </a:xfrm>
            <a:prstGeom prst="rect">
              <a:avLst/>
            </a:prstGeom>
            <a:noFill/>
            <a:ln w="9525">
              <a:noFill/>
              <a:miter lim="800000"/>
              <a:headEnd/>
              <a:tailEnd/>
            </a:ln>
          </p:spPr>
        </p:pic>
        <p:pic>
          <p:nvPicPr>
            <p:cNvPr id="20" name="Picture 6"/>
            <p:cNvPicPr>
              <a:picLocks noChangeAspect="1" noChangeArrowheads="1"/>
            </p:cNvPicPr>
            <p:nvPr/>
          </p:nvPicPr>
          <p:blipFill>
            <a:blip r:embed="rId3"/>
            <a:srcRect/>
            <a:stretch>
              <a:fillRect/>
            </a:stretch>
          </p:blipFill>
          <p:spPr bwMode="auto">
            <a:xfrm>
              <a:off x="336" y="1440"/>
              <a:ext cx="4608" cy="672"/>
            </a:xfrm>
            <a:prstGeom prst="rect">
              <a:avLst/>
            </a:prstGeom>
            <a:noFill/>
            <a:ln w="9525">
              <a:noFill/>
              <a:miter lim="800000"/>
              <a:headEnd/>
              <a:tailEnd/>
            </a:ln>
          </p:spPr>
        </p:pic>
        <p:pic>
          <p:nvPicPr>
            <p:cNvPr id="21" name="Picture 7"/>
            <p:cNvPicPr>
              <a:picLocks noChangeAspect="1" noChangeArrowheads="1"/>
            </p:cNvPicPr>
            <p:nvPr/>
          </p:nvPicPr>
          <p:blipFill>
            <a:blip r:embed="rId4"/>
            <a:srcRect/>
            <a:stretch>
              <a:fillRect/>
            </a:stretch>
          </p:blipFill>
          <p:spPr bwMode="auto">
            <a:xfrm>
              <a:off x="432" y="2112"/>
              <a:ext cx="3690" cy="213"/>
            </a:xfrm>
            <a:prstGeom prst="rect">
              <a:avLst/>
            </a:prstGeom>
            <a:noFill/>
            <a:ln w="9525">
              <a:noFill/>
              <a:miter lim="800000"/>
              <a:headEnd/>
              <a:tailEnd/>
            </a:ln>
          </p:spPr>
        </p:pic>
        <p:pic>
          <p:nvPicPr>
            <p:cNvPr id="22" name="Picture 8"/>
            <p:cNvPicPr>
              <a:picLocks noChangeAspect="1" noChangeArrowheads="1"/>
            </p:cNvPicPr>
            <p:nvPr/>
          </p:nvPicPr>
          <p:blipFill>
            <a:blip r:embed="rId5"/>
            <a:srcRect/>
            <a:stretch>
              <a:fillRect/>
            </a:stretch>
          </p:blipFill>
          <p:spPr bwMode="auto">
            <a:xfrm>
              <a:off x="336" y="2448"/>
              <a:ext cx="5136" cy="1344"/>
            </a:xfrm>
            <a:prstGeom prst="rect">
              <a:avLst/>
            </a:prstGeom>
            <a:noFill/>
            <a:ln w="9525">
              <a:noFill/>
              <a:miter lim="800000"/>
              <a:headEnd/>
              <a:tailEnd/>
            </a:ln>
          </p:spPr>
        </p:pic>
      </p:grpSp>
    </p:spTree>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559542"/>
            <a:ext cx="8229600" cy="832530"/>
          </a:xfrm>
        </p:spPr>
        <p:txBody>
          <a:bodyPr>
            <a:noAutofit/>
          </a:bodyPr>
          <a:lstStyle/>
          <a:p>
            <a:pPr eaLnBrk="1" hangingPunct="1"/>
            <a:r>
              <a:rPr lang="en-US" altLang="zh-TW" dirty="0" smtClean="0">
                <a:latin typeface="Times New Roman" pitchFamily="18" charset="0"/>
                <a:cs typeface="Times New Roman" pitchFamily="18" charset="0"/>
              </a:rPr>
              <a:t>Defuzzification Methods</a:t>
            </a:r>
          </a:p>
        </p:txBody>
      </p:sp>
      <p:sp>
        <p:nvSpPr>
          <p:cNvPr id="13316" name="Rectangle 3"/>
          <p:cNvSpPr>
            <a:spLocks noGrp="1" noChangeArrowheads="1"/>
          </p:cNvSpPr>
          <p:nvPr>
            <p:ph idx="1"/>
          </p:nvPr>
        </p:nvSpPr>
        <p:spPr>
          <a:xfrm>
            <a:off x="457200" y="1719618"/>
            <a:ext cx="8229600" cy="4604982"/>
          </a:xfrm>
        </p:spPr>
        <p:txBody>
          <a:bodyPr/>
          <a:lstStyle/>
          <a:p>
            <a:pPr>
              <a:buFont typeface="Wingdings" pitchFamily="2" charset="2"/>
              <a:buChar char="Ø"/>
            </a:pPr>
            <a:endParaRPr lang="en-US" altLang="zh-TW" dirty="0" smtClean="0">
              <a:latin typeface="Times New Roman" pitchFamily="18" charset="0"/>
              <a:cs typeface="Times New Roman" pitchFamily="18" charset="0"/>
            </a:endParaRPr>
          </a:p>
          <a:p>
            <a:pPr>
              <a:buFont typeface="Wingdings" pitchFamily="2" charset="2"/>
              <a:buChar char="Ø"/>
            </a:pPr>
            <a:endParaRPr lang="en-US" altLang="zh-TW" dirty="0" smtClean="0">
              <a:latin typeface="Times New Roman" pitchFamily="18" charset="0"/>
              <a:cs typeface="Times New Roman" pitchFamily="18" charset="0"/>
            </a:endParaRPr>
          </a:p>
          <a:p>
            <a:pPr>
              <a:buFont typeface="Wingdings" pitchFamily="2" charset="2"/>
              <a:buChar char="Ø"/>
            </a:pPr>
            <a:endParaRPr lang="en-US" altLang="zh-TW" dirty="0" smtClean="0">
              <a:latin typeface="Times New Roman" pitchFamily="18" charset="0"/>
              <a:cs typeface="Times New Roman" pitchFamily="18" charset="0"/>
            </a:endParaRPr>
          </a:p>
          <a:p>
            <a:pPr lvl="1" eaLnBrk="1" hangingPunct="1">
              <a:buFont typeface="Wingdings" pitchFamily="2" charset="2"/>
              <a:buChar char="v"/>
            </a:pPr>
            <a:endParaRPr lang="en-US" altLang="zh-TW" dirty="0" smtClean="0">
              <a:latin typeface="Times New Roman" pitchFamily="18" charset="0"/>
              <a:cs typeface="Times New Roman" pitchFamily="18" charset="0"/>
            </a:endParaRPr>
          </a:p>
        </p:txBody>
      </p:sp>
      <p:sp>
        <p:nvSpPr>
          <p:cNvPr id="13" name="Date Placeholder 12"/>
          <p:cNvSpPr>
            <a:spLocks noGrp="1"/>
          </p:cNvSpPr>
          <p:nvPr>
            <p:ph type="dt" sz="half" idx="10"/>
          </p:nvPr>
        </p:nvSpPr>
        <p:spPr/>
        <p:txBody>
          <a:bodyPr/>
          <a:lstStyle/>
          <a:p>
            <a:pPr>
              <a:defRPr/>
            </a:pPr>
            <a:fld id="{B89A46D8-F1D6-4D44-9AB4-66B1048E0FAC}"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smtClean="0"/>
              <a:t>Tsec-Comp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5</a:t>
            </a:fld>
            <a:endParaRPr lang="en-US" altLang="zh-TW"/>
          </a:p>
        </p:txBody>
      </p:sp>
      <p:sp>
        <p:nvSpPr>
          <p:cNvPr id="7" name="Rectangle 5"/>
          <p:cNvSpPr>
            <a:spLocks noChangeArrowheads="1"/>
          </p:cNvSpPr>
          <p:nvPr/>
        </p:nvSpPr>
        <p:spPr bwMode="auto">
          <a:xfrm>
            <a:off x="457200" y="1716216"/>
            <a:ext cx="8229600" cy="4125553"/>
          </a:xfrm>
          <a:prstGeom prst="rect">
            <a:avLst/>
          </a:prstGeom>
          <a:noFill/>
          <a:ln w="9525">
            <a:noFill/>
            <a:miter lim="800000"/>
            <a:headEnd/>
            <a:tailEnd/>
          </a:ln>
        </p:spPr>
        <p:txBody>
          <a:bodyPr>
            <a:spAutoFit/>
          </a:bodyPr>
          <a:lstStyle/>
          <a:p>
            <a:pPr algn="just">
              <a:lnSpc>
                <a:spcPct val="110000"/>
              </a:lnSpc>
              <a:defRPr/>
            </a:pPr>
            <a:r>
              <a:rPr lang="en-US" sz="2400" dirty="0">
                <a:latin typeface="Times New Roman" pitchFamily="18" charset="0"/>
                <a:ea typeface="+mj-ea"/>
                <a:cs typeface="Times New Roman" pitchFamily="18" charset="0"/>
              </a:rPr>
              <a:t>Defuzzification is the process of conversion of a fuzzy quantity into a precise quantity. Defuzzification methods include:</a:t>
            </a:r>
          </a:p>
          <a:p>
            <a:pPr>
              <a:lnSpc>
                <a:spcPct val="110000"/>
              </a:lnSpc>
              <a:defRPr/>
            </a:pPr>
            <a:endParaRPr lang="en-US" sz="2400" dirty="0">
              <a:latin typeface="Times New Roman" pitchFamily="18" charset="0"/>
              <a:ea typeface="+mj-ea"/>
              <a:cs typeface="Times New Roman" pitchFamily="18" charset="0"/>
            </a:endParaRPr>
          </a:p>
          <a:p>
            <a:pPr marL="514350" lvl="4" indent="-457200">
              <a:lnSpc>
                <a:spcPct val="110000"/>
              </a:lnSpc>
              <a:buClr>
                <a:schemeClr val="accent3"/>
              </a:buClr>
              <a:buFont typeface="Wingdings" pitchFamily="2" charset="2"/>
              <a:buChar char="Ø"/>
              <a:defRPr/>
            </a:pPr>
            <a:r>
              <a:rPr lang="en-US" sz="2400" dirty="0">
                <a:latin typeface="Times New Roman" pitchFamily="18" charset="0"/>
                <a:ea typeface="+mj-ea"/>
                <a:cs typeface="Times New Roman" pitchFamily="18" charset="0"/>
              </a:rPr>
              <a:t>Max-membership principle,</a:t>
            </a:r>
          </a:p>
          <a:p>
            <a:pPr marL="514350" lvl="4" indent="-457200">
              <a:lnSpc>
                <a:spcPct val="110000"/>
              </a:lnSpc>
              <a:buClr>
                <a:schemeClr val="accent3"/>
              </a:buClr>
              <a:buFont typeface="Wingdings" pitchFamily="2" charset="2"/>
              <a:buChar char="Ø"/>
              <a:defRPr/>
            </a:pPr>
            <a:r>
              <a:rPr lang="en-US" sz="2400" dirty="0" err="1">
                <a:latin typeface="Times New Roman" pitchFamily="18" charset="0"/>
                <a:ea typeface="+mj-ea"/>
                <a:cs typeface="Times New Roman" pitchFamily="18" charset="0"/>
              </a:rPr>
              <a:t>Centroid</a:t>
            </a:r>
            <a:r>
              <a:rPr lang="en-US" sz="2400" dirty="0">
                <a:latin typeface="Times New Roman" pitchFamily="18" charset="0"/>
                <a:ea typeface="+mj-ea"/>
                <a:cs typeface="Times New Roman" pitchFamily="18" charset="0"/>
              </a:rPr>
              <a:t> method,</a:t>
            </a:r>
          </a:p>
          <a:p>
            <a:pPr marL="514350" lvl="4" indent="-457200">
              <a:lnSpc>
                <a:spcPct val="110000"/>
              </a:lnSpc>
              <a:buClr>
                <a:schemeClr val="accent3"/>
              </a:buClr>
              <a:buFont typeface="Wingdings" pitchFamily="2" charset="2"/>
              <a:buChar char="Ø"/>
              <a:defRPr/>
            </a:pPr>
            <a:r>
              <a:rPr lang="en-US" sz="2400" dirty="0">
                <a:latin typeface="Times New Roman" pitchFamily="18" charset="0"/>
                <a:ea typeface="+mj-ea"/>
                <a:cs typeface="Times New Roman" pitchFamily="18" charset="0"/>
              </a:rPr>
              <a:t>Weighted average method,</a:t>
            </a:r>
          </a:p>
          <a:p>
            <a:pPr marL="514350" lvl="4" indent="-457200">
              <a:lnSpc>
                <a:spcPct val="110000"/>
              </a:lnSpc>
              <a:buClr>
                <a:schemeClr val="accent3"/>
              </a:buClr>
              <a:buFont typeface="Wingdings" pitchFamily="2" charset="2"/>
              <a:buChar char="Ø"/>
              <a:defRPr/>
            </a:pPr>
            <a:r>
              <a:rPr lang="en-US" sz="2400" dirty="0">
                <a:latin typeface="Times New Roman" pitchFamily="18" charset="0"/>
                <a:ea typeface="+mj-ea"/>
                <a:cs typeface="Times New Roman" pitchFamily="18" charset="0"/>
              </a:rPr>
              <a:t>Mean-max membership,</a:t>
            </a:r>
          </a:p>
          <a:p>
            <a:pPr marL="514350" lvl="4" indent="-457200">
              <a:lnSpc>
                <a:spcPct val="110000"/>
              </a:lnSpc>
              <a:buClr>
                <a:schemeClr val="accent3"/>
              </a:buClr>
              <a:buFont typeface="Wingdings" pitchFamily="2" charset="2"/>
              <a:buChar char="Ø"/>
              <a:defRPr/>
            </a:pPr>
            <a:r>
              <a:rPr lang="en-US" sz="2400" dirty="0">
                <a:latin typeface="Times New Roman" pitchFamily="18" charset="0"/>
                <a:ea typeface="+mj-ea"/>
                <a:cs typeface="Times New Roman" pitchFamily="18" charset="0"/>
              </a:rPr>
              <a:t>Center of sums,</a:t>
            </a:r>
          </a:p>
          <a:p>
            <a:pPr marL="514350" lvl="4" indent="-457200">
              <a:lnSpc>
                <a:spcPct val="110000"/>
              </a:lnSpc>
              <a:buClr>
                <a:schemeClr val="accent3"/>
              </a:buClr>
              <a:buFont typeface="Wingdings" pitchFamily="2" charset="2"/>
              <a:buChar char="Ø"/>
              <a:defRPr/>
            </a:pPr>
            <a:r>
              <a:rPr lang="en-US" sz="2400" dirty="0">
                <a:latin typeface="Times New Roman" pitchFamily="18" charset="0"/>
                <a:ea typeface="+mj-ea"/>
                <a:cs typeface="Times New Roman" pitchFamily="18" charset="0"/>
              </a:rPr>
              <a:t>Center of largest area,</a:t>
            </a:r>
          </a:p>
          <a:p>
            <a:pPr marL="514350" lvl="4" indent="-457200">
              <a:lnSpc>
                <a:spcPct val="110000"/>
              </a:lnSpc>
              <a:buClr>
                <a:schemeClr val="accent3"/>
              </a:buClr>
              <a:buFont typeface="Wingdings" pitchFamily="2" charset="2"/>
              <a:buChar char="Ø"/>
              <a:defRPr/>
            </a:pPr>
            <a:r>
              <a:rPr lang="en-US" sz="2400" dirty="0">
                <a:latin typeface="Times New Roman" pitchFamily="18" charset="0"/>
                <a:ea typeface="+mj-ea"/>
                <a:cs typeface="Times New Roman" pitchFamily="18" charset="0"/>
              </a:rPr>
              <a:t>First of maxima, last of maxima.</a:t>
            </a:r>
          </a:p>
        </p:txBody>
      </p:sp>
    </p:spTree>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559542"/>
            <a:ext cx="8229600" cy="832530"/>
          </a:xfrm>
        </p:spPr>
        <p:txBody>
          <a:bodyPr>
            <a:noAutofit/>
          </a:bodyPr>
          <a:lstStyle/>
          <a:p>
            <a:pPr eaLnBrk="1" hangingPunct="1"/>
            <a:r>
              <a:rPr lang="en-US" altLang="zh-TW" dirty="0" smtClean="0">
                <a:latin typeface="Times New Roman" pitchFamily="18" charset="0"/>
                <a:cs typeface="Times New Roman" pitchFamily="18" charset="0"/>
              </a:rPr>
              <a:t>Max-membership principle</a:t>
            </a:r>
          </a:p>
        </p:txBody>
      </p:sp>
      <p:sp>
        <p:nvSpPr>
          <p:cNvPr id="13316" name="Rectangle 3"/>
          <p:cNvSpPr>
            <a:spLocks noGrp="1" noChangeArrowheads="1"/>
          </p:cNvSpPr>
          <p:nvPr>
            <p:ph idx="1"/>
          </p:nvPr>
        </p:nvSpPr>
        <p:spPr>
          <a:xfrm>
            <a:off x="457200" y="1719618"/>
            <a:ext cx="8229600" cy="4604982"/>
          </a:xfrm>
        </p:spPr>
        <p:txBody>
          <a:bodyPr/>
          <a:lstStyle/>
          <a:p>
            <a:pPr>
              <a:buFont typeface="Wingdings" pitchFamily="2" charset="2"/>
              <a:buChar char="Ø"/>
            </a:pPr>
            <a:endParaRPr lang="en-US" altLang="zh-TW" dirty="0" smtClean="0">
              <a:latin typeface="Times New Roman" pitchFamily="18" charset="0"/>
              <a:cs typeface="Times New Roman" pitchFamily="18" charset="0"/>
            </a:endParaRPr>
          </a:p>
          <a:p>
            <a:pPr>
              <a:buFont typeface="Wingdings" pitchFamily="2" charset="2"/>
              <a:buChar char="Ø"/>
            </a:pPr>
            <a:endParaRPr lang="en-US" altLang="zh-TW" dirty="0" smtClean="0">
              <a:latin typeface="Times New Roman" pitchFamily="18" charset="0"/>
              <a:cs typeface="Times New Roman" pitchFamily="18" charset="0"/>
            </a:endParaRPr>
          </a:p>
          <a:p>
            <a:pPr>
              <a:buFont typeface="Wingdings" pitchFamily="2" charset="2"/>
              <a:buChar char="Ø"/>
            </a:pPr>
            <a:endParaRPr lang="en-US" altLang="zh-TW" dirty="0" smtClean="0">
              <a:latin typeface="Times New Roman" pitchFamily="18" charset="0"/>
              <a:cs typeface="Times New Roman" pitchFamily="18" charset="0"/>
            </a:endParaRPr>
          </a:p>
          <a:p>
            <a:pPr lvl="1" eaLnBrk="1" hangingPunct="1">
              <a:buFont typeface="Wingdings" pitchFamily="2" charset="2"/>
              <a:buChar char="v"/>
            </a:pPr>
            <a:endParaRPr lang="en-US" altLang="zh-TW" dirty="0" smtClean="0">
              <a:latin typeface="Times New Roman" pitchFamily="18" charset="0"/>
              <a:cs typeface="Times New Roman" pitchFamily="18" charset="0"/>
            </a:endParaRPr>
          </a:p>
          <a:p>
            <a:pPr lvl="1" eaLnBrk="1" hangingPunct="1">
              <a:buFont typeface="Wingdings" pitchFamily="2" charset="2"/>
              <a:buChar char="v"/>
            </a:pPr>
            <a:endParaRPr lang="en-US" altLang="zh-TW" dirty="0" smtClean="0">
              <a:latin typeface="Times New Roman" pitchFamily="18" charset="0"/>
              <a:cs typeface="Times New Roman" pitchFamily="18" charset="0"/>
            </a:endParaRPr>
          </a:p>
          <a:p>
            <a:pPr lvl="1" eaLnBrk="1" hangingPunct="1">
              <a:buFont typeface="Wingdings" pitchFamily="2" charset="2"/>
              <a:buChar char="v"/>
            </a:pPr>
            <a:endParaRPr lang="en-US" altLang="zh-TW" dirty="0" smtClean="0">
              <a:latin typeface="Times New Roman" pitchFamily="18" charset="0"/>
              <a:cs typeface="Times New Roman" pitchFamily="18" charset="0"/>
            </a:endParaRPr>
          </a:p>
          <a:p>
            <a:pPr lvl="1" eaLnBrk="1" hangingPunct="1">
              <a:buFont typeface="Wingdings" pitchFamily="2" charset="2"/>
              <a:buChar char="v"/>
            </a:pPr>
            <a:endParaRPr lang="en-US" altLang="zh-TW" dirty="0" smtClean="0">
              <a:latin typeface="Times New Roman" pitchFamily="18" charset="0"/>
              <a:cs typeface="Times New Roman" pitchFamily="18" charset="0"/>
            </a:endParaRPr>
          </a:p>
          <a:p>
            <a:pPr lvl="1" eaLnBrk="1" hangingPunct="1">
              <a:buFont typeface="Wingdings" pitchFamily="2" charset="2"/>
              <a:buChar char="v"/>
            </a:pPr>
            <a:endParaRPr lang="en-US" altLang="zh-TW" dirty="0" smtClean="0">
              <a:latin typeface="Times New Roman" pitchFamily="18" charset="0"/>
              <a:cs typeface="Times New Roman" pitchFamily="18" charset="0"/>
            </a:endParaRPr>
          </a:p>
          <a:p>
            <a:pPr lvl="1" eaLnBrk="1" hangingPunct="1">
              <a:buFont typeface="Wingdings" pitchFamily="2" charset="2"/>
              <a:buChar char="v"/>
            </a:pPr>
            <a:endParaRPr lang="en-US" altLang="zh-TW" dirty="0" smtClean="0">
              <a:latin typeface="Times New Roman" pitchFamily="18" charset="0"/>
              <a:cs typeface="Times New Roman" pitchFamily="18" charset="0"/>
            </a:endParaRPr>
          </a:p>
          <a:p>
            <a:pPr lvl="1" algn="ctr" eaLnBrk="1" hangingPunct="1">
              <a:buNone/>
            </a:pPr>
            <a:r>
              <a:rPr lang="en-US" altLang="zh-TW" sz="1600" dirty="0" smtClean="0">
                <a:latin typeface="Times New Roman" pitchFamily="18" charset="0"/>
                <a:cs typeface="Times New Roman" pitchFamily="18" charset="0"/>
              </a:rPr>
              <a:t>Max-membership defuzzification method</a:t>
            </a:r>
            <a:endParaRPr lang="en-US" altLang="zh-TW" dirty="0" smtClean="0">
              <a:latin typeface="Times New Roman" pitchFamily="18" charset="0"/>
              <a:cs typeface="Times New Roman" pitchFamily="18" charset="0"/>
            </a:endParaRPr>
          </a:p>
        </p:txBody>
      </p:sp>
      <p:sp>
        <p:nvSpPr>
          <p:cNvPr id="13" name="Date Placeholder 12"/>
          <p:cNvSpPr>
            <a:spLocks noGrp="1"/>
          </p:cNvSpPr>
          <p:nvPr>
            <p:ph type="dt" sz="half" idx="10"/>
          </p:nvPr>
        </p:nvSpPr>
        <p:spPr/>
        <p:txBody>
          <a:bodyPr/>
          <a:lstStyle/>
          <a:p>
            <a:pPr>
              <a:defRPr/>
            </a:pPr>
            <a:fld id="{EB284611-22F7-4316-BDD9-488662912BB2}"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smtClean="0"/>
              <a:t>Tsec-Comp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6</a:t>
            </a:fld>
            <a:endParaRPr lang="en-US" altLang="zh-TW"/>
          </a:p>
        </p:txBody>
      </p:sp>
      <p:sp>
        <p:nvSpPr>
          <p:cNvPr id="7" name="Rectangle 5"/>
          <p:cNvSpPr>
            <a:spLocks noChangeArrowheads="1"/>
          </p:cNvSpPr>
          <p:nvPr/>
        </p:nvSpPr>
        <p:spPr bwMode="auto">
          <a:xfrm>
            <a:off x="457200" y="1716216"/>
            <a:ext cx="8229600" cy="4154984"/>
          </a:xfrm>
          <a:prstGeom prst="rect">
            <a:avLst/>
          </a:prstGeom>
          <a:noFill/>
          <a:ln w="9525">
            <a:noFill/>
            <a:miter lim="800000"/>
            <a:headEnd/>
            <a:tailEnd/>
          </a:ln>
        </p:spPr>
        <p:txBody>
          <a:bodyPr>
            <a:spAutoFit/>
          </a:bodyPr>
          <a:lstStyle/>
          <a:p>
            <a:pPr algn="just">
              <a:lnSpc>
                <a:spcPct val="110000"/>
              </a:lnSpc>
              <a:defRPr/>
            </a:pPr>
            <a:r>
              <a:rPr lang="en-US" sz="2400" dirty="0" smtClean="0">
                <a:latin typeface="Times New Roman" pitchFamily="18" charset="0"/>
                <a:ea typeface="+mj-ea"/>
                <a:cs typeface="Times New Roman" pitchFamily="18" charset="0"/>
              </a:rPr>
              <a:t>This method is also known as height method and is limited to peak output function. This method is given by the algebraic expression </a:t>
            </a:r>
          </a:p>
          <a:p>
            <a:pPr algn="ctr">
              <a:lnSpc>
                <a:spcPct val="110000"/>
              </a:lnSpc>
              <a:defRPr/>
            </a:pPr>
            <a:r>
              <a:rPr lang="en-US" sz="2400" dirty="0" smtClean="0">
                <a:latin typeface="Times New Roman" pitchFamily="18" charset="0"/>
                <a:cs typeface="Times New Roman" pitchFamily="18" charset="0"/>
                <a:sym typeface="Symbol" pitchFamily="18" charset="2"/>
              </a:rPr>
              <a:t></a:t>
            </a:r>
            <a:r>
              <a:rPr lang="en-US" sz="2400" baseline="-25000" dirty="0" smtClean="0">
                <a:latin typeface="Times New Roman" pitchFamily="18" charset="0"/>
                <a:cs typeface="Times New Roman" pitchFamily="18" charset="0"/>
                <a:sym typeface="Symbol" pitchFamily="18" charset="2"/>
              </a:rPr>
              <a:t>c</a:t>
            </a:r>
            <a:r>
              <a:rPr lang="en-US" sz="2400" dirty="0" smtClean="0">
                <a:latin typeface="Times New Roman" pitchFamily="18" charset="0"/>
                <a:cs typeface="Times New Roman" pitchFamily="18" charset="0"/>
                <a:sym typeface="Symbol" pitchFamily="18" charset="2"/>
              </a:rPr>
              <a:t>(z</a:t>
            </a:r>
            <a:r>
              <a:rPr lang="en-US" sz="2400" baseline="30000" dirty="0" smtClean="0">
                <a:latin typeface="Times New Roman" pitchFamily="18" charset="0"/>
                <a:cs typeface="Times New Roman" pitchFamily="18" charset="0"/>
                <a:sym typeface="Symbol" pitchFamily="18" charset="2"/>
              </a:rPr>
              <a:t>*</a:t>
            </a:r>
            <a:r>
              <a:rPr lang="en-US" sz="2400" dirty="0" smtClean="0">
                <a:latin typeface="Times New Roman" pitchFamily="18" charset="0"/>
                <a:cs typeface="Times New Roman" pitchFamily="18" charset="0"/>
                <a:sym typeface="Symbol" pitchFamily="18" charset="2"/>
              </a:rPr>
              <a:t>)  </a:t>
            </a:r>
            <a:r>
              <a:rPr lang="en-US" sz="2400" baseline="-25000" dirty="0" smtClean="0">
                <a:latin typeface="Times New Roman" pitchFamily="18" charset="0"/>
                <a:cs typeface="Times New Roman" pitchFamily="18" charset="0"/>
                <a:sym typeface="Symbol" pitchFamily="18" charset="2"/>
              </a:rPr>
              <a:t>c</a:t>
            </a:r>
            <a:r>
              <a:rPr lang="en-US" sz="2400" dirty="0" smtClean="0">
                <a:latin typeface="Times New Roman" pitchFamily="18" charset="0"/>
                <a:cs typeface="Times New Roman" pitchFamily="18" charset="0"/>
                <a:sym typeface="Symbol" pitchFamily="18" charset="2"/>
              </a:rPr>
              <a:t>(z)  z  Z</a:t>
            </a:r>
            <a:endParaRPr lang="en-US" sz="2400" dirty="0" smtClean="0">
              <a:latin typeface="Times New Roman" pitchFamily="18" charset="0"/>
              <a:ea typeface="+mj-ea"/>
              <a:cs typeface="Times New Roman" pitchFamily="18" charset="0"/>
            </a:endParaRPr>
          </a:p>
          <a:p>
            <a:pPr algn="just">
              <a:lnSpc>
                <a:spcPct val="110000"/>
              </a:lnSpc>
              <a:defRPr/>
            </a:pPr>
            <a:endParaRPr lang="en-US" sz="2400" dirty="0" smtClean="0">
              <a:latin typeface="Times New Roman" pitchFamily="18" charset="0"/>
              <a:ea typeface="+mj-ea"/>
              <a:cs typeface="Times New Roman" pitchFamily="18" charset="0"/>
            </a:endParaRPr>
          </a:p>
          <a:p>
            <a:pPr algn="just">
              <a:lnSpc>
                <a:spcPct val="110000"/>
              </a:lnSpc>
              <a:defRPr/>
            </a:pPr>
            <a:endParaRPr lang="en-US" sz="2400" dirty="0" smtClean="0">
              <a:latin typeface="Times New Roman" pitchFamily="18" charset="0"/>
              <a:ea typeface="+mj-ea"/>
              <a:cs typeface="Times New Roman" pitchFamily="18" charset="0"/>
            </a:endParaRPr>
          </a:p>
          <a:p>
            <a:pPr algn="just">
              <a:lnSpc>
                <a:spcPct val="110000"/>
              </a:lnSpc>
              <a:defRPr/>
            </a:pPr>
            <a:endParaRPr lang="en-US" sz="2400" dirty="0" smtClean="0">
              <a:latin typeface="Times New Roman" pitchFamily="18" charset="0"/>
              <a:ea typeface="+mj-ea"/>
              <a:cs typeface="Times New Roman" pitchFamily="18" charset="0"/>
            </a:endParaRPr>
          </a:p>
          <a:p>
            <a:pPr algn="just">
              <a:lnSpc>
                <a:spcPct val="110000"/>
              </a:lnSpc>
              <a:defRPr/>
            </a:pPr>
            <a:endParaRPr lang="en-US" sz="2400" dirty="0" smtClean="0">
              <a:latin typeface="Times New Roman" pitchFamily="18" charset="0"/>
              <a:ea typeface="+mj-ea"/>
              <a:cs typeface="Times New Roman" pitchFamily="18" charset="0"/>
            </a:endParaRPr>
          </a:p>
          <a:p>
            <a:pPr algn="just">
              <a:lnSpc>
                <a:spcPct val="110000"/>
              </a:lnSpc>
              <a:defRPr/>
            </a:pPr>
            <a:endParaRPr lang="en-US" sz="2400" dirty="0" smtClean="0">
              <a:latin typeface="Times New Roman" pitchFamily="18" charset="0"/>
              <a:ea typeface="+mj-ea"/>
              <a:cs typeface="Times New Roman" pitchFamily="18" charset="0"/>
            </a:endParaRPr>
          </a:p>
          <a:p>
            <a:pPr algn="just">
              <a:lnSpc>
                <a:spcPct val="110000"/>
              </a:lnSpc>
              <a:defRPr/>
            </a:pPr>
            <a:endParaRPr lang="en-US" sz="2400" dirty="0" smtClean="0">
              <a:latin typeface="Times New Roman" pitchFamily="18" charset="0"/>
              <a:ea typeface="+mj-ea"/>
              <a:cs typeface="Times New Roman" pitchFamily="18" charset="0"/>
            </a:endParaRPr>
          </a:p>
        </p:txBody>
      </p:sp>
      <p:grpSp>
        <p:nvGrpSpPr>
          <p:cNvPr id="8" name="Group 30"/>
          <p:cNvGrpSpPr>
            <a:grpSpLocks/>
          </p:cNvGrpSpPr>
          <p:nvPr/>
        </p:nvGrpSpPr>
        <p:grpSpPr bwMode="auto">
          <a:xfrm>
            <a:off x="2877360" y="3876000"/>
            <a:ext cx="3276600" cy="1828800"/>
            <a:chOff x="3360" y="1152"/>
            <a:chExt cx="2064" cy="1152"/>
          </a:xfrm>
        </p:grpSpPr>
        <p:grpSp>
          <p:nvGrpSpPr>
            <p:cNvPr id="9" name="Group 16"/>
            <p:cNvGrpSpPr>
              <a:grpSpLocks/>
            </p:cNvGrpSpPr>
            <p:nvPr/>
          </p:nvGrpSpPr>
          <p:grpSpPr bwMode="auto">
            <a:xfrm>
              <a:off x="3360" y="1152"/>
              <a:ext cx="2064" cy="1152"/>
              <a:chOff x="1440" y="2112"/>
              <a:chExt cx="2064" cy="1152"/>
            </a:xfrm>
          </p:grpSpPr>
          <p:sp>
            <p:nvSpPr>
              <p:cNvPr id="14" name="Line 6"/>
              <p:cNvSpPr>
                <a:spLocks noChangeShapeType="1"/>
              </p:cNvSpPr>
              <p:nvPr/>
            </p:nvSpPr>
            <p:spPr bwMode="auto">
              <a:xfrm flipV="1">
                <a:off x="1728" y="2208"/>
                <a:ext cx="0"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15" name="Line 7"/>
              <p:cNvSpPr>
                <a:spLocks noChangeShapeType="1"/>
              </p:cNvSpPr>
              <p:nvPr/>
            </p:nvSpPr>
            <p:spPr bwMode="auto">
              <a:xfrm>
                <a:off x="1728" y="3072"/>
                <a:ext cx="15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16" name="Line 8"/>
              <p:cNvSpPr>
                <a:spLocks noChangeShapeType="1"/>
              </p:cNvSpPr>
              <p:nvPr/>
            </p:nvSpPr>
            <p:spPr bwMode="auto">
              <a:xfrm flipV="1">
                <a:off x="1920" y="2496"/>
                <a:ext cx="288" cy="57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17" name="Line 9"/>
              <p:cNvSpPr>
                <a:spLocks noChangeShapeType="1"/>
              </p:cNvSpPr>
              <p:nvPr/>
            </p:nvSpPr>
            <p:spPr bwMode="auto">
              <a:xfrm>
                <a:off x="2208" y="2496"/>
                <a:ext cx="192"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18" name="Line 10"/>
              <p:cNvSpPr>
                <a:spLocks noChangeShapeType="1"/>
              </p:cNvSpPr>
              <p:nvPr/>
            </p:nvSpPr>
            <p:spPr bwMode="auto">
              <a:xfrm>
                <a:off x="2400" y="2880"/>
                <a:ext cx="9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19" name="Line 11"/>
              <p:cNvSpPr>
                <a:spLocks noChangeShapeType="1"/>
              </p:cNvSpPr>
              <p:nvPr/>
            </p:nvSpPr>
            <p:spPr bwMode="auto">
              <a:xfrm>
                <a:off x="2496" y="2880"/>
                <a:ext cx="192"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20" name="Line 12"/>
              <p:cNvSpPr>
                <a:spLocks noChangeShapeType="1"/>
              </p:cNvSpPr>
              <p:nvPr/>
            </p:nvSpPr>
            <p:spPr bwMode="auto">
              <a:xfrm>
                <a:off x="2208" y="2496"/>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21" name="Text Box 13"/>
              <p:cNvSpPr txBox="1">
                <a:spLocks noChangeArrowheads="1"/>
              </p:cNvSpPr>
              <p:nvPr/>
            </p:nvSpPr>
            <p:spPr bwMode="auto">
              <a:xfrm>
                <a:off x="2112" y="3072"/>
                <a:ext cx="1392"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400" smtClean="0">
                    <a:solidFill>
                      <a:srgbClr val="40458C"/>
                    </a:solidFill>
                    <a:latin typeface="Arial" pitchFamily="34" charset="0"/>
                  </a:rPr>
                  <a:t>z*                                z</a:t>
                </a:r>
              </a:p>
            </p:txBody>
          </p:sp>
          <p:sp>
            <p:nvSpPr>
              <p:cNvPr id="22" name="Text Box 14"/>
              <p:cNvSpPr txBox="1">
                <a:spLocks noChangeArrowheads="1"/>
              </p:cNvSpPr>
              <p:nvPr/>
            </p:nvSpPr>
            <p:spPr bwMode="auto">
              <a:xfrm>
                <a:off x="1440" y="2112"/>
                <a:ext cx="288" cy="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fontAlgn="base">
                  <a:spcBef>
                    <a:spcPct val="50000"/>
                  </a:spcBef>
                  <a:spcAft>
                    <a:spcPct val="0"/>
                  </a:spcAft>
                </a:pPr>
                <a:r>
                  <a:rPr lang="en-US" sz="1400" smtClean="0">
                    <a:solidFill>
                      <a:srgbClr val="40458C"/>
                    </a:solidFill>
                    <a:latin typeface="Arial" pitchFamily="34" charset="0"/>
                    <a:sym typeface="Symbol" pitchFamily="18" charset="2"/>
                  </a:rPr>
                  <a:t></a:t>
                </a:r>
              </a:p>
              <a:p>
                <a:pPr algn="r" fontAlgn="base">
                  <a:lnSpc>
                    <a:spcPct val="180000"/>
                  </a:lnSpc>
                  <a:spcBef>
                    <a:spcPct val="50000"/>
                  </a:spcBef>
                  <a:spcAft>
                    <a:spcPct val="0"/>
                  </a:spcAft>
                </a:pPr>
                <a:r>
                  <a:rPr lang="en-US" sz="1400" smtClean="0">
                    <a:solidFill>
                      <a:srgbClr val="40458C"/>
                    </a:solidFill>
                    <a:latin typeface="Arial" pitchFamily="34" charset="0"/>
                    <a:sym typeface="Symbol" pitchFamily="18" charset="2"/>
                  </a:rPr>
                  <a:t>1</a:t>
                </a:r>
              </a:p>
            </p:txBody>
          </p:sp>
        </p:grpSp>
        <p:sp>
          <p:nvSpPr>
            <p:cNvPr id="10" name="Line 15"/>
            <p:cNvSpPr>
              <a:spLocks noChangeShapeType="1"/>
            </p:cNvSpPr>
            <p:nvPr/>
          </p:nvSpPr>
          <p:spPr bwMode="auto">
            <a:xfrm>
              <a:off x="3648" y="1536"/>
              <a:ext cx="4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grpSp>
    </p:spTree>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559542"/>
            <a:ext cx="8229600" cy="832530"/>
          </a:xfrm>
        </p:spPr>
        <p:txBody>
          <a:bodyPr>
            <a:noAutofit/>
          </a:bodyPr>
          <a:lstStyle/>
          <a:p>
            <a:pPr eaLnBrk="1" hangingPunct="1"/>
            <a:r>
              <a:rPr lang="en-US" altLang="zh-TW" dirty="0" err="1" smtClean="0">
                <a:latin typeface="Times New Roman" pitchFamily="18" charset="0"/>
                <a:cs typeface="Times New Roman" pitchFamily="18" charset="0"/>
              </a:rPr>
              <a:t>Centroid</a:t>
            </a:r>
            <a:r>
              <a:rPr lang="en-US" altLang="zh-TW" dirty="0" smtClean="0">
                <a:latin typeface="Times New Roman" pitchFamily="18" charset="0"/>
                <a:cs typeface="Times New Roman" pitchFamily="18" charset="0"/>
              </a:rPr>
              <a:t> Method</a:t>
            </a:r>
          </a:p>
        </p:txBody>
      </p:sp>
      <p:sp>
        <p:nvSpPr>
          <p:cNvPr id="13" name="Date Placeholder 12"/>
          <p:cNvSpPr>
            <a:spLocks noGrp="1"/>
          </p:cNvSpPr>
          <p:nvPr>
            <p:ph type="dt" sz="half" idx="10"/>
          </p:nvPr>
        </p:nvSpPr>
        <p:spPr/>
        <p:txBody>
          <a:bodyPr/>
          <a:lstStyle/>
          <a:p>
            <a:pPr>
              <a:defRPr/>
            </a:pPr>
            <a:fld id="{78B219B3-4F5F-4FA2-A31F-9B2E8F6F3BD2}"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smtClean="0"/>
              <a:t>Tsec-Comp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7</a:t>
            </a:fld>
            <a:endParaRPr lang="en-US" altLang="zh-TW"/>
          </a:p>
        </p:txBody>
      </p:sp>
      <p:sp>
        <p:nvSpPr>
          <p:cNvPr id="7" name="Rectangle 5"/>
          <p:cNvSpPr>
            <a:spLocks noChangeArrowheads="1"/>
          </p:cNvSpPr>
          <p:nvPr/>
        </p:nvSpPr>
        <p:spPr bwMode="auto">
          <a:xfrm>
            <a:off x="457200" y="1456904"/>
            <a:ext cx="8229600" cy="4967514"/>
          </a:xfrm>
          <a:prstGeom prst="rect">
            <a:avLst/>
          </a:prstGeom>
          <a:noFill/>
          <a:ln w="9525">
            <a:noFill/>
            <a:miter lim="800000"/>
            <a:headEnd/>
            <a:tailEnd/>
          </a:ln>
        </p:spPr>
        <p:txBody>
          <a:bodyPr>
            <a:spAutoFit/>
          </a:bodyPr>
          <a:lstStyle/>
          <a:p>
            <a:pPr algn="just">
              <a:lnSpc>
                <a:spcPct val="110000"/>
              </a:lnSpc>
              <a:defRPr/>
            </a:pPr>
            <a:r>
              <a:rPr lang="en-US" sz="2400" dirty="0" smtClean="0">
                <a:latin typeface="Times New Roman" pitchFamily="18" charset="0"/>
                <a:cs typeface="Times New Roman" pitchFamily="18" charset="0"/>
              </a:rPr>
              <a:t>This method is also known as center of mass, center of area or center of gravity method. It is most commonly used defuzzification method. This method is given by the algebraic expression</a:t>
            </a: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r>
              <a:rPr lang="en-US" dirty="0" smtClean="0">
                <a:latin typeface="Times New Roman" pitchFamily="18" charset="0"/>
                <a:ea typeface="+mj-ea"/>
                <a:cs typeface="Times New Roman" pitchFamily="18" charset="0"/>
              </a:rPr>
              <a:t>The symbol   denotes an algebraic integration</a:t>
            </a:r>
            <a:r>
              <a:rPr lang="en-US" sz="2400" dirty="0" smtClean="0">
                <a:latin typeface="Times New Roman" pitchFamily="18" charset="0"/>
                <a:ea typeface="+mj-ea"/>
                <a:cs typeface="Times New Roman" pitchFamily="18" charset="0"/>
              </a:rPr>
              <a:t>     </a:t>
            </a:r>
          </a:p>
          <a:p>
            <a:pPr algn="just">
              <a:lnSpc>
                <a:spcPct val="110000"/>
              </a:lnSpc>
              <a:defRPr/>
            </a:pPr>
            <a:endParaRPr lang="en-US" sz="2400" dirty="0" smtClean="0">
              <a:latin typeface="Times New Roman" pitchFamily="18" charset="0"/>
              <a:ea typeface="+mj-ea"/>
              <a:cs typeface="Times New Roman" pitchFamily="18" charset="0"/>
            </a:endParaRPr>
          </a:p>
          <a:p>
            <a:pPr algn="just">
              <a:lnSpc>
                <a:spcPct val="110000"/>
              </a:lnSpc>
              <a:defRPr/>
            </a:pPr>
            <a:endParaRPr lang="en-US" sz="2400" dirty="0" smtClean="0">
              <a:latin typeface="Times New Roman" pitchFamily="18" charset="0"/>
              <a:ea typeface="+mj-ea"/>
              <a:cs typeface="Times New Roman" pitchFamily="18" charset="0"/>
            </a:endParaRPr>
          </a:p>
          <a:p>
            <a:pPr algn="r">
              <a:lnSpc>
                <a:spcPct val="110000"/>
              </a:lnSpc>
              <a:defRPr/>
            </a:pPr>
            <a:r>
              <a:rPr lang="en-US" dirty="0" err="1" smtClean="0">
                <a:latin typeface="Times New Roman" pitchFamily="18" charset="0"/>
                <a:ea typeface="+mj-ea"/>
                <a:cs typeface="Times New Roman" pitchFamily="18" charset="0"/>
              </a:rPr>
              <a:t>Centroid</a:t>
            </a:r>
            <a:r>
              <a:rPr lang="en-US" dirty="0" smtClean="0">
                <a:latin typeface="Times New Roman" pitchFamily="18" charset="0"/>
                <a:ea typeface="+mj-ea"/>
                <a:cs typeface="Times New Roman" pitchFamily="18" charset="0"/>
              </a:rPr>
              <a:t> defuzzification method</a:t>
            </a:r>
            <a:endParaRPr lang="en-US" sz="2400" dirty="0" smtClean="0">
              <a:latin typeface="Times New Roman" pitchFamily="18" charset="0"/>
              <a:ea typeface="+mj-ea"/>
              <a:cs typeface="Times New Roman" pitchFamily="18" charset="0"/>
            </a:endParaRPr>
          </a:p>
        </p:txBody>
      </p:sp>
      <p:graphicFrame>
        <p:nvGraphicFramePr>
          <p:cNvPr id="2050" name="Object 2"/>
          <p:cNvGraphicFramePr>
            <a:graphicFrameLocks noChangeAspect="1"/>
          </p:cNvGraphicFramePr>
          <p:nvPr/>
        </p:nvGraphicFramePr>
        <p:xfrm>
          <a:off x="2000250" y="2928938"/>
          <a:ext cx="3140075" cy="1514475"/>
        </p:xfrm>
        <a:graphic>
          <a:graphicData uri="http://schemas.openxmlformats.org/presentationml/2006/ole">
            <p:oleObj spid="_x0000_s2050" name="Equation" r:id="rId3" imgW="1193760" imgH="583920" progId="Equation.3">
              <p:embed/>
            </p:oleObj>
          </a:graphicData>
        </a:graphic>
      </p:graphicFrame>
      <p:grpSp>
        <p:nvGrpSpPr>
          <p:cNvPr id="24" name="Group 31"/>
          <p:cNvGrpSpPr>
            <a:grpSpLocks/>
          </p:cNvGrpSpPr>
          <p:nvPr/>
        </p:nvGrpSpPr>
        <p:grpSpPr bwMode="auto">
          <a:xfrm>
            <a:off x="5252112" y="4226256"/>
            <a:ext cx="3429000" cy="1828800"/>
            <a:chOff x="3360" y="2880"/>
            <a:chExt cx="2160" cy="1152"/>
          </a:xfrm>
        </p:grpSpPr>
        <p:sp>
          <p:nvSpPr>
            <p:cNvPr id="25" name="Line 20"/>
            <p:cNvSpPr>
              <a:spLocks noChangeShapeType="1"/>
            </p:cNvSpPr>
            <p:nvPr/>
          </p:nvSpPr>
          <p:spPr bwMode="auto">
            <a:xfrm flipV="1">
              <a:off x="3648" y="2976"/>
              <a:ext cx="0"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26" name="Line 21"/>
            <p:cNvSpPr>
              <a:spLocks noChangeShapeType="1"/>
            </p:cNvSpPr>
            <p:nvPr/>
          </p:nvSpPr>
          <p:spPr bwMode="auto">
            <a:xfrm>
              <a:off x="3648" y="3840"/>
              <a:ext cx="15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27" name="Line 22"/>
            <p:cNvSpPr>
              <a:spLocks noChangeShapeType="1"/>
            </p:cNvSpPr>
            <p:nvPr/>
          </p:nvSpPr>
          <p:spPr bwMode="auto">
            <a:xfrm flipV="1">
              <a:off x="3840" y="3264"/>
              <a:ext cx="288" cy="57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28" name="Line 23"/>
            <p:cNvSpPr>
              <a:spLocks noChangeShapeType="1"/>
            </p:cNvSpPr>
            <p:nvPr/>
          </p:nvSpPr>
          <p:spPr bwMode="auto">
            <a:xfrm>
              <a:off x="4128" y="3264"/>
              <a:ext cx="192"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29" name="Line 24"/>
            <p:cNvSpPr>
              <a:spLocks noChangeShapeType="1"/>
            </p:cNvSpPr>
            <p:nvPr/>
          </p:nvSpPr>
          <p:spPr bwMode="auto">
            <a:xfrm>
              <a:off x="4320" y="3648"/>
              <a:ext cx="9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30" name="Line 25"/>
            <p:cNvSpPr>
              <a:spLocks noChangeShapeType="1"/>
            </p:cNvSpPr>
            <p:nvPr/>
          </p:nvSpPr>
          <p:spPr bwMode="auto">
            <a:xfrm>
              <a:off x="4416" y="3648"/>
              <a:ext cx="192"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31" name="Line 26"/>
            <p:cNvSpPr>
              <a:spLocks noChangeShapeType="1"/>
            </p:cNvSpPr>
            <p:nvPr/>
          </p:nvSpPr>
          <p:spPr bwMode="auto">
            <a:xfrm>
              <a:off x="4224" y="3456"/>
              <a:ext cx="0" cy="384"/>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32" name="Text Box 27"/>
            <p:cNvSpPr txBox="1">
              <a:spLocks noChangeArrowheads="1"/>
            </p:cNvSpPr>
            <p:nvPr/>
          </p:nvSpPr>
          <p:spPr bwMode="auto">
            <a:xfrm>
              <a:off x="4128" y="3840"/>
              <a:ext cx="1392"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400" smtClean="0">
                  <a:solidFill>
                    <a:srgbClr val="40458C"/>
                  </a:solidFill>
                  <a:latin typeface="Arial" pitchFamily="34" charset="0"/>
                </a:rPr>
                <a:t>z*                             z</a:t>
              </a:r>
            </a:p>
          </p:txBody>
        </p:sp>
        <p:sp>
          <p:nvSpPr>
            <p:cNvPr id="33" name="Text Box 28"/>
            <p:cNvSpPr txBox="1">
              <a:spLocks noChangeArrowheads="1"/>
            </p:cNvSpPr>
            <p:nvPr/>
          </p:nvSpPr>
          <p:spPr bwMode="auto">
            <a:xfrm>
              <a:off x="3360" y="2880"/>
              <a:ext cx="288" cy="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fontAlgn="base">
                <a:spcBef>
                  <a:spcPct val="50000"/>
                </a:spcBef>
                <a:spcAft>
                  <a:spcPct val="0"/>
                </a:spcAft>
              </a:pPr>
              <a:r>
                <a:rPr lang="en-US" sz="1400" smtClean="0">
                  <a:solidFill>
                    <a:srgbClr val="40458C"/>
                  </a:solidFill>
                  <a:latin typeface="Arial" pitchFamily="34" charset="0"/>
                  <a:sym typeface="Symbol" pitchFamily="18" charset="2"/>
                </a:rPr>
                <a:t></a:t>
              </a:r>
            </a:p>
            <a:p>
              <a:pPr algn="r" fontAlgn="base">
                <a:lnSpc>
                  <a:spcPct val="180000"/>
                </a:lnSpc>
                <a:spcBef>
                  <a:spcPct val="50000"/>
                </a:spcBef>
                <a:spcAft>
                  <a:spcPct val="0"/>
                </a:spcAft>
              </a:pPr>
              <a:r>
                <a:rPr lang="en-US" sz="1400" smtClean="0">
                  <a:solidFill>
                    <a:srgbClr val="40458C"/>
                  </a:solidFill>
                  <a:latin typeface="Arial" pitchFamily="34" charset="0"/>
                  <a:sym typeface="Symbol" pitchFamily="18" charset="2"/>
                </a:rPr>
                <a:t>1</a:t>
              </a:r>
            </a:p>
          </p:txBody>
        </p:sp>
        <p:sp>
          <p:nvSpPr>
            <p:cNvPr id="34" name="Line 29"/>
            <p:cNvSpPr>
              <a:spLocks noChangeShapeType="1"/>
            </p:cNvSpPr>
            <p:nvPr/>
          </p:nvSpPr>
          <p:spPr bwMode="auto">
            <a:xfrm>
              <a:off x="3648" y="3264"/>
              <a:ext cx="4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grpSp>
      <p:graphicFrame>
        <p:nvGraphicFramePr>
          <p:cNvPr id="2052" name="Object 4"/>
          <p:cNvGraphicFramePr>
            <a:graphicFrameLocks noChangeAspect="1"/>
          </p:cNvGraphicFramePr>
          <p:nvPr/>
        </p:nvGraphicFramePr>
        <p:xfrm>
          <a:off x="1627156" y="4595993"/>
          <a:ext cx="310821" cy="723900"/>
        </p:xfrm>
        <a:graphic>
          <a:graphicData uri="http://schemas.openxmlformats.org/presentationml/2006/ole">
            <p:oleObj spid="_x0000_s2052" name="Equation" r:id="rId4" imgW="203040" imgH="279360" progId="Equation.3">
              <p:embed/>
            </p:oleObj>
          </a:graphicData>
        </a:graphic>
      </p:graphicFrame>
    </p:spTree>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559542"/>
            <a:ext cx="8229600" cy="832530"/>
          </a:xfrm>
        </p:spPr>
        <p:txBody>
          <a:bodyPr>
            <a:noAutofit/>
          </a:bodyPr>
          <a:lstStyle/>
          <a:p>
            <a:pPr eaLnBrk="1" hangingPunct="1"/>
            <a:r>
              <a:rPr lang="en-US" altLang="zh-TW" dirty="0" smtClean="0">
                <a:latin typeface="Times New Roman" pitchFamily="18" charset="0"/>
                <a:cs typeface="Times New Roman" pitchFamily="18" charset="0"/>
              </a:rPr>
              <a:t>Weighted average Method</a:t>
            </a:r>
          </a:p>
        </p:txBody>
      </p:sp>
      <p:sp>
        <p:nvSpPr>
          <p:cNvPr id="13" name="Date Placeholder 12"/>
          <p:cNvSpPr>
            <a:spLocks noGrp="1"/>
          </p:cNvSpPr>
          <p:nvPr>
            <p:ph type="dt" sz="half" idx="10"/>
          </p:nvPr>
        </p:nvSpPr>
        <p:spPr/>
        <p:txBody>
          <a:bodyPr/>
          <a:lstStyle/>
          <a:p>
            <a:pPr>
              <a:defRPr/>
            </a:pPr>
            <a:fld id="{F2D64514-1C21-4FFF-A2E2-0024682EB5A0}"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smtClean="0"/>
              <a:t>Tsec-Comp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8</a:t>
            </a:fld>
            <a:endParaRPr lang="en-US" altLang="zh-TW"/>
          </a:p>
        </p:txBody>
      </p:sp>
      <p:sp>
        <p:nvSpPr>
          <p:cNvPr id="7" name="Rectangle 5"/>
          <p:cNvSpPr>
            <a:spLocks noChangeArrowheads="1"/>
          </p:cNvSpPr>
          <p:nvPr/>
        </p:nvSpPr>
        <p:spPr bwMode="auto">
          <a:xfrm>
            <a:off x="457200" y="1456904"/>
            <a:ext cx="8229600" cy="4561249"/>
          </a:xfrm>
          <a:prstGeom prst="rect">
            <a:avLst/>
          </a:prstGeom>
          <a:noFill/>
          <a:ln w="9525">
            <a:noFill/>
            <a:miter lim="800000"/>
            <a:headEnd/>
            <a:tailEnd/>
          </a:ln>
        </p:spPr>
        <p:txBody>
          <a:bodyPr>
            <a:spAutoFit/>
          </a:bodyPr>
          <a:lstStyle/>
          <a:p>
            <a:pPr algn="just">
              <a:lnSpc>
                <a:spcPct val="110000"/>
              </a:lnSpc>
              <a:defRPr/>
            </a:pPr>
            <a:r>
              <a:rPr lang="en-US" sz="2400" dirty="0" smtClean="0">
                <a:latin typeface="Times New Roman" pitchFamily="18" charset="0"/>
                <a:cs typeface="Times New Roman" pitchFamily="18" charset="0"/>
              </a:rPr>
              <a:t>This method is valid for symmetrical output membership functions only. Each membership function is weighted by its maximum membership value. The output here is given by</a:t>
            </a: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ea typeface="+mj-ea"/>
              <a:cs typeface="Times New Roman" pitchFamily="18" charset="0"/>
            </a:endParaRPr>
          </a:p>
          <a:p>
            <a:pPr algn="r">
              <a:lnSpc>
                <a:spcPct val="110000"/>
              </a:lnSpc>
              <a:defRPr/>
            </a:pPr>
            <a:r>
              <a:rPr lang="en-US" dirty="0" smtClean="0">
                <a:latin typeface="Times New Roman" pitchFamily="18" charset="0"/>
                <a:ea typeface="+mj-ea"/>
                <a:cs typeface="Times New Roman" pitchFamily="18" charset="0"/>
              </a:rPr>
              <a:t>Weighted average defuzzification method</a:t>
            </a:r>
            <a:endParaRPr lang="en-US" sz="2400" dirty="0" smtClean="0">
              <a:latin typeface="Times New Roman" pitchFamily="18" charset="0"/>
              <a:ea typeface="+mj-ea"/>
              <a:cs typeface="Times New Roman" pitchFamily="18" charset="0"/>
            </a:endParaRPr>
          </a:p>
          <a:p>
            <a:pPr algn="just">
              <a:lnSpc>
                <a:spcPct val="110000"/>
              </a:lnSpc>
              <a:defRPr/>
            </a:pPr>
            <a:endParaRPr lang="en-US" sz="2400" dirty="0" smtClean="0">
              <a:latin typeface="Times New Roman" pitchFamily="18" charset="0"/>
              <a:ea typeface="+mj-ea"/>
              <a:cs typeface="Times New Roman" pitchFamily="18" charset="0"/>
            </a:endParaRPr>
          </a:p>
          <a:p>
            <a:pPr algn="just">
              <a:lnSpc>
                <a:spcPct val="110000"/>
              </a:lnSpc>
              <a:defRPr/>
            </a:pPr>
            <a:r>
              <a:rPr lang="en-US" sz="2400" dirty="0" smtClean="0">
                <a:latin typeface="Times New Roman" pitchFamily="18" charset="0"/>
                <a:ea typeface="+mj-ea"/>
                <a:cs typeface="Times New Roman" pitchFamily="18" charset="0"/>
              </a:rPr>
              <a:t>-produces results very close to </a:t>
            </a:r>
            <a:r>
              <a:rPr lang="en-US" sz="2400" dirty="0" err="1" smtClean="0">
                <a:latin typeface="Times New Roman" pitchFamily="18" charset="0"/>
                <a:ea typeface="+mj-ea"/>
                <a:cs typeface="Times New Roman" pitchFamily="18" charset="0"/>
              </a:rPr>
              <a:t>centroid</a:t>
            </a:r>
            <a:r>
              <a:rPr lang="en-US" sz="2400" dirty="0" smtClean="0">
                <a:latin typeface="Times New Roman" pitchFamily="18" charset="0"/>
                <a:ea typeface="+mj-ea"/>
                <a:cs typeface="Times New Roman" pitchFamily="18" charset="0"/>
              </a:rPr>
              <a:t> method</a:t>
            </a:r>
          </a:p>
        </p:txBody>
      </p:sp>
      <p:graphicFrame>
        <p:nvGraphicFramePr>
          <p:cNvPr id="3075" name="Object 3"/>
          <p:cNvGraphicFramePr>
            <a:graphicFrameLocks noChangeAspect="1"/>
          </p:cNvGraphicFramePr>
          <p:nvPr/>
        </p:nvGraphicFramePr>
        <p:xfrm>
          <a:off x="1428750" y="3201988"/>
          <a:ext cx="2027238" cy="1152525"/>
        </p:xfrm>
        <a:graphic>
          <a:graphicData uri="http://schemas.openxmlformats.org/presentationml/2006/ole">
            <p:oleObj spid="_x0000_s3075" name="Equation" r:id="rId3" imgW="1028520" imgH="583920" progId="Equation.3">
              <p:embed/>
            </p:oleObj>
          </a:graphicData>
        </a:graphic>
      </p:graphicFrame>
      <p:grpSp>
        <p:nvGrpSpPr>
          <p:cNvPr id="20" name="Group 38"/>
          <p:cNvGrpSpPr>
            <a:grpSpLocks/>
          </p:cNvGrpSpPr>
          <p:nvPr/>
        </p:nvGrpSpPr>
        <p:grpSpPr bwMode="auto">
          <a:xfrm>
            <a:off x="4501488" y="2679520"/>
            <a:ext cx="4038600" cy="2133600"/>
            <a:chOff x="2784" y="1344"/>
            <a:chExt cx="2544" cy="1344"/>
          </a:xfrm>
        </p:grpSpPr>
        <p:sp>
          <p:nvSpPr>
            <p:cNvPr id="21" name="Line 22"/>
            <p:cNvSpPr>
              <a:spLocks noChangeShapeType="1"/>
            </p:cNvSpPr>
            <p:nvPr/>
          </p:nvSpPr>
          <p:spPr bwMode="auto">
            <a:xfrm flipV="1">
              <a:off x="3072" y="1440"/>
              <a:ext cx="0" cy="1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22" name="Line 23"/>
            <p:cNvSpPr>
              <a:spLocks noChangeShapeType="1"/>
            </p:cNvSpPr>
            <p:nvPr/>
          </p:nvSpPr>
          <p:spPr bwMode="auto">
            <a:xfrm>
              <a:off x="2880" y="2496"/>
              <a:ext cx="23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23" name="Line 24"/>
            <p:cNvSpPr>
              <a:spLocks noChangeShapeType="1"/>
            </p:cNvSpPr>
            <p:nvPr/>
          </p:nvSpPr>
          <p:spPr bwMode="auto">
            <a:xfrm flipV="1">
              <a:off x="3264" y="2112"/>
              <a:ext cx="192"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24" name="Line 25"/>
            <p:cNvSpPr>
              <a:spLocks noChangeShapeType="1"/>
            </p:cNvSpPr>
            <p:nvPr/>
          </p:nvSpPr>
          <p:spPr bwMode="auto">
            <a:xfrm>
              <a:off x="3456" y="2112"/>
              <a:ext cx="38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35" name="Line 26"/>
            <p:cNvSpPr>
              <a:spLocks noChangeShapeType="1"/>
            </p:cNvSpPr>
            <p:nvPr/>
          </p:nvSpPr>
          <p:spPr bwMode="auto">
            <a:xfrm>
              <a:off x="3840" y="2112"/>
              <a:ext cx="192"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36" name="Line 27"/>
            <p:cNvSpPr>
              <a:spLocks noChangeShapeType="1"/>
            </p:cNvSpPr>
            <p:nvPr/>
          </p:nvSpPr>
          <p:spPr bwMode="auto">
            <a:xfrm flipV="1">
              <a:off x="3648" y="1728"/>
              <a:ext cx="192" cy="76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37" name="Line 28"/>
            <p:cNvSpPr>
              <a:spLocks noChangeShapeType="1"/>
            </p:cNvSpPr>
            <p:nvPr/>
          </p:nvSpPr>
          <p:spPr bwMode="auto">
            <a:xfrm>
              <a:off x="3840" y="1728"/>
              <a:ext cx="38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38" name="Line 29"/>
            <p:cNvSpPr>
              <a:spLocks noChangeShapeType="1"/>
            </p:cNvSpPr>
            <p:nvPr/>
          </p:nvSpPr>
          <p:spPr bwMode="auto">
            <a:xfrm>
              <a:off x="4224" y="1728"/>
              <a:ext cx="192" cy="76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39" name="Line 30"/>
            <p:cNvSpPr>
              <a:spLocks noChangeShapeType="1"/>
            </p:cNvSpPr>
            <p:nvPr/>
          </p:nvSpPr>
          <p:spPr bwMode="auto">
            <a:xfrm>
              <a:off x="3648" y="2112"/>
              <a:ext cx="0" cy="384"/>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40" name="Line 31"/>
            <p:cNvSpPr>
              <a:spLocks noChangeShapeType="1"/>
            </p:cNvSpPr>
            <p:nvPr/>
          </p:nvSpPr>
          <p:spPr bwMode="auto">
            <a:xfrm>
              <a:off x="4032" y="1728"/>
              <a:ext cx="0" cy="768"/>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41" name="Text Box 33"/>
            <p:cNvSpPr txBox="1">
              <a:spLocks noChangeArrowheads="1"/>
            </p:cNvSpPr>
            <p:nvPr/>
          </p:nvSpPr>
          <p:spPr bwMode="auto">
            <a:xfrm>
              <a:off x="2928" y="2496"/>
              <a:ext cx="240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200" smtClean="0">
                  <a:solidFill>
                    <a:srgbClr val="40458C"/>
                  </a:solidFill>
                  <a:latin typeface="Arial" pitchFamily="34" charset="0"/>
                </a:rPr>
                <a:t>0                     a             b</a:t>
              </a:r>
              <a:r>
                <a:rPr lang="en-US" sz="1000" smtClean="0">
                  <a:solidFill>
                    <a:srgbClr val="40458C"/>
                  </a:solidFill>
                  <a:latin typeface="Arial" pitchFamily="34" charset="0"/>
                </a:rPr>
                <a:t>                                                  z         </a:t>
              </a:r>
            </a:p>
          </p:txBody>
        </p:sp>
        <p:sp>
          <p:nvSpPr>
            <p:cNvPr id="42" name="Line 34"/>
            <p:cNvSpPr>
              <a:spLocks noChangeShapeType="1"/>
            </p:cNvSpPr>
            <p:nvPr/>
          </p:nvSpPr>
          <p:spPr bwMode="auto">
            <a:xfrm>
              <a:off x="3072" y="2112"/>
              <a:ext cx="4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43" name="Line 35"/>
            <p:cNvSpPr>
              <a:spLocks noChangeShapeType="1"/>
            </p:cNvSpPr>
            <p:nvPr/>
          </p:nvSpPr>
          <p:spPr bwMode="auto">
            <a:xfrm>
              <a:off x="3072" y="1728"/>
              <a:ext cx="4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44" name="Text Box 37"/>
            <p:cNvSpPr txBox="1">
              <a:spLocks noChangeArrowheads="1"/>
            </p:cNvSpPr>
            <p:nvPr/>
          </p:nvSpPr>
          <p:spPr bwMode="auto">
            <a:xfrm>
              <a:off x="2784" y="1344"/>
              <a:ext cx="288" cy="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fontAlgn="base">
                <a:spcBef>
                  <a:spcPct val="50000"/>
                </a:spcBef>
                <a:spcAft>
                  <a:spcPct val="0"/>
                </a:spcAft>
              </a:pPr>
              <a:r>
                <a:rPr lang="en-US" sz="1200" dirty="0" smtClean="0">
                  <a:solidFill>
                    <a:srgbClr val="40458C"/>
                  </a:solidFill>
                  <a:latin typeface="Arial" pitchFamily="34" charset="0"/>
                  <a:sym typeface="Symbol" pitchFamily="18" charset="2"/>
                </a:rPr>
                <a:t></a:t>
              </a:r>
            </a:p>
            <a:p>
              <a:pPr algn="r" fontAlgn="base">
                <a:lnSpc>
                  <a:spcPct val="240000"/>
                </a:lnSpc>
                <a:spcBef>
                  <a:spcPct val="50000"/>
                </a:spcBef>
                <a:spcAft>
                  <a:spcPct val="0"/>
                </a:spcAft>
              </a:pPr>
              <a:r>
                <a:rPr lang="en-US" sz="1200" dirty="0" smtClean="0">
                  <a:solidFill>
                    <a:srgbClr val="40458C"/>
                  </a:solidFill>
                  <a:latin typeface="Arial" pitchFamily="34" charset="0"/>
                  <a:sym typeface="Symbol" pitchFamily="18" charset="2"/>
                </a:rPr>
                <a:t>.9</a:t>
              </a:r>
            </a:p>
            <a:p>
              <a:pPr algn="r" fontAlgn="base">
                <a:lnSpc>
                  <a:spcPct val="280000"/>
                </a:lnSpc>
                <a:spcBef>
                  <a:spcPct val="50000"/>
                </a:spcBef>
                <a:spcAft>
                  <a:spcPct val="0"/>
                </a:spcAft>
              </a:pPr>
              <a:r>
                <a:rPr lang="en-US" sz="1200" dirty="0" smtClean="0">
                  <a:solidFill>
                    <a:srgbClr val="40458C"/>
                  </a:solidFill>
                  <a:latin typeface="Arial" pitchFamily="34" charset="0"/>
                  <a:sym typeface="Symbol" pitchFamily="18" charset="2"/>
                </a:rPr>
                <a:t>.5</a:t>
              </a:r>
            </a:p>
          </p:txBody>
        </p:sp>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559542"/>
            <a:ext cx="8229600" cy="832530"/>
          </a:xfrm>
        </p:spPr>
        <p:txBody>
          <a:bodyPr>
            <a:noAutofit/>
          </a:bodyPr>
          <a:lstStyle/>
          <a:p>
            <a:pPr eaLnBrk="1" hangingPunct="1"/>
            <a:r>
              <a:rPr lang="en-US" altLang="zh-TW" dirty="0" smtClean="0">
                <a:latin typeface="Times New Roman" pitchFamily="18" charset="0"/>
                <a:cs typeface="Times New Roman" pitchFamily="18" charset="0"/>
              </a:rPr>
              <a:t>Mean-Max membership</a:t>
            </a:r>
          </a:p>
        </p:txBody>
      </p:sp>
      <p:sp>
        <p:nvSpPr>
          <p:cNvPr id="13" name="Date Placeholder 12"/>
          <p:cNvSpPr>
            <a:spLocks noGrp="1"/>
          </p:cNvSpPr>
          <p:nvPr>
            <p:ph type="dt" sz="half" idx="10"/>
          </p:nvPr>
        </p:nvSpPr>
        <p:spPr/>
        <p:txBody>
          <a:bodyPr/>
          <a:lstStyle/>
          <a:p>
            <a:pPr>
              <a:defRPr/>
            </a:pPr>
            <a:fld id="{9D5FDC7F-62DA-4647-86FF-C3B5C460754C}" type="datetime1">
              <a:rPr lang="en-US" altLang="zh-TW" smtClean="0"/>
              <a:pPr>
                <a:defRPr/>
              </a:pPr>
              <a:t>18/09/2017</a:t>
            </a:fld>
            <a:endParaRPr lang="en-US" altLang="zh-TW" dirty="0"/>
          </a:p>
        </p:txBody>
      </p:sp>
      <p:sp>
        <p:nvSpPr>
          <p:cNvPr id="12" name="Footer Placeholder 11"/>
          <p:cNvSpPr>
            <a:spLocks noGrp="1"/>
          </p:cNvSpPr>
          <p:nvPr>
            <p:ph type="ftr" sz="quarter" idx="11"/>
          </p:nvPr>
        </p:nvSpPr>
        <p:spPr>
          <a:xfrm>
            <a:off x="2590800" y="6407944"/>
            <a:ext cx="2622777" cy="365125"/>
          </a:xfrm>
        </p:spPr>
        <p:txBody>
          <a:bodyPr/>
          <a:lstStyle/>
          <a:p>
            <a:pPr>
              <a:defRPr/>
            </a:pPr>
            <a:r>
              <a:rPr lang="en-US" altLang="zh-TW" smtClean="0"/>
              <a:t>Tsec-Comp : SC</a:t>
            </a:r>
            <a:endParaRPr lang="en-US" altLang="zh-TW" dirty="0"/>
          </a:p>
        </p:txBody>
      </p:sp>
      <p:sp>
        <p:nvSpPr>
          <p:cNvPr id="11" name="Slide Number Placeholder 5"/>
          <p:cNvSpPr>
            <a:spLocks noGrp="1"/>
          </p:cNvSpPr>
          <p:nvPr>
            <p:ph type="sldNum" sz="quarter" idx="12"/>
          </p:nvPr>
        </p:nvSpPr>
        <p:spPr/>
        <p:txBody>
          <a:bodyPr/>
          <a:lstStyle/>
          <a:p>
            <a:pPr>
              <a:defRPr/>
            </a:pPr>
            <a:fld id="{AF949CE2-0364-49D8-A8E9-B0DE40E44F9B}" type="slidenum">
              <a:rPr lang="en-US" altLang="zh-TW"/>
              <a:pPr>
                <a:defRPr/>
              </a:pPr>
              <a:t>9</a:t>
            </a:fld>
            <a:endParaRPr lang="en-US" altLang="zh-TW"/>
          </a:p>
        </p:txBody>
      </p:sp>
      <p:sp>
        <p:nvSpPr>
          <p:cNvPr id="7" name="Rectangle 5"/>
          <p:cNvSpPr>
            <a:spLocks noChangeArrowheads="1"/>
          </p:cNvSpPr>
          <p:nvPr/>
        </p:nvSpPr>
        <p:spPr bwMode="auto">
          <a:xfrm>
            <a:off x="457200" y="1456904"/>
            <a:ext cx="8229600" cy="4561249"/>
          </a:xfrm>
          <a:prstGeom prst="rect">
            <a:avLst/>
          </a:prstGeom>
          <a:noFill/>
          <a:ln w="9525">
            <a:noFill/>
            <a:miter lim="800000"/>
            <a:headEnd/>
            <a:tailEnd/>
          </a:ln>
        </p:spPr>
        <p:txBody>
          <a:bodyPr>
            <a:spAutoFit/>
          </a:bodyPr>
          <a:lstStyle/>
          <a:p>
            <a:pPr algn="just">
              <a:lnSpc>
                <a:spcPct val="110000"/>
              </a:lnSpc>
              <a:defRPr/>
            </a:pPr>
            <a:r>
              <a:rPr lang="en-US" sz="2400" dirty="0" smtClean="0">
                <a:latin typeface="Times New Roman" pitchFamily="18" charset="0"/>
                <a:cs typeface="Times New Roman" pitchFamily="18" charset="0"/>
              </a:rPr>
              <a:t>This method is also known as middle of maxima. This is closely related to max-membership method, except that the locations of the maximum membership can be </a:t>
            </a:r>
            <a:r>
              <a:rPr lang="en-US" sz="2400" dirty="0" err="1" smtClean="0">
                <a:latin typeface="Times New Roman" pitchFamily="18" charset="0"/>
                <a:cs typeface="Times New Roman" pitchFamily="18" charset="0"/>
              </a:rPr>
              <a:t>nonunique</a:t>
            </a:r>
            <a:r>
              <a:rPr lang="en-US" sz="2400" dirty="0" smtClean="0">
                <a:latin typeface="Times New Roman" pitchFamily="18" charset="0"/>
                <a:cs typeface="Times New Roman" pitchFamily="18" charset="0"/>
              </a:rPr>
              <a:t>. The output here is given by</a:t>
            </a: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cs typeface="Times New Roman" pitchFamily="18" charset="0"/>
            </a:endParaRPr>
          </a:p>
          <a:p>
            <a:pPr algn="just">
              <a:lnSpc>
                <a:spcPct val="110000"/>
              </a:lnSpc>
              <a:defRPr/>
            </a:pPr>
            <a:endParaRPr lang="en-US" sz="2400" dirty="0" smtClean="0">
              <a:latin typeface="Times New Roman" pitchFamily="18" charset="0"/>
              <a:ea typeface="+mj-ea"/>
              <a:cs typeface="Times New Roman" pitchFamily="18" charset="0"/>
            </a:endParaRPr>
          </a:p>
          <a:p>
            <a:pPr algn="just">
              <a:lnSpc>
                <a:spcPct val="110000"/>
              </a:lnSpc>
              <a:defRPr/>
            </a:pPr>
            <a:endParaRPr lang="en-US" sz="2400" dirty="0" smtClean="0">
              <a:latin typeface="Times New Roman" pitchFamily="18" charset="0"/>
              <a:ea typeface="+mj-ea"/>
              <a:cs typeface="Times New Roman" pitchFamily="18" charset="0"/>
            </a:endParaRPr>
          </a:p>
          <a:p>
            <a:pPr algn="r">
              <a:lnSpc>
                <a:spcPct val="110000"/>
              </a:lnSpc>
              <a:defRPr/>
            </a:pPr>
            <a:r>
              <a:rPr lang="en-US" dirty="0" smtClean="0">
                <a:latin typeface="Times New Roman" pitchFamily="18" charset="0"/>
                <a:ea typeface="+mj-ea"/>
                <a:cs typeface="Times New Roman" pitchFamily="18" charset="0"/>
              </a:rPr>
              <a:t>Mean-max membership defuzzification method</a:t>
            </a:r>
            <a:endParaRPr lang="en-US" sz="2400" dirty="0" smtClean="0">
              <a:latin typeface="Times New Roman" pitchFamily="18" charset="0"/>
              <a:ea typeface="+mj-ea"/>
              <a:cs typeface="Times New Roman" pitchFamily="18" charset="0"/>
            </a:endParaRPr>
          </a:p>
        </p:txBody>
      </p:sp>
      <p:graphicFrame>
        <p:nvGraphicFramePr>
          <p:cNvPr id="4099" name="Object 3"/>
          <p:cNvGraphicFramePr>
            <a:graphicFrameLocks noChangeAspect="1"/>
          </p:cNvGraphicFramePr>
          <p:nvPr/>
        </p:nvGraphicFramePr>
        <p:xfrm>
          <a:off x="1076926" y="4572020"/>
          <a:ext cx="2092678" cy="562212"/>
        </p:xfrm>
        <a:graphic>
          <a:graphicData uri="http://schemas.openxmlformats.org/presentationml/2006/ole">
            <p:oleObj spid="_x0000_s4099" name="Equation" r:id="rId3" imgW="850680" imgH="228600" progId="Equation.3">
              <p:embed/>
            </p:oleObj>
          </a:graphicData>
        </a:graphic>
      </p:graphicFrame>
      <p:grpSp>
        <p:nvGrpSpPr>
          <p:cNvPr id="25" name="Group 57"/>
          <p:cNvGrpSpPr>
            <a:grpSpLocks/>
          </p:cNvGrpSpPr>
          <p:nvPr/>
        </p:nvGrpSpPr>
        <p:grpSpPr bwMode="auto">
          <a:xfrm>
            <a:off x="4709052" y="3118661"/>
            <a:ext cx="4038600" cy="2286000"/>
            <a:chOff x="2880" y="2784"/>
            <a:chExt cx="2544" cy="1440"/>
          </a:xfrm>
        </p:grpSpPr>
        <p:sp>
          <p:nvSpPr>
            <p:cNvPr id="26" name="Line 41"/>
            <p:cNvSpPr>
              <a:spLocks noChangeShapeType="1"/>
            </p:cNvSpPr>
            <p:nvPr/>
          </p:nvSpPr>
          <p:spPr bwMode="auto">
            <a:xfrm flipV="1">
              <a:off x="3072" y="2880"/>
              <a:ext cx="0" cy="1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27" name="Line 42"/>
            <p:cNvSpPr>
              <a:spLocks noChangeShapeType="1"/>
            </p:cNvSpPr>
            <p:nvPr/>
          </p:nvSpPr>
          <p:spPr bwMode="auto">
            <a:xfrm>
              <a:off x="2880" y="4032"/>
              <a:ext cx="23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28" name="Line 43"/>
            <p:cNvSpPr>
              <a:spLocks noChangeShapeType="1"/>
            </p:cNvSpPr>
            <p:nvPr/>
          </p:nvSpPr>
          <p:spPr bwMode="auto">
            <a:xfrm flipV="1">
              <a:off x="3264" y="3648"/>
              <a:ext cx="192"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29" name="Line 44"/>
            <p:cNvSpPr>
              <a:spLocks noChangeShapeType="1"/>
            </p:cNvSpPr>
            <p:nvPr/>
          </p:nvSpPr>
          <p:spPr bwMode="auto">
            <a:xfrm>
              <a:off x="3456" y="3648"/>
              <a:ext cx="19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30" name="Line 45"/>
            <p:cNvSpPr>
              <a:spLocks noChangeShapeType="1"/>
            </p:cNvSpPr>
            <p:nvPr/>
          </p:nvSpPr>
          <p:spPr bwMode="auto">
            <a:xfrm flipV="1">
              <a:off x="3648" y="3552"/>
              <a:ext cx="96"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31" name="Line 47"/>
            <p:cNvSpPr>
              <a:spLocks noChangeShapeType="1"/>
            </p:cNvSpPr>
            <p:nvPr/>
          </p:nvSpPr>
          <p:spPr bwMode="auto">
            <a:xfrm>
              <a:off x="3744" y="3552"/>
              <a:ext cx="9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32" name="Line 48"/>
            <p:cNvSpPr>
              <a:spLocks noChangeShapeType="1"/>
            </p:cNvSpPr>
            <p:nvPr/>
          </p:nvSpPr>
          <p:spPr bwMode="auto">
            <a:xfrm flipV="1">
              <a:off x="3840" y="3264"/>
              <a:ext cx="192"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33" name="Line 49"/>
            <p:cNvSpPr>
              <a:spLocks noChangeShapeType="1"/>
            </p:cNvSpPr>
            <p:nvPr/>
          </p:nvSpPr>
          <p:spPr bwMode="auto">
            <a:xfrm>
              <a:off x="4032" y="3264"/>
              <a:ext cx="38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34" name="Line 50"/>
            <p:cNvSpPr>
              <a:spLocks noChangeShapeType="1"/>
            </p:cNvSpPr>
            <p:nvPr/>
          </p:nvSpPr>
          <p:spPr bwMode="auto">
            <a:xfrm>
              <a:off x="4416" y="3264"/>
              <a:ext cx="288" cy="76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45" name="Line 51"/>
            <p:cNvSpPr>
              <a:spLocks noChangeShapeType="1"/>
            </p:cNvSpPr>
            <p:nvPr/>
          </p:nvSpPr>
          <p:spPr bwMode="auto">
            <a:xfrm>
              <a:off x="4032" y="3264"/>
              <a:ext cx="0" cy="768"/>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46" name="Line 52"/>
            <p:cNvSpPr>
              <a:spLocks noChangeShapeType="1"/>
            </p:cNvSpPr>
            <p:nvPr/>
          </p:nvSpPr>
          <p:spPr bwMode="auto">
            <a:xfrm>
              <a:off x="4224" y="3264"/>
              <a:ext cx="0" cy="768"/>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47" name="Line 53"/>
            <p:cNvSpPr>
              <a:spLocks noChangeShapeType="1"/>
            </p:cNvSpPr>
            <p:nvPr/>
          </p:nvSpPr>
          <p:spPr bwMode="auto">
            <a:xfrm>
              <a:off x="4416" y="3264"/>
              <a:ext cx="0" cy="768"/>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48" name="Text Box 54"/>
            <p:cNvSpPr txBox="1">
              <a:spLocks noChangeArrowheads="1"/>
            </p:cNvSpPr>
            <p:nvPr/>
          </p:nvSpPr>
          <p:spPr bwMode="auto">
            <a:xfrm>
              <a:off x="2928" y="4032"/>
              <a:ext cx="2496"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200" smtClean="0">
                  <a:solidFill>
                    <a:srgbClr val="40458C"/>
                  </a:solidFill>
                  <a:latin typeface="Arial" pitchFamily="34" charset="0"/>
                </a:rPr>
                <a:t>0                                   a      z</a:t>
              </a:r>
              <a:r>
                <a:rPr lang="en-US" sz="1200" baseline="30000" smtClean="0">
                  <a:solidFill>
                    <a:srgbClr val="40458C"/>
                  </a:solidFill>
                  <a:latin typeface="Arial" pitchFamily="34" charset="0"/>
                </a:rPr>
                <a:t>*      </a:t>
              </a:r>
              <a:r>
                <a:rPr lang="en-US" sz="1200" smtClean="0">
                  <a:solidFill>
                    <a:srgbClr val="40458C"/>
                  </a:solidFill>
                  <a:latin typeface="Arial" pitchFamily="34" charset="0"/>
                </a:rPr>
                <a:t>b                            z</a:t>
              </a:r>
            </a:p>
          </p:txBody>
        </p:sp>
        <p:sp>
          <p:nvSpPr>
            <p:cNvPr id="49" name="Line 55"/>
            <p:cNvSpPr>
              <a:spLocks noChangeShapeType="1"/>
            </p:cNvSpPr>
            <p:nvPr/>
          </p:nvSpPr>
          <p:spPr bwMode="auto">
            <a:xfrm>
              <a:off x="3072" y="3264"/>
              <a:ext cx="4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fontAlgn="base">
                <a:spcBef>
                  <a:spcPct val="0"/>
                </a:spcBef>
                <a:spcAft>
                  <a:spcPct val="0"/>
                </a:spcAft>
              </a:pPr>
              <a:endParaRPr lang="en-US" sz="2800" b="1" u="sng" smtClean="0">
                <a:solidFill>
                  <a:srgbClr val="40458C"/>
                </a:solidFill>
                <a:latin typeface="Arial" pitchFamily="34" charset="0"/>
              </a:endParaRPr>
            </a:p>
          </p:txBody>
        </p:sp>
        <p:sp>
          <p:nvSpPr>
            <p:cNvPr id="50" name="Text Box 56"/>
            <p:cNvSpPr txBox="1">
              <a:spLocks noChangeArrowheads="1"/>
            </p:cNvSpPr>
            <p:nvPr/>
          </p:nvSpPr>
          <p:spPr bwMode="auto">
            <a:xfrm>
              <a:off x="2928" y="2784"/>
              <a:ext cx="192" cy="6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200" smtClean="0">
                  <a:solidFill>
                    <a:srgbClr val="40458C"/>
                  </a:solidFill>
                  <a:latin typeface="Arial" pitchFamily="34" charset="0"/>
                  <a:sym typeface="Symbol" pitchFamily="18" charset="2"/>
                </a:rPr>
                <a:t></a:t>
              </a:r>
            </a:p>
            <a:p>
              <a:pPr fontAlgn="base">
                <a:lnSpc>
                  <a:spcPct val="330000"/>
                </a:lnSpc>
                <a:spcBef>
                  <a:spcPct val="50000"/>
                </a:spcBef>
                <a:spcAft>
                  <a:spcPct val="0"/>
                </a:spcAft>
              </a:pPr>
              <a:r>
                <a:rPr lang="en-US" sz="1200" smtClean="0">
                  <a:solidFill>
                    <a:srgbClr val="40458C"/>
                  </a:solidFill>
                  <a:latin typeface="Arial" pitchFamily="34" charset="0"/>
                  <a:sym typeface="Symbol" pitchFamily="18" charset="2"/>
                </a:rPr>
                <a:t>1</a:t>
              </a:r>
            </a:p>
          </p:txBody>
        </p:sp>
      </p:grpSp>
      <p:graphicFrame>
        <p:nvGraphicFramePr>
          <p:cNvPr id="51" name="Object 50"/>
          <p:cNvGraphicFramePr>
            <a:graphicFrameLocks noChangeAspect="1"/>
          </p:cNvGraphicFramePr>
          <p:nvPr/>
        </p:nvGraphicFramePr>
        <p:xfrm>
          <a:off x="1158875" y="3146426"/>
          <a:ext cx="1431925" cy="1348078"/>
        </p:xfrm>
        <a:graphic>
          <a:graphicData uri="http://schemas.openxmlformats.org/presentationml/2006/ole">
            <p:oleObj spid="_x0000_s4100" name="Equation" r:id="rId4" imgW="647640" imgH="609480" progId="Equation.3">
              <p:embed/>
            </p:oleObj>
          </a:graphicData>
        </a:graphic>
      </p:graphicFrame>
    </p:spTree>
  </p:cSld>
  <p:clrMapOvr>
    <a:masterClrMapping/>
  </p:clrMapOvr>
  <p:transition spd="med">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41636</TotalTime>
  <Words>728</Words>
  <Application>Microsoft Office PowerPoint</Application>
  <PresentationFormat>Letter Paper (8.5x11 in)</PresentationFormat>
  <Paragraphs>247</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1" baseType="lpstr">
      <vt:lpstr>Flow</vt:lpstr>
      <vt:lpstr>Microsoft Equation 3.0</vt:lpstr>
      <vt:lpstr>Equation</vt:lpstr>
      <vt:lpstr>Defuzzification Methods</vt:lpstr>
      <vt:lpstr>Introduction</vt:lpstr>
      <vt:lpstr>λ-cut for Fuzzy sets(α-cut)</vt:lpstr>
      <vt:lpstr>λ-cut for Fuzzy Relations</vt:lpstr>
      <vt:lpstr>Defuzzification Methods</vt:lpstr>
      <vt:lpstr>Max-membership principle</vt:lpstr>
      <vt:lpstr>Centroid Method</vt:lpstr>
      <vt:lpstr>Weighted average Method</vt:lpstr>
      <vt:lpstr>Mean-Max membership</vt:lpstr>
      <vt:lpstr>Center of Sums</vt:lpstr>
      <vt:lpstr>Center of Largest Area</vt:lpstr>
      <vt:lpstr>First of Maxima (Last of Maxima)</vt:lpstr>
      <vt:lpstr>Centroid Method – Example</vt:lpstr>
      <vt:lpstr>Centroid Method – Example</vt:lpstr>
      <vt:lpstr>Centroid Method – Example</vt:lpstr>
      <vt:lpstr>Centroid Method – Example</vt:lpstr>
      <vt:lpstr>Centroid Method – Example</vt:lpstr>
      <vt:lpstr>Summary</vt:lpstr>
    </vt:vector>
  </TitlesOfParts>
  <Company>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Engineering Research Center for Integrated Sensing and Imaging Systems</dc:title>
  <dc:creator>Sysadmin</dc:creator>
  <cp:lastModifiedBy>tsec</cp:lastModifiedBy>
  <cp:revision>1472</cp:revision>
  <cp:lastPrinted>2001-05-16T18:12:24Z</cp:lastPrinted>
  <dcterms:created xsi:type="dcterms:W3CDTF">1998-08-19T14:49:01Z</dcterms:created>
  <dcterms:modified xsi:type="dcterms:W3CDTF">2017-09-18T09:16:16Z</dcterms:modified>
</cp:coreProperties>
</file>