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60" r:id="rId5"/>
    <p:sldId id="259" r:id="rId6"/>
    <p:sldId id="266" r:id="rId7"/>
    <p:sldId id="262" r:id="rId8"/>
    <p:sldId id="263" r:id="rId9"/>
    <p:sldId id="268" r:id="rId10"/>
    <p:sldId id="269" r:id="rId11"/>
    <p:sldId id="271" r:id="rId12"/>
    <p:sldId id="272"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6" autoAdjust="0"/>
    <p:restoredTop sz="94660"/>
  </p:normalViewPr>
  <p:slideViewPr>
    <p:cSldViewPr snapToGrid="0">
      <p:cViewPr>
        <p:scale>
          <a:sx n="75" d="100"/>
          <a:sy n="75" d="100"/>
        </p:scale>
        <p:origin x="10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FA1C9-94E7-4293-96F8-72FDB273E54D}"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E94C2-C8D0-4ECD-96E9-345CF741C360}" type="slidenum">
              <a:rPr lang="en-US" smtClean="0"/>
              <a:t>‹#›</a:t>
            </a:fld>
            <a:endParaRPr lang="en-US"/>
          </a:p>
        </p:txBody>
      </p:sp>
    </p:spTree>
    <p:extLst>
      <p:ext uri="{BB962C8B-B14F-4D97-AF65-F5344CB8AC3E}">
        <p14:creationId xmlns:p14="http://schemas.microsoft.com/office/powerpoint/2010/main" val="250974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51feb7d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51feb7d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EDD0084-0B34-4BFA-B77F-4059F1B004E9}"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361632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DD0084-0B34-4BFA-B77F-4059F1B004E9}"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380529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DD0084-0B34-4BFA-B77F-4059F1B004E9}"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77474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270032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DD0084-0B34-4BFA-B77F-4059F1B004E9}"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12008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D0084-0B34-4BFA-B77F-4059F1B004E9}"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297798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EDD0084-0B34-4BFA-B77F-4059F1B004E9}"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105977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EDD0084-0B34-4BFA-B77F-4059F1B004E9}" type="datetimeFigureOut">
              <a:rPr lang="en-GB" smtClean="0"/>
              <a:t>18/10/2023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389707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DD0084-0B34-4BFA-B77F-4059F1B004E9}" type="datetimeFigureOut">
              <a:rPr lang="en-GB" smtClean="0"/>
              <a:t>18/10/2023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143412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D0084-0B34-4BFA-B77F-4059F1B004E9}" type="datetimeFigureOut">
              <a:rPr lang="en-GB" smtClean="0"/>
              <a:t>18/10/2023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34727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D0084-0B34-4BFA-B77F-4059F1B004E9}"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211014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D0084-0B34-4BFA-B77F-4059F1B004E9}"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23FAAD-A180-4EC8-A534-76BB8B878373}" type="slidenum">
              <a:rPr lang="en-GB" smtClean="0"/>
              <a:t>‹#›</a:t>
            </a:fld>
            <a:endParaRPr lang="en-GB"/>
          </a:p>
        </p:txBody>
      </p:sp>
    </p:spTree>
    <p:extLst>
      <p:ext uri="{BB962C8B-B14F-4D97-AF65-F5344CB8AC3E}">
        <p14:creationId xmlns:p14="http://schemas.microsoft.com/office/powerpoint/2010/main" val="294253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D0084-0B34-4BFA-B77F-4059F1B004E9}" type="datetimeFigureOut">
              <a:rPr lang="en-GB" smtClean="0"/>
              <a:t>18/10/2023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3FAAD-A180-4EC8-A534-76BB8B878373}" type="slidenum">
              <a:rPr lang="en-GB" smtClean="0"/>
              <a:t>‹#›</a:t>
            </a:fld>
            <a:endParaRPr lang="en-GB"/>
          </a:p>
        </p:txBody>
      </p:sp>
      <p:sp>
        <p:nvSpPr>
          <p:cNvPr id="7" name="fl" descr="Classification: Public"/>
          <p:cNvSpPr txBox="1"/>
          <p:nvPr userDrawn="1"/>
        </p:nvSpPr>
        <p:spPr>
          <a:xfrm>
            <a:off x="0" y="6537960"/>
            <a:ext cx="12192000" cy="223138"/>
          </a:xfrm>
          <a:prstGeom prst="rect">
            <a:avLst/>
          </a:prstGeom>
          <a:noFill/>
        </p:spPr>
        <p:txBody>
          <a:bodyPr vert="horz" rtlCol="0">
            <a:spAutoFit/>
          </a:bodyPr>
          <a:lstStyle/>
          <a:p>
            <a:pPr algn="l"/>
            <a:r>
              <a:rPr lang="en-GB" sz="850" b="0" i="0" u="none" baseline="0">
                <a:solidFill>
                  <a:srgbClr val="000000"/>
                </a:solidFill>
                <a:latin typeface="Microsoft Sans Serif" panose="020B0604020202020204" pitchFamily="34" charset="0"/>
              </a:rPr>
              <a:t>Classification: </a:t>
            </a:r>
            <a:r>
              <a:rPr lang="en-GB" sz="850" b="1" i="0" u="none" baseline="0">
                <a:solidFill>
                  <a:srgbClr val="34A853"/>
                </a:solidFill>
                <a:latin typeface="Microsoft Sans Serif" panose="020B0604020202020204" pitchFamily="34" charset="0"/>
              </a:rPr>
              <a:t>Public</a:t>
            </a:r>
          </a:p>
        </p:txBody>
      </p:sp>
    </p:spTree>
    <p:extLst>
      <p:ext uri="{BB962C8B-B14F-4D97-AF65-F5344CB8AC3E}">
        <p14:creationId xmlns:p14="http://schemas.microsoft.com/office/powerpoint/2010/main" val="1996807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4.jpe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id="{C0B26AAA-F73A-F964-3A4D-2DCCDA3E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7" name="Google Shape;57;p13"/>
          <p:cNvGrpSpPr/>
          <p:nvPr/>
        </p:nvGrpSpPr>
        <p:grpSpPr>
          <a:xfrm>
            <a:off x="2354034" y="4673468"/>
            <a:ext cx="7483933" cy="515603"/>
            <a:chOff x="1641350" y="3760198"/>
            <a:chExt cx="5612950" cy="386702"/>
          </a:xfrm>
        </p:grpSpPr>
        <p:sp>
          <p:nvSpPr>
            <p:cNvPr id="58" name="Google Shape;58;p13"/>
            <p:cNvSpPr/>
            <p:nvPr/>
          </p:nvSpPr>
          <p:spPr>
            <a:xfrm>
              <a:off x="1641350" y="3760198"/>
              <a:ext cx="1654200" cy="386700"/>
            </a:xfrm>
            <a:prstGeom prst="roundRect">
              <a:avLst>
                <a:gd name="adj" fmla="val 16667"/>
              </a:avLst>
            </a:prstGeom>
            <a:solidFill>
              <a:srgbClr val="12497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IN" sz="2000" b="1" dirty="0">
                  <a:solidFill>
                    <a:schemeClr val="lt1"/>
                  </a:solidFill>
                </a:rPr>
                <a:t>IIT Patna</a:t>
              </a:r>
              <a:endParaRPr sz="2000" b="1" dirty="0">
                <a:solidFill>
                  <a:schemeClr val="lt1"/>
                </a:solidFill>
              </a:endParaRPr>
            </a:p>
          </p:txBody>
        </p:sp>
        <p:sp>
          <p:nvSpPr>
            <p:cNvPr id="59" name="Google Shape;59;p13"/>
            <p:cNvSpPr/>
            <p:nvPr/>
          </p:nvSpPr>
          <p:spPr>
            <a:xfrm>
              <a:off x="3620725" y="3760200"/>
              <a:ext cx="1654200" cy="386700"/>
            </a:xfrm>
            <a:prstGeom prst="roundRect">
              <a:avLst>
                <a:gd name="adj" fmla="val 16667"/>
              </a:avLst>
            </a:prstGeom>
            <a:solidFill>
              <a:srgbClr val="12497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b="1" dirty="0">
                  <a:solidFill>
                    <a:schemeClr val="lt1"/>
                  </a:solidFill>
                </a:rPr>
                <a:t>Big Oof Notation </a:t>
              </a:r>
              <a:endParaRPr sz="2000" b="1" dirty="0">
                <a:solidFill>
                  <a:schemeClr val="lt1"/>
                </a:solidFill>
              </a:endParaRPr>
            </a:p>
          </p:txBody>
        </p:sp>
        <p:sp>
          <p:nvSpPr>
            <p:cNvPr id="60" name="Google Shape;60;p13"/>
            <p:cNvSpPr/>
            <p:nvPr/>
          </p:nvSpPr>
          <p:spPr>
            <a:xfrm>
              <a:off x="5600100" y="3760200"/>
              <a:ext cx="1654200" cy="386700"/>
            </a:xfrm>
            <a:prstGeom prst="roundRect">
              <a:avLst>
                <a:gd name="adj" fmla="val 16667"/>
              </a:avLst>
            </a:prstGeom>
            <a:solidFill>
              <a:srgbClr val="12497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IN" sz="2000" b="1" dirty="0">
                  <a:solidFill>
                    <a:schemeClr val="lt1"/>
                  </a:solidFill>
                </a:rPr>
                <a:t>IT Challenge</a:t>
              </a:r>
              <a:endParaRPr sz="2000" b="1" dirty="0">
                <a:solidFill>
                  <a:schemeClr val="lt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07</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Prototype Walkthrough</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A527F698-D53D-51FE-98E8-73F96C7BB4F7}"/>
              </a:ext>
            </a:extLst>
          </p:cNvPr>
          <p:cNvSpPr txBox="1"/>
          <p:nvPr/>
        </p:nvSpPr>
        <p:spPr>
          <a:xfrm>
            <a:off x="488842" y="1009128"/>
            <a:ext cx="9952113" cy="461665"/>
          </a:xfrm>
          <a:prstGeom prst="rect">
            <a:avLst/>
          </a:prstGeom>
          <a:noFill/>
        </p:spPr>
        <p:txBody>
          <a:bodyPr wrap="square">
            <a:spAutoFit/>
          </a:bodyPr>
          <a:lstStyle/>
          <a:p>
            <a:r>
              <a:rPr lang="en-IN" sz="2400" b="1" dirty="0"/>
              <a:t>Part 3 : API Call and Fetching Vehicle Information</a:t>
            </a:r>
          </a:p>
        </p:txBody>
      </p:sp>
      <p:pic>
        <p:nvPicPr>
          <p:cNvPr id="14" name="Picture 13">
            <a:extLst>
              <a:ext uri="{FF2B5EF4-FFF2-40B4-BE49-F238E27FC236}">
                <a16:creationId xmlns:a16="http://schemas.microsoft.com/office/drawing/2014/main" id="{CB610036-583F-A518-D0D8-DCDC057CA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936" y="1522276"/>
            <a:ext cx="10440955" cy="4943140"/>
          </a:xfrm>
          <a:prstGeom prst="rect">
            <a:avLst/>
          </a:prstGeom>
        </p:spPr>
      </p:pic>
    </p:spTree>
    <p:extLst>
      <p:ext uri="{BB962C8B-B14F-4D97-AF65-F5344CB8AC3E}">
        <p14:creationId xmlns:p14="http://schemas.microsoft.com/office/powerpoint/2010/main" val="173540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07</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Prototype Walkthrough</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A527F698-D53D-51FE-98E8-73F96C7BB4F7}"/>
              </a:ext>
            </a:extLst>
          </p:cNvPr>
          <p:cNvSpPr txBox="1"/>
          <p:nvPr/>
        </p:nvSpPr>
        <p:spPr>
          <a:xfrm>
            <a:off x="488841" y="1190796"/>
            <a:ext cx="9952113" cy="830997"/>
          </a:xfrm>
          <a:prstGeom prst="rect">
            <a:avLst/>
          </a:prstGeom>
          <a:noFill/>
        </p:spPr>
        <p:txBody>
          <a:bodyPr wrap="square">
            <a:spAutoFit/>
          </a:bodyPr>
          <a:lstStyle/>
          <a:p>
            <a:r>
              <a:rPr lang="en-IN" sz="2400" b="1" dirty="0"/>
              <a:t>Part 4 : Channelling the Information Fetched to a ML Regressor Model/ Existing IBB Tool</a:t>
            </a:r>
          </a:p>
        </p:txBody>
      </p:sp>
      <p:pic>
        <p:nvPicPr>
          <p:cNvPr id="14" name="Picture 13">
            <a:extLst>
              <a:ext uri="{FF2B5EF4-FFF2-40B4-BE49-F238E27FC236}">
                <a16:creationId xmlns:a16="http://schemas.microsoft.com/office/drawing/2014/main" id="{22C1BCDF-5B63-D197-9CEA-DCC12116AFE3}"/>
              </a:ext>
            </a:extLst>
          </p:cNvPr>
          <p:cNvPicPr>
            <a:picLocks noChangeAspect="1"/>
          </p:cNvPicPr>
          <p:nvPr/>
        </p:nvPicPr>
        <p:blipFill>
          <a:blip r:embed="rId5"/>
          <a:stretch>
            <a:fillRect/>
          </a:stretch>
        </p:blipFill>
        <p:spPr>
          <a:xfrm>
            <a:off x="140459" y="2096271"/>
            <a:ext cx="7073141" cy="3829306"/>
          </a:xfrm>
          <a:prstGeom prst="rect">
            <a:avLst/>
          </a:prstGeom>
        </p:spPr>
      </p:pic>
      <p:sp>
        <p:nvSpPr>
          <p:cNvPr id="19" name="TextBox 18">
            <a:extLst>
              <a:ext uri="{FF2B5EF4-FFF2-40B4-BE49-F238E27FC236}">
                <a16:creationId xmlns:a16="http://schemas.microsoft.com/office/drawing/2014/main" id="{6B7DF1FC-3DC6-40BB-3F5C-81E6ED7F582A}"/>
              </a:ext>
            </a:extLst>
          </p:cNvPr>
          <p:cNvSpPr txBox="1"/>
          <p:nvPr/>
        </p:nvSpPr>
        <p:spPr>
          <a:xfrm>
            <a:off x="7401457" y="3044212"/>
            <a:ext cx="6078994" cy="923330"/>
          </a:xfrm>
          <a:prstGeom prst="rect">
            <a:avLst/>
          </a:prstGeom>
          <a:noFill/>
        </p:spPr>
        <p:txBody>
          <a:bodyPr wrap="square" rtlCol="0">
            <a:spAutoFit/>
          </a:bodyPr>
          <a:lstStyle/>
          <a:p>
            <a:r>
              <a:rPr lang="en-IN" dirty="0"/>
              <a:t>The Information Fetched can be put into the </a:t>
            </a:r>
          </a:p>
          <a:p>
            <a:r>
              <a:rPr lang="en-IN" dirty="0"/>
              <a:t>existing tool or to an existing ML Regressor Model</a:t>
            </a:r>
          </a:p>
          <a:p>
            <a:r>
              <a:rPr lang="en-IN" dirty="0"/>
              <a:t> (such as </a:t>
            </a:r>
            <a:r>
              <a:rPr lang="en-IN" dirty="0" err="1"/>
              <a:t>xGBoost</a:t>
            </a:r>
            <a:r>
              <a:rPr lang="en-IN" dirty="0"/>
              <a:t> ) to predict the price</a:t>
            </a:r>
          </a:p>
        </p:txBody>
      </p:sp>
    </p:spTree>
    <p:extLst>
      <p:ext uri="{BB962C8B-B14F-4D97-AF65-F5344CB8AC3E}">
        <p14:creationId xmlns:p14="http://schemas.microsoft.com/office/powerpoint/2010/main" val="231842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07</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Prototype Walkthrough</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A527F698-D53D-51FE-98E8-73F96C7BB4F7}"/>
              </a:ext>
            </a:extLst>
          </p:cNvPr>
          <p:cNvSpPr txBox="1"/>
          <p:nvPr/>
        </p:nvSpPr>
        <p:spPr>
          <a:xfrm>
            <a:off x="488841" y="1190796"/>
            <a:ext cx="9952113" cy="461665"/>
          </a:xfrm>
          <a:prstGeom prst="rect">
            <a:avLst/>
          </a:prstGeom>
          <a:noFill/>
        </p:spPr>
        <p:txBody>
          <a:bodyPr wrap="square">
            <a:spAutoFit/>
          </a:bodyPr>
          <a:lstStyle/>
          <a:p>
            <a:r>
              <a:rPr lang="en-IN" sz="2400" b="1" dirty="0"/>
              <a:t>Part 5 : Checking the Car for damage and Assessing Severity and Location</a:t>
            </a:r>
          </a:p>
        </p:txBody>
      </p:sp>
      <p:pic>
        <p:nvPicPr>
          <p:cNvPr id="3" name="Picture 2">
            <a:extLst>
              <a:ext uri="{FF2B5EF4-FFF2-40B4-BE49-F238E27FC236}">
                <a16:creationId xmlns:a16="http://schemas.microsoft.com/office/drawing/2014/main" id="{DD9CC5F3-B5D4-B1F7-A8BF-DC812E1F1E17}"/>
              </a:ext>
            </a:extLst>
          </p:cNvPr>
          <p:cNvPicPr>
            <a:picLocks noChangeAspect="1"/>
          </p:cNvPicPr>
          <p:nvPr/>
        </p:nvPicPr>
        <p:blipFill>
          <a:blip r:embed="rId5"/>
          <a:stretch>
            <a:fillRect/>
          </a:stretch>
        </p:blipFill>
        <p:spPr>
          <a:xfrm>
            <a:off x="559961" y="2026230"/>
            <a:ext cx="10707028" cy="4359018"/>
          </a:xfrm>
          <a:prstGeom prst="rect">
            <a:avLst/>
          </a:prstGeom>
        </p:spPr>
      </p:pic>
    </p:spTree>
    <p:extLst>
      <p:ext uri="{BB962C8B-B14F-4D97-AF65-F5344CB8AC3E}">
        <p14:creationId xmlns:p14="http://schemas.microsoft.com/office/powerpoint/2010/main" val="86660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08</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619470" y="328902"/>
            <a:ext cx="5025549" cy="584775"/>
          </a:xfrm>
          <a:prstGeom prst="rect">
            <a:avLst/>
          </a:prstGeom>
          <a:noFill/>
        </p:spPr>
        <p:txBody>
          <a:bodyPr wrap="square" rtlCol="0">
            <a:spAutoFit/>
          </a:bodyPr>
          <a:lstStyle/>
          <a:p>
            <a:r>
              <a:rPr lang="en-US" sz="3200" b="1" dirty="0">
                <a:solidFill>
                  <a:schemeClr val="bg1"/>
                </a:solidFill>
              </a:rPr>
              <a:t>Tech Stack Used</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pic>
        <p:nvPicPr>
          <p:cNvPr id="1026" name="Picture 2" descr="Python Logo transparent PNG - StickPNG">
            <a:extLst>
              <a:ext uri="{FF2B5EF4-FFF2-40B4-BE49-F238E27FC236}">
                <a16:creationId xmlns:a16="http://schemas.microsoft.com/office/drawing/2014/main" id="{DACDACB8-D66B-4149-4218-9FA7514B7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658" y="1568778"/>
            <a:ext cx="1368007" cy="1360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at-sheet for Google Colab. In this tutorial, you will learn how to… | by  Tanu N Prabhu | Towards Data Science">
            <a:extLst>
              <a:ext uri="{FF2B5EF4-FFF2-40B4-BE49-F238E27FC236}">
                <a16:creationId xmlns:a16="http://schemas.microsoft.com/office/drawing/2014/main" id="{3EEE9550-1E8F-1FD5-A7BE-3340F551C1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2112" y="1599182"/>
            <a:ext cx="2676525" cy="1187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sk (web framework) - Wikipedia">
            <a:extLst>
              <a:ext uri="{FF2B5EF4-FFF2-40B4-BE49-F238E27FC236}">
                <a16:creationId xmlns:a16="http://schemas.microsoft.com/office/drawing/2014/main" id="{D561BECB-99FD-AB59-807D-DF4A01B727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447" y="1698257"/>
            <a:ext cx="2675164" cy="10432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ML - Wikipedia">
            <a:extLst>
              <a:ext uri="{FF2B5EF4-FFF2-40B4-BE49-F238E27FC236}">
                <a16:creationId xmlns:a16="http://schemas.microsoft.com/office/drawing/2014/main" id="{59FBD68F-A21D-6295-8FE1-C3CD9DEF00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248" y="3178282"/>
            <a:ext cx="1212275" cy="1212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 - Wikipedia">
            <a:extLst>
              <a:ext uri="{FF2B5EF4-FFF2-40B4-BE49-F238E27FC236}">
                <a16:creationId xmlns:a16="http://schemas.microsoft.com/office/drawing/2014/main" id="{E613EA55-8F25-370F-BE65-A2867CB541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8186" y="2955715"/>
            <a:ext cx="2340451" cy="14992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cikit-learn - Wikipedia">
            <a:extLst>
              <a:ext uri="{FF2B5EF4-FFF2-40B4-BE49-F238E27FC236}">
                <a16:creationId xmlns:a16="http://schemas.microsoft.com/office/drawing/2014/main" id="{3C3FB204-C854-BC64-902C-9A6E940E79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9300" y="3114575"/>
            <a:ext cx="2366366" cy="127598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under Client - Visual Studio Marketplace">
            <a:extLst>
              <a:ext uri="{FF2B5EF4-FFF2-40B4-BE49-F238E27FC236}">
                <a16:creationId xmlns:a16="http://schemas.microsoft.com/office/drawing/2014/main" id="{E12A9E41-3530-39F1-9FE5-C329986AC0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1299" y="4921864"/>
            <a:ext cx="1309003" cy="1309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CV - Wikipedia">
            <a:extLst>
              <a:ext uri="{FF2B5EF4-FFF2-40B4-BE49-F238E27FC236}">
                <a16:creationId xmlns:a16="http://schemas.microsoft.com/office/drawing/2014/main" id="{C038FBA4-3CD3-C483-1B86-B612AAE81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8303" y="4815889"/>
            <a:ext cx="1155565" cy="141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2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09</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Future Prospects</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3" name="TextBox 2">
            <a:extLst>
              <a:ext uri="{FF2B5EF4-FFF2-40B4-BE49-F238E27FC236}">
                <a16:creationId xmlns:a16="http://schemas.microsoft.com/office/drawing/2014/main" id="{2BD0EC02-23D5-7586-4B1A-A294F20A63AF}"/>
              </a:ext>
            </a:extLst>
          </p:cNvPr>
          <p:cNvSpPr txBox="1"/>
          <p:nvPr/>
        </p:nvSpPr>
        <p:spPr>
          <a:xfrm>
            <a:off x="942393" y="1754155"/>
            <a:ext cx="8252926" cy="3785652"/>
          </a:xfrm>
          <a:prstGeom prst="rect">
            <a:avLst/>
          </a:prstGeom>
          <a:noFill/>
        </p:spPr>
        <p:txBody>
          <a:bodyPr wrap="square">
            <a:spAutoFit/>
          </a:bodyPr>
          <a:lstStyle/>
          <a:p>
            <a:pPr marL="342900" indent="-342900">
              <a:buFont typeface="Arial" panose="020B0604020202020204" pitchFamily="34" charset="0"/>
              <a:buChar char="•"/>
            </a:pPr>
            <a:r>
              <a:rPr lang="en-US" sz="2000" dirty="0"/>
              <a:t>Migrating the system to the mobile application so that </a:t>
            </a:r>
            <a:r>
              <a:rPr lang="en-US" sz="2000" dirty="0">
                <a:effectLst/>
              </a:rPr>
              <a:t>Phone Camera can be used “on the fly” for direct scanning/clicking photos of the vehicles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effectLst/>
              </a:rPr>
              <a:t>Integration with the existing IBB System so that the model/variant and subsequent information can be directly fetched from a image and then channeled to the existing to system.</a:t>
            </a:r>
          </a:p>
          <a:p>
            <a:pPr marL="342900" indent="-342900">
              <a:buFont typeface="Arial" panose="020B0604020202020204" pitchFamily="34" charset="0"/>
              <a:buChar char="•"/>
            </a:pPr>
            <a:endParaRPr lang="en-US" sz="2000" dirty="0">
              <a:effectLst/>
            </a:endParaRPr>
          </a:p>
          <a:p>
            <a:pPr marL="342900" indent="-342900">
              <a:buFont typeface="Arial" panose="020B0604020202020204" pitchFamily="34" charset="0"/>
              <a:buChar char="•"/>
            </a:pPr>
            <a:r>
              <a:rPr lang="en-US" sz="2000" dirty="0">
                <a:effectLst/>
              </a:rPr>
              <a:t>Developing a hierarchical system for the two models such that the output from one is a input feature for another and further comparison of the performance of such an system. Accurate prediction for repair costs may lead to a better and more on-point valuation of the vehicle.</a:t>
            </a:r>
          </a:p>
          <a:p>
            <a:endParaRPr lang="en-US" sz="2000" dirty="0">
              <a:effectLst/>
            </a:endParaRPr>
          </a:p>
        </p:txBody>
      </p:sp>
    </p:spTree>
    <p:extLst>
      <p:ext uri="{BB962C8B-B14F-4D97-AF65-F5344CB8AC3E}">
        <p14:creationId xmlns:p14="http://schemas.microsoft.com/office/powerpoint/2010/main" val="60318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01</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330222" y="255038"/>
            <a:ext cx="6295864" cy="584775"/>
          </a:xfrm>
          <a:prstGeom prst="rect">
            <a:avLst/>
          </a:prstGeom>
          <a:noFill/>
        </p:spPr>
        <p:txBody>
          <a:bodyPr wrap="square" rtlCol="0">
            <a:spAutoFit/>
          </a:bodyPr>
          <a:lstStyle/>
          <a:p>
            <a:r>
              <a:rPr lang="en-US" sz="3200" b="1" dirty="0">
                <a:solidFill>
                  <a:schemeClr val="bg1"/>
                </a:solidFill>
              </a:rPr>
              <a:t>Contents</a:t>
            </a:r>
            <a:r>
              <a:rPr lang="en-US" sz="2000" b="1" dirty="0">
                <a:solidFill>
                  <a:schemeClr val="bg1"/>
                </a:solidFill>
              </a:rPr>
              <a:t>  </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2" name="TextBox 1">
            <a:extLst>
              <a:ext uri="{FF2B5EF4-FFF2-40B4-BE49-F238E27FC236}">
                <a16:creationId xmlns:a16="http://schemas.microsoft.com/office/drawing/2014/main" id="{D3C5F502-B22A-CA22-FAD9-BA0BD244498D}"/>
              </a:ext>
            </a:extLst>
          </p:cNvPr>
          <p:cNvSpPr txBox="1"/>
          <p:nvPr/>
        </p:nvSpPr>
        <p:spPr>
          <a:xfrm>
            <a:off x="578498" y="1586204"/>
            <a:ext cx="9797143" cy="498598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Black" panose="020B0A04020102020204" pitchFamily="34" charset="0"/>
              </a:rPr>
              <a:t>Introduction to the Topic</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Benefits &amp; Motivation</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Existing Methodology</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Proposed Framework</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Prototype Walkthrough</a:t>
            </a:r>
          </a:p>
          <a:p>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Tech Stack Used</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Future Prospects</a:t>
            </a:r>
          </a:p>
          <a:p>
            <a:pPr marL="285750" indent="-285750">
              <a:buFont typeface="Arial" panose="020B0604020202020204" pitchFamily="34" charset="0"/>
              <a:buChar char="•"/>
            </a:pPr>
            <a:endParaRPr lang="en-IN" sz="2000" dirty="0">
              <a:latin typeface="Arial Black" panose="020B0A04020102020204" pitchFamily="34" charset="0"/>
            </a:endParaRPr>
          </a:p>
          <a:p>
            <a:pPr marL="285750" indent="-285750">
              <a:buFont typeface="Arial" panose="020B0604020202020204" pitchFamily="34" charset="0"/>
              <a:buChar char="•"/>
            </a:pPr>
            <a:r>
              <a:rPr lang="en-IN" sz="2000" dirty="0">
                <a:latin typeface="Arial Black" panose="020B0A04020102020204" pitchFamily="34" charset="0"/>
              </a:rPr>
              <a:t>References</a:t>
            </a:r>
          </a:p>
          <a:p>
            <a:pPr marL="285750" indent="-285750">
              <a:buFont typeface="Arial" panose="020B0604020202020204" pitchFamily="34" charset="0"/>
              <a:buChar char="•"/>
            </a:pPr>
            <a:endParaRPr lang="en-IN" dirty="0">
              <a:latin typeface="Arial Black" panose="020B0A04020102020204" pitchFamily="34" charset="0"/>
            </a:endParaRPr>
          </a:p>
        </p:txBody>
      </p:sp>
    </p:spTree>
    <p:extLst>
      <p:ext uri="{BB962C8B-B14F-4D97-AF65-F5344CB8AC3E}">
        <p14:creationId xmlns:p14="http://schemas.microsoft.com/office/powerpoint/2010/main" val="222563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02</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507503" y="251544"/>
            <a:ext cx="5025549" cy="584775"/>
          </a:xfrm>
          <a:prstGeom prst="rect">
            <a:avLst/>
          </a:prstGeom>
          <a:noFill/>
        </p:spPr>
        <p:txBody>
          <a:bodyPr wrap="square" rtlCol="0">
            <a:spAutoFit/>
          </a:bodyPr>
          <a:lstStyle/>
          <a:p>
            <a:r>
              <a:rPr lang="en-US" sz="3200" b="1" dirty="0">
                <a:solidFill>
                  <a:schemeClr val="bg1"/>
                </a:solidFill>
              </a:rPr>
              <a:t>Introduction</a:t>
            </a:r>
            <a:r>
              <a:rPr lang="en-US" sz="2000" b="1" dirty="0">
                <a:solidFill>
                  <a:schemeClr val="bg1"/>
                </a:solidFill>
              </a:rPr>
              <a:t> </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pic>
        <p:nvPicPr>
          <p:cNvPr id="3" name="Picture 2">
            <a:extLst>
              <a:ext uri="{FF2B5EF4-FFF2-40B4-BE49-F238E27FC236}">
                <a16:creationId xmlns:a16="http://schemas.microsoft.com/office/drawing/2014/main" id="{74B92B5B-1BE8-0F22-9B24-843A8F617B96}"/>
              </a:ext>
            </a:extLst>
          </p:cNvPr>
          <p:cNvPicPr>
            <a:picLocks noChangeAspect="1"/>
          </p:cNvPicPr>
          <p:nvPr/>
        </p:nvPicPr>
        <p:blipFill>
          <a:blip r:embed="rId5"/>
          <a:stretch>
            <a:fillRect/>
          </a:stretch>
        </p:blipFill>
        <p:spPr>
          <a:xfrm>
            <a:off x="7818046" y="2258008"/>
            <a:ext cx="4142040" cy="2976807"/>
          </a:xfrm>
          <a:prstGeom prst="rect">
            <a:avLst/>
          </a:prstGeom>
        </p:spPr>
      </p:pic>
      <p:sp>
        <p:nvSpPr>
          <p:cNvPr id="4" name="TextBox 3">
            <a:extLst>
              <a:ext uri="{FF2B5EF4-FFF2-40B4-BE49-F238E27FC236}">
                <a16:creationId xmlns:a16="http://schemas.microsoft.com/office/drawing/2014/main" id="{C58F1FC3-019E-AE5C-B4F5-E25DE91E0369}"/>
              </a:ext>
            </a:extLst>
          </p:cNvPr>
          <p:cNvSpPr txBox="1"/>
          <p:nvPr/>
        </p:nvSpPr>
        <p:spPr>
          <a:xfrm>
            <a:off x="289249" y="1113986"/>
            <a:ext cx="6336837" cy="2062103"/>
          </a:xfrm>
          <a:prstGeom prst="rect">
            <a:avLst/>
          </a:prstGeom>
          <a:noFill/>
        </p:spPr>
        <p:txBody>
          <a:bodyPr wrap="square" rtlCol="0">
            <a:spAutoFit/>
          </a:bodyPr>
          <a:lstStyle/>
          <a:p>
            <a:r>
              <a:rPr lang="en-US" sz="3200" b="1" dirty="0"/>
              <a:t>Image Based Vehicle Information Fetching for Valuation &amp; Damage Detection</a:t>
            </a:r>
          </a:p>
          <a:p>
            <a:endParaRPr lang="en-IN" sz="3200" dirty="0"/>
          </a:p>
        </p:txBody>
      </p:sp>
      <p:sp>
        <p:nvSpPr>
          <p:cNvPr id="6" name="TextBox 5">
            <a:extLst>
              <a:ext uri="{FF2B5EF4-FFF2-40B4-BE49-F238E27FC236}">
                <a16:creationId xmlns:a16="http://schemas.microsoft.com/office/drawing/2014/main" id="{8C44D252-4958-8D71-8579-6CFEAE7F3B52}"/>
              </a:ext>
            </a:extLst>
          </p:cNvPr>
          <p:cNvSpPr txBox="1"/>
          <p:nvPr/>
        </p:nvSpPr>
        <p:spPr>
          <a:xfrm>
            <a:off x="495874" y="2694399"/>
            <a:ext cx="6130212" cy="2585323"/>
          </a:xfrm>
          <a:prstGeom prst="rect">
            <a:avLst/>
          </a:prstGeom>
          <a:noFill/>
        </p:spPr>
        <p:txBody>
          <a:bodyPr wrap="square">
            <a:spAutoFit/>
          </a:bodyPr>
          <a:lstStyle/>
          <a:p>
            <a:r>
              <a:rPr lang="en-US" dirty="0">
                <a:effectLst/>
              </a:rPr>
              <a:t>Vehicle valuation refers to estimating the monetary worth of a motor vehicle. Customers and Companies alike use this during and before the loan application process for used vehicle to determine the market value of the vehicle, the subsequent eligibility and the amount of the loan . </a:t>
            </a:r>
            <a:br>
              <a:rPr lang="en-US" dirty="0">
                <a:effectLst/>
              </a:rPr>
            </a:br>
            <a:br>
              <a:rPr lang="en-US" dirty="0">
                <a:effectLst/>
              </a:rPr>
            </a:br>
            <a:r>
              <a:rPr lang="en-US" dirty="0">
                <a:effectLst/>
              </a:rPr>
              <a:t>Additionally it can be used to gain powerful insights into insurance requirements, the </a:t>
            </a:r>
            <a:r>
              <a:rPr lang="en-US" dirty="0"/>
              <a:t>legitimacy of the parties involved and </a:t>
            </a:r>
            <a:r>
              <a:rPr lang="en-US" dirty="0">
                <a:effectLst/>
              </a:rPr>
              <a:t>enhance overall customer experience.</a:t>
            </a:r>
            <a:endParaRPr lang="en-IN" dirty="0"/>
          </a:p>
        </p:txBody>
      </p:sp>
    </p:spTree>
    <p:extLst>
      <p:ext uri="{BB962C8B-B14F-4D97-AF65-F5344CB8AC3E}">
        <p14:creationId xmlns:p14="http://schemas.microsoft.com/office/powerpoint/2010/main" val="119874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03</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526165" y="272397"/>
            <a:ext cx="5025549" cy="584775"/>
          </a:xfrm>
          <a:prstGeom prst="rect">
            <a:avLst/>
          </a:prstGeom>
          <a:noFill/>
        </p:spPr>
        <p:txBody>
          <a:bodyPr wrap="square" rtlCol="0">
            <a:spAutoFit/>
          </a:bodyPr>
          <a:lstStyle/>
          <a:p>
            <a:r>
              <a:rPr lang="en-US" sz="3200" b="1" dirty="0">
                <a:solidFill>
                  <a:schemeClr val="bg1"/>
                </a:solidFill>
              </a:rPr>
              <a:t>Benefits &amp; Motivation</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pic>
        <p:nvPicPr>
          <p:cNvPr id="5" name="Picture 4">
            <a:extLst>
              <a:ext uri="{FF2B5EF4-FFF2-40B4-BE49-F238E27FC236}">
                <a16:creationId xmlns:a16="http://schemas.microsoft.com/office/drawing/2014/main" id="{F05F5CF9-AF99-5A2A-45DB-515499AC6619}"/>
              </a:ext>
            </a:extLst>
          </p:cNvPr>
          <p:cNvPicPr>
            <a:picLocks noChangeAspect="1"/>
          </p:cNvPicPr>
          <p:nvPr/>
        </p:nvPicPr>
        <p:blipFill>
          <a:blip r:embed="rId5"/>
          <a:stretch>
            <a:fillRect/>
          </a:stretch>
        </p:blipFill>
        <p:spPr>
          <a:xfrm>
            <a:off x="339552" y="1101406"/>
            <a:ext cx="10931827" cy="5156348"/>
          </a:xfrm>
          <a:prstGeom prst="rect">
            <a:avLst/>
          </a:prstGeom>
        </p:spPr>
      </p:pic>
    </p:spTree>
    <p:extLst>
      <p:ext uri="{BB962C8B-B14F-4D97-AF65-F5344CB8AC3E}">
        <p14:creationId xmlns:p14="http://schemas.microsoft.com/office/powerpoint/2010/main" val="399292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04</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516834" y="272397"/>
            <a:ext cx="5025549" cy="584775"/>
          </a:xfrm>
          <a:prstGeom prst="rect">
            <a:avLst/>
          </a:prstGeom>
          <a:noFill/>
        </p:spPr>
        <p:txBody>
          <a:bodyPr wrap="square" rtlCol="0">
            <a:spAutoFit/>
          </a:bodyPr>
          <a:lstStyle/>
          <a:p>
            <a:r>
              <a:rPr lang="en-US" sz="3200" b="1" dirty="0">
                <a:solidFill>
                  <a:schemeClr val="bg1"/>
                </a:solidFill>
              </a:rPr>
              <a:t>Existing Methodology &amp; Tool  </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pic>
        <p:nvPicPr>
          <p:cNvPr id="5" name="Picture 4">
            <a:extLst>
              <a:ext uri="{FF2B5EF4-FFF2-40B4-BE49-F238E27FC236}">
                <a16:creationId xmlns:a16="http://schemas.microsoft.com/office/drawing/2014/main" id="{A6106507-AF6D-E26B-A452-39C52908E7EB}"/>
              </a:ext>
            </a:extLst>
          </p:cNvPr>
          <p:cNvPicPr>
            <a:picLocks noChangeAspect="1"/>
          </p:cNvPicPr>
          <p:nvPr/>
        </p:nvPicPr>
        <p:blipFill>
          <a:blip r:embed="rId5"/>
          <a:stretch>
            <a:fillRect/>
          </a:stretch>
        </p:blipFill>
        <p:spPr>
          <a:xfrm>
            <a:off x="2245980" y="1116316"/>
            <a:ext cx="7696867" cy="2339543"/>
          </a:xfrm>
          <a:prstGeom prst="rect">
            <a:avLst/>
          </a:prstGeom>
        </p:spPr>
      </p:pic>
      <p:sp>
        <p:nvSpPr>
          <p:cNvPr id="7" name="TextBox 6">
            <a:extLst>
              <a:ext uri="{FF2B5EF4-FFF2-40B4-BE49-F238E27FC236}">
                <a16:creationId xmlns:a16="http://schemas.microsoft.com/office/drawing/2014/main" id="{86B391FB-75C2-098A-70BF-81BEFD294D34}"/>
              </a:ext>
            </a:extLst>
          </p:cNvPr>
          <p:cNvSpPr txBox="1"/>
          <p:nvPr/>
        </p:nvSpPr>
        <p:spPr>
          <a:xfrm>
            <a:off x="1119674" y="3838381"/>
            <a:ext cx="9619862" cy="2031325"/>
          </a:xfrm>
          <a:prstGeom prst="rect">
            <a:avLst/>
          </a:prstGeom>
          <a:noFill/>
        </p:spPr>
        <p:txBody>
          <a:bodyPr wrap="square">
            <a:spAutoFit/>
          </a:bodyPr>
          <a:lstStyle/>
          <a:p>
            <a:r>
              <a:rPr lang="en-US" dirty="0">
                <a:effectLst/>
              </a:rPr>
              <a:t>The following information are manually fed from the user : Year of Manufacture, Brand and Model of car, along with Variant and the City/State.</a:t>
            </a:r>
            <a:endParaRPr lang="en-US" dirty="0"/>
          </a:p>
          <a:p>
            <a:br>
              <a:rPr lang="en-US" dirty="0">
                <a:effectLst/>
              </a:rPr>
            </a:br>
            <a:r>
              <a:rPr lang="en-US" dirty="0">
                <a:effectLst/>
              </a:rPr>
              <a:t>Existing tool channels this information to the Indian Blue Book(IBB) to suggest an IBB Price.</a:t>
            </a:r>
          </a:p>
          <a:p>
            <a:br>
              <a:rPr lang="en-US" dirty="0">
                <a:effectLst/>
              </a:rPr>
            </a:br>
            <a:r>
              <a:rPr lang="en-US" dirty="0">
                <a:effectLst/>
              </a:rPr>
              <a:t>Subsequently, the Term payment can be estimated upon entering the Tenure, with an  Interest Rate and the Loan Amount </a:t>
            </a:r>
            <a:endParaRPr lang="en-IN" dirty="0"/>
          </a:p>
        </p:txBody>
      </p:sp>
    </p:spTree>
    <p:extLst>
      <p:ext uri="{BB962C8B-B14F-4D97-AF65-F5344CB8AC3E}">
        <p14:creationId xmlns:p14="http://schemas.microsoft.com/office/powerpoint/2010/main" val="161611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05</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516834" y="272397"/>
            <a:ext cx="5025549" cy="584775"/>
          </a:xfrm>
          <a:prstGeom prst="rect">
            <a:avLst/>
          </a:prstGeom>
          <a:noFill/>
        </p:spPr>
        <p:txBody>
          <a:bodyPr wrap="square" rtlCol="0">
            <a:spAutoFit/>
          </a:bodyPr>
          <a:lstStyle/>
          <a:p>
            <a:r>
              <a:rPr lang="en-US" sz="3200" b="1" dirty="0">
                <a:solidFill>
                  <a:schemeClr val="bg1"/>
                </a:solidFill>
              </a:rPr>
              <a:t>Existing Methodology &amp; Tool  </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86B391FB-75C2-098A-70BF-81BEFD294D34}"/>
              </a:ext>
            </a:extLst>
          </p:cNvPr>
          <p:cNvSpPr txBox="1"/>
          <p:nvPr/>
        </p:nvSpPr>
        <p:spPr>
          <a:xfrm>
            <a:off x="1019440" y="1786579"/>
            <a:ext cx="9619862" cy="5355312"/>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tool offers a static and generic price that may not capture the dynamic market conditions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 Personalized to the vehicle in question. Cannot Fetch any other information about the vehicle in question (such as capacity, age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say anything about the condition/ damage (if any) in the vehicle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about the specifics of the vehicle such as its variant and model before going forward. Thus, a prior degree of manual research is required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Dedicated Inspectors might be needed to gather the above information, which might cost money and energy </a:t>
            </a:r>
          </a:p>
          <a:p>
            <a:endParaRPr lang="en-US" dirty="0"/>
          </a:p>
          <a:p>
            <a:pPr marL="285750" indent="-285750">
              <a:buFont typeface="Arial" panose="020B0604020202020204" pitchFamily="34" charset="0"/>
              <a:buChar char="•"/>
            </a:pPr>
            <a:r>
              <a:rPr lang="en-US" dirty="0"/>
              <a:t>No such tool available for the mobile application, where mobile camera can be directly used to click and upload a picture</a:t>
            </a:r>
          </a:p>
          <a:p>
            <a:pPr marL="285750" indent="-285750">
              <a:buFont typeface="Arial" panose="020B0604020202020204" pitchFamily="34" charset="0"/>
              <a:buChar char="•"/>
            </a:pPr>
            <a:endParaRPr lang="en-US" dirty="0"/>
          </a:p>
          <a:p>
            <a:endParaRPr lang="en-IN" dirty="0"/>
          </a:p>
        </p:txBody>
      </p:sp>
      <p:sp>
        <p:nvSpPr>
          <p:cNvPr id="16" name="TextBox 15">
            <a:extLst>
              <a:ext uri="{FF2B5EF4-FFF2-40B4-BE49-F238E27FC236}">
                <a16:creationId xmlns:a16="http://schemas.microsoft.com/office/drawing/2014/main" id="{7BA997DA-7357-6DD1-1EC9-E62CB6F4A6C4}"/>
              </a:ext>
            </a:extLst>
          </p:cNvPr>
          <p:cNvSpPr txBox="1"/>
          <p:nvPr/>
        </p:nvSpPr>
        <p:spPr>
          <a:xfrm>
            <a:off x="1026368" y="1247970"/>
            <a:ext cx="6130212" cy="1077218"/>
          </a:xfrm>
          <a:prstGeom prst="rect">
            <a:avLst/>
          </a:prstGeom>
          <a:noFill/>
        </p:spPr>
        <p:txBody>
          <a:bodyPr wrap="square">
            <a:spAutoFit/>
          </a:bodyPr>
          <a:lstStyle/>
          <a:p>
            <a:r>
              <a:rPr lang="en-IN" sz="3200" b="1" dirty="0"/>
              <a:t>Areas for Innovation Found with Existing Tool</a:t>
            </a:r>
          </a:p>
        </p:txBody>
      </p:sp>
    </p:spTree>
    <p:extLst>
      <p:ext uri="{BB962C8B-B14F-4D97-AF65-F5344CB8AC3E}">
        <p14:creationId xmlns:p14="http://schemas.microsoft.com/office/powerpoint/2010/main" val="1363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06</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516834" y="251544"/>
            <a:ext cx="5025549" cy="584775"/>
          </a:xfrm>
          <a:prstGeom prst="rect">
            <a:avLst/>
          </a:prstGeom>
          <a:noFill/>
        </p:spPr>
        <p:txBody>
          <a:bodyPr wrap="square" rtlCol="0">
            <a:spAutoFit/>
          </a:bodyPr>
          <a:lstStyle/>
          <a:p>
            <a:r>
              <a:rPr lang="en-US" sz="3200" b="1" dirty="0">
                <a:solidFill>
                  <a:schemeClr val="bg1"/>
                </a:solidFill>
              </a:rPr>
              <a:t>Proposed Framework</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pic>
        <p:nvPicPr>
          <p:cNvPr id="7" name="Picture 6">
            <a:extLst>
              <a:ext uri="{FF2B5EF4-FFF2-40B4-BE49-F238E27FC236}">
                <a16:creationId xmlns:a16="http://schemas.microsoft.com/office/drawing/2014/main" id="{2F17E7F7-050A-6B00-77BE-DA8BC54E4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9280" y="1016954"/>
            <a:ext cx="7823199" cy="5499946"/>
          </a:xfrm>
          <a:prstGeom prst="rect">
            <a:avLst/>
          </a:prstGeom>
        </p:spPr>
      </p:pic>
    </p:spTree>
    <p:extLst>
      <p:ext uri="{BB962C8B-B14F-4D97-AF65-F5344CB8AC3E}">
        <p14:creationId xmlns:p14="http://schemas.microsoft.com/office/powerpoint/2010/main" val="263082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07</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Prototype Walkthrough</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A527F698-D53D-51FE-98E8-73F96C7BB4F7}"/>
              </a:ext>
            </a:extLst>
          </p:cNvPr>
          <p:cNvSpPr txBox="1"/>
          <p:nvPr/>
        </p:nvSpPr>
        <p:spPr>
          <a:xfrm>
            <a:off x="488842" y="1190796"/>
            <a:ext cx="6130212" cy="461665"/>
          </a:xfrm>
          <a:prstGeom prst="rect">
            <a:avLst/>
          </a:prstGeom>
          <a:noFill/>
        </p:spPr>
        <p:txBody>
          <a:bodyPr wrap="square">
            <a:spAutoFit/>
          </a:bodyPr>
          <a:lstStyle/>
          <a:p>
            <a:r>
              <a:rPr lang="en-IN" sz="2400" b="1" dirty="0"/>
              <a:t>Part 1 : Uploading the Image to the Web App </a:t>
            </a:r>
          </a:p>
        </p:txBody>
      </p:sp>
      <p:pic>
        <p:nvPicPr>
          <p:cNvPr id="14" name="Picture 13">
            <a:extLst>
              <a:ext uri="{FF2B5EF4-FFF2-40B4-BE49-F238E27FC236}">
                <a16:creationId xmlns:a16="http://schemas.microsoft.com/office/drawing/2014/main" id="{7CD72665-443F-D945-A533-F76FE89E6CED}"/>
              </a:ext>
            </a:extLst>
          </p:cNvPr>
          <p:cNvPicPr>
            <a:picLocks noChangeAspect="1"/>
          </p:cNvPicPr>
          <p:nvPr/>
        </p:nvPicPr>
        <p:blipFill rotWithShape="1">
          <a:blip r:embed="rId5">
            <a:extLst>
              <a:ext uri="{28A0092B-C50C-407E-A947-70E740481C1C}">
                <a14:useLocalDpi xmlns:a14="http://schemas.microsoft.com/office/drawing/2010/main" val="0"/>
              </a:ext>
            </a:extLst>
          </a:blip>
          <a:srcRect l="4665" t="2135" r="85" b="20747"/>
          <a:stretch/>
        </p:blipFill>
        <p:spPr>
          <a:xfrm>
            <a:off x="190262" y="1754265"/>
            <a:ext cx="11612962" cy="4737859"/>
          </a:xfrm>
          <a:prstGeom prst="rect">
            <a:avLst/>
          </a:prstGeom>
        </p:spPr>
      </p:pic>
    </p:spTree>
    <p:extLst>
      <p:ext uri="{BB962C8B-B14F-4D97-AF65-F5344CB8AC3E}">
        <p14:creationId xmlns:p14="http://schemas.microsoft.com/office/powerpoint/2010/main" val="319553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Graphical user interface&#10;&#10;Description automatically generated with medium confidence">
            <a:extLst>
              <a:ext uri="{FF2B5EF4-FFF2-40B4-BE49-F238E27FC236}">
                <a16:creationId xmlns:a16="http://schemas.microsoft.com/office/drawing/2014/main" id="{41724867-D9A7-4DA7-A9DF-5434145FBF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495"/>
          <a:stretch/>
        </p:blipFill>
        <p:spPr>
          <a:xfrm>
            <a:off x="-3171" y="6516900"/>
            <a:ext cx="12195171" cy="356080"/>
          </a:xfrm>
          <a:prstGeom prst="rect">
            <a:avLst/>
          </a:prstGeom>
        </p:spPr>
      </p:pic>
      <p:sp>
        <p:nvSpPr>
          <p:cNvPr id="10" name="TextBox 9">
            <a:extLst>
              <a:ext uri="{FF2B5EF4-FFF2-40B4-BE49-F238E27FC236}">
                <a16:creationId xmlns:a16="http://schemas.microsoft.com/office/drawing/2014/main" id="{1A0B76B9-3428-4250-B6D1-7C60BF43EA97}"/>
              </a:ext>
            </a:extLst>
          </p:cNvPr>
          <p:cNvSpPr txBox="1"/>
          <p:nvPr/>
        </p:nvSpPr>
        <p:spPr>
          <a:xfrm>
            <a:off x="11661913" y="6528424"/>
            <a:ext cx="596347" cy="369332"/>
          </a:xfrm>
          <a:prstGeom prst="rect">
            <a:avLst/>
          </a:prstGeom>
          <a:noFill/>
        </p:spPr>
        <p:txBody>
          <a:bodyPr wrap="square" rtlCol="0">
            <a:spAutoFit/>
          </a:bodyPr>
          <a:lstStyle/>
          <a:p>
            <a:r>
              <a:rPr lang="en-US" dirty="0">
                <a:solidFill>
                  <a:schemeClr val="bg1"/>
                </a:solidFill>
                <a:latin typeface="+mj-lt"/>
              </a:rPr>
              <a:t>07</a:t>
            </a:r>
          </a:p>
        </p:txBody>
      </p:sp>
      <p:pic>
        <p:nvPicPr>
          <p:cNvPr id="12" name="Picture 11" descr="Shape&#10;&#10;Description automatically generated">
            <a:extLst>
              <a:ext uri="{FF2B5EF4-FFF2-40B4-BE49-F238E27FC236}">
                <a16:creationId xmlns:a16="http://schemas.microsoft.com/office/drawing/2014/main" id="{88AC679D-7A3E-47AC-ABDE-E885BDA1C9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67" t="3432" r="20755" b="78551"/>
          <a:stretch/>
        </p:blipFill>
        <p:spPr>
          <a:xfrm>
            <a:off x="-1" y="13253"/>
            <a:ext cx="6626087" cy="1103065"/>
          </a:xfrm>
          <a:prstGeom prst="rect">
            <a:avLst/>
          </a:prstGeom>
        </p:spPr>
      </p:pic>
      <p:sp>
        <p:nvSpPr>
          <p:cNvPr id="13" name="TextBox 12">
            <a:extLst>
              <a:ext uri="{FF2B5EF4-FFF2-40B4-BE49-F238E27FC236}">
                <a16:creationId xmlns:a16="http://schemas.microsoft.com/office/drawing/2014/main" id="{7A7FD08C-77B6-4242-888A-461B76E86298}"/>
              </a:ext>
            </a:extLst>
          </p:cNvPr>
          <p:cNvSpPr txBox="1"/>
          <p:nvPr/>
        </p:nvSpPr>
        <p:spPr>
          <a:xfrm>
            <a:off x="488842" y="272397"/>
            <a:ext cx="5025549" cy="584775"/>
          </a:xfrm>
          <a:prstGeom prst="rect">
            <a:avLst/>
          </a:prstGeom>
          <a:noFill/>
        </p:spPr>
        <p:txBody>
          <a:bodyPr wrap="square" rtlCol="0">
            <a:spAutoFit/>
          </a:bodyPr>
          <a:lstStyle/>
          <a:p>
            <a:r>
              <a:rPr lang="en-US" sz="3200" b="1" dirty="0">
                <a:solidFill>
                  <a:schemeClr val="bg1"/>
                </a:solidFill>
              </a:rPr>
              <a:t>Prototype Walkthrough</a:t>
            </a:r>
          </a:p>
        </p:txBody>
      </p:sp>
      <p:pic>
        <p:nvPicPr>
          <p:cNvPr id="11" name="Content Placeholder 10" descr="A logo for a company&#10;&#10;Description automatically generated">
            <a:extLst>
              <a:ext uri="{FF2B5EF4-FFF2-40B4-BE49-F238E27FC236}">
                <a16:creationId xmlns:a16="http://schemas.microsoft.com/office/drawing/2014/main" id="{DF683DA9-9AC9-534E-EFA5-27C6135EDCFB}"/>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22394" t="24552" r="24524" b="23103"/>
          <a:stretch/>
        </p:blipFill>
        <p:spPr>
          <a:xfrm>
            <a:off x="9932423" y="-5389"/>
            <a:ext cx="2259577" cy="1253359"/>
          </a:xfrm>
        </p:spPr>
      </p:pic>
      <p:sp>
        <p:nvSpPr>
          <p:cNvPr id="7" name="TextBox 6">
            <a:extLst>
              <a:ext uri="{FF2B5EF4-FFF2-40B4-BE49-F238E27FC236}">
                <a16:creationId xmlns:a16="http://schemas.microsoft.com/office/drawing/2014/main" id="{A527F698-D53D-51FE-98E8-73F96C7BB4F7}"/>
              </a:ext>
            </a:extLst>
          </p:cNvPr>
          <p:cNvSpPr txBox="1"/>
          <p:nvPr/>
        </p:nvSpPr>
        <p:spPr>
          <a:xfrm>
            <a:off x="488841" y="1190796"/>
            <a:ext cx="9952113" cy="461665"/>
          </a:xfrm>
          <a:prstGeom prst="rect">
            <a:avLst/>
          </a:prstGeom>
          <a:noFill/>
        </p:spPr>
        <p:txBody>
          <a:bodyPr wrap="square">
            <a:spAutoFit/>
          </a:bodyPr>
          <a:lstStyle/>
          <a:p>
            <a:r>
              <a:rPr lang="en-IN" sz="2400" b="1" dirty="0"/>
              <a:t>Part 2 : Recognising the Vehicle Number using Segmentation and OCR</a:t>
            </a:r>
          </a:p>
        </p:txBody>
      </p:sp>
      <p:pic>
        <p:nvPicPr>
          <p:cNvPr id="3" name="Picture 2">
            <a:extLst>
              <a:ext uri="{FF2B5EF4-FFF2-40B4-BE49-F238E27FC236}">
                <a16:creationId xmlns:a16="http://schemas.microsoft.com/office/drawing/2014/main" id="{D0C3C433-7D30-AB16-D7C5-681E10A032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124" y="1900046"/>
            <a:ext cx="7789476" cy="4080711"/>
          </a:xfrm>
          <a:prstGeom prst="rect">
            <a:avLst/>
          </a:prstGeom>
        </p:spPr>
      </p:pic>
    </p:spTree>
    <p:extLst>
      <p:ext uri="{BB962C8B-B14F-4D97-AF65-F5344CB8AC3E}">
        <p14:creationId xmlns:p14="http://schemas.microsoft.com/office/powerpoint/2010/main" val="142807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552</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Annie</dc:creator>
  <cp:lastModifiedBy>Shrey Sinha</cp:lastModifiedBy>
  <cp:revision>52</cp:revision>
  <dcterms:created xsi:type="dcterms:W3CDTF">2021-11-12T06:02:58Z</dcterms:created>
  <dcterms:modified xsi:type="dcterms:W3CDTF">2023-10-18T07:32:53Z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44b546af-f0bb-4c48-87af-255993dfaea1</vt:lpwstr>
  </property>
  <property fmtid="{D5CDD505-2E9C-101B-9397-08002B2CF9AE}" pid="3" name="Classification">
    <vt:lpwstr>TVSC_3XT3RNAL</vt:lpwstr>
  </property>
  <property fmtid="{D5CDD505-2E9C-101B-9397-08002B2CF9AE}" pid="4" name="MSIP_Label_fd423887-3beb-4ebd-b4bd-b3171eb7653a_Enabled">
    <vt:lpwstr>true</vt:lpwstr>
  </property>
  <property fmtid="{D5CDD505-2E9C-101B-9397-08002B2CF9AE}" pid="5" name="MSIP_Label_fd423887-3beb-4ebd-b4bd-b3171eb7653a_SetDate">
    <vt:lpwstr>2023-09-26T14:12:15Z</vt:lpwstr>
  </property>
  <property fmtid="{D5CDD505-2E9C-101B-9397-08002B2CF9AE}" pid="6" name="MSIP_Label_fd423887-3beb-4ebd-b4bd-b3171eb7653a_Method">
    <vt:lpwstr>Privileged</vt:lpwstr>
  </property>
  <property fmtid="{D5CDD505-2E9C-101B-9397-08002B2CF9AE}" pid="7" name="MSIP_Label_fd423887-3beb-4ebd-b4bd-b3171eb7653a_Name">
    <vt:lpwstr>Public</vt:lpwstr>
  </property>
  <property fmtid="{D5CDD505-2E9C-101B-9397-08002B2CF9AE}" pid="8" name="MSIP_Label_fd423887-3beb-4ebd-b4bd-b3171eb7653a_SiteId">
    <vt:lpwstr>125330db-c70b-4f5e-81c6-23e86d3c1f3a</vt:lpwstr>
  </property>
  <property fmtid="{D5CDD505-2E9C-101B-9397-08002B2CF9AE}" pid="9" name="MSIP_Label_fd423887-3beb-4ebd-b4bd-b3171eb7653a_ActionId">
    <vt:lpwstr>fc80d98d-db5e-4154-9f9c-3c617d0aba1f</vt:lpwstr>
  </property>
  <property fmtid="{D5CDD505-2E9C-101B-9397-08002B2CF9AE}" pid="10" name="MSIP_Label_fd423887-3beb-4ebd-b4bd-b3171eb7653a_ContentBits">
    <vt:lpwstr>0</vt:lpwstr>
  </property>
</Properties>
</file>