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12192000"/>
  <p:embeddedFontLst>
    <p:embeddedFont>
      <p:font typeface="Reddit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oF5YZ2XlO1fx7tTlGEs/OCt7R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43"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914400"/>
            <a:ext cx="4572225" cy="4572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5791200"/>
            <a:ext cx="5486400" cy="548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230" name="Google Shape;230;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10</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287" name="Google Shape;287;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11</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357" name="Google Shape;357;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12</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8: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384" name="Google Shape;384;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13</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9: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418" name="Google Shape;418;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14</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441" name="Google Shape;441;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15</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1ebfdb8eed_0_12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g31ebfdb8eed_0_12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457" name="Google Shape;457;g31ebfdb8eed_0_1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16</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471" name="Google Shape;471;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17</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22" name="Google Shape;22;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2</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31ebfdb8eed_0_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g31ebfdb8eed_0_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36" name="Google Shape;36;g31ebfdb8eed_0_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3</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ebfdb8eed_0_4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g31ebfdb8eed_0_4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77" name="Google Shape;77;g31ebfdb8eed_0_4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4</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ebfdb8eed_0_6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g31ebfdb8eed_0_6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97" name="Google Shape;97;g31ebfdb8eed_0_6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5</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ebfdb8eed_0_8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g31ebfdb8eed_0_8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114" name="Google Shape;114;g31ebfdb8eed_0_8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6</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128" name="Google Shape;128;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7</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155" name="Google Shape;155;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8</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Arial"/>
              <a:ea typeface="Arial"/>
              <a:cs typeface="Arial"/>
              <a:sym typeface="Arial"/>
            </a:endParaRPr>
          </a:p>
        </p:txBody>
      </p:sp>
      <p:sp>
        <p:nvSpPr>
          <p:cNvPr id="186" name="Google Shape;186;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9</a:t>
            </a:fld>
            <a:endParaRPr sz="18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flipH="1">
            <a:off x="-3817064" y="-1503970"/>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 name="Google Shape;14;p1"/>
          <p:cNvSpPr/>
          <p:nvPr/>
        </p:nvSpPr>
        <p:spPr>
          <a:xfrm rot="-1711627" flipH="1">
            <a:off x="8959900" y="-2762311"/>
            <a:ext cx="8752039" cy="9310679"/>
          </a:xfrm>
          <a:custGeom>
            <a:avLst/>
            <a:gdLst/>
            <a:ahLst/>
            <a:cxnLst/>
            <a:rect l="l" t="t" r="r" b="b"/>
            <a:pathLst>
              <a:path w="8752039" h="9310679" extrusionOk="0">
                <a:moveTo>
                  <a:pt x="0" y="0"/>
                </a:moveTo>
                <a:lnTo>
                  <a:pt x="8752039" y="0"/>
                </a:lnTo>
                <a:lnTo>
                  <a:pt x="8752039" y="9310679"/>
                </a:lnTo>
                <a:lnTo>
                  <a:pt x="0" y="9310679"/>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 name="Google Shape;15;p1"/>
          <p:cNvSpPr/>
          <p:nvPr/>
        </p:nvSpPr>
        <p:spPr>
          <a:xfrm rot="9005505" flipH="1">
            <a:off x="-3335952" y="2082861"/>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 name="Google Shape;16;p1"/>
          <p:cNvSpPr/>
          <p:nvPr/>
        </p:nvSpPr>
        <p:spPr>
          <a:xfrm>
            <a:off x="1874187" y="1554480"/>
            <a:ext cx="8229600" cy="2451100"/>
          </a:xfrm>
          <a:custGeom>
            <a:avLst/>
            <a:gdLst/>
            <a:ahLst/>
            <a:cxnLst/>
            <a:rect l="l" t="t" r="r" b="b"/>
            <a:pathLst>
              <a:path w="8229600" h="2451100" extrusionOk="0">
                <a:moveTo>
                  <a:pt x="0" y="2451100"/>
                </a:moveTo>
                <a:lnTo>
                  <a:pt x="0" y="0"/>
                </a:lnTo>
                <a:lnTo>
                  <a:pt x="8229600" y="0"/>
                </a:lnTo>
                <a:lnTo>
                  <a:pt x="8229600" y="2451100"/>
                </a:lnTo>
                <a:lnTo>
                  <a:pt x="0" y="2451100"/>
                </a:lnTo>
              </a:path>
            </a:pathLst>
          </a:cu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5400"/>
              <a:buFont typeface="Calibri"/>
              <a:buNone/>
            </a:pPr>
            <a:r>
              <a:rPr lang="en-US" sz="5400" b="0" i="0" u="none" strike="noStrike" cap="none">
                <a:solidFill>
                  <a:schemeClr val="lt1"/>
                </a:solidFill>
                <a:latin typeface="Calibri"/>
                <a:ea typeface="Calibri"/>
                <a:cs typeface="Calibri"/>
                <a:sym typeface="Calibri"/>
              </a:rPr>
              <a:t>Medical Insurance Cost Prediction Model</a:t>
            </a:r>
            <a:endParaRPr sz="1400" b="0" i="0" u="none" strike="noStrike" cap="none">
              <a:solidFill>
                <a:srgbClr val="000000"/>
              </a:solidFill>
              <a:latin typeface="Arial"/>
              <a:ea typeface="Arial"/>
              <a:cs typeface="Arial"/>
              <a:sym typeface="Arial"/>
            </a:endParaRPr>
          </a:p>
        </p:txBody>
      </p:sp>
      <p:sp>
        <p:nvSpPr>
          <p:cNvPr id="17" name="Google Shape;17;p1"/>
          <p:cNvSpPr/>
          <p:nvPr/>
        </p:nvSpPr>
        <p:spPr>
          <a:xfrm>
            <a:off x="5730240" y="822960"/>
            <a:ext cx="731520" cy="731520"/>
          </a:xfrm>
          <a:custGeom>
            <a:avLst/>
            <a:gdLst/>
            <a:ahLst/>
            <a:cxnLst/>
            <a:rect l="l" t="t" r="r" b="b"/>
            <a:pathLst>
              <a:path w="731520" h="731520" extrusionOk="0">
                <a:moveTo>
                  <a:pt x="0" y="731520"/>
                </a:moveTo>
                <a:lnTo>
                  <a:pt x="0" y="0"/>
                </a:lnTo>
                <a:lnTo>
                  <a:pt x="731520" y="0"/>
                </a:lnTo>
                <a:lnTo>
                  <a:pt x="731520" y="731520"/>
                </a:lnTo>
                <a:lnTo>
                  <a:pt x="0" y="73152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 name="Google Shape;18;p1"/>
          <p:cNvSpPr txBox="1"/>
          <p:nvPr/>
        </p:nvSpPr>
        <p:spPr>
          <a:xfrm>
            <a:off x="7840092" y="4267200"/>
            <a:ext cx="397090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Group-5: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Vijaya Krishna Ande       (U01948945)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Shrinidhi Dadheechi       (U01932664)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Sravani Koyya	        (U01921729)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Vaishnavi Chandrasekar (U01921021)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3" name="Google Shape;233;p14"/>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4" name="Google Shape;234;p14"/>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5" name="Google Shape;235;p14"/>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6" name="Google Shape;236;p14"/>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7" name="Google Shape;237;p14"/>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238" name="Google Shape;238;p14"/>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239" name="Google Shape;239;p14"/>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40" name="Google Shape;240;p14"/>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Exploratory Data Analysis(EDA)</a:t>
            </a:r>
            <a:endParaRPr sz="1400" b="0" i="0" u="none" strike="noStrike" cap="none">
              <a:solidFill>
                <a:srgbClr val="000000"/>
              </a:solidFill>
              <a:latin typeface="Arial"/>
              <a:ea typeface="Arial"/>
              <a:cs typeface="Arial"/>
              <a:sym typeface="Arial"/>
            </a:endParaRPr>
          </a:p>
        </p:txBody>
      </p:sp>
      <p:sp>
        <p:nvSpPr>
          <p:cNvPr id="241" name="Google Shape;241;p14"/>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Smoking status distribution overall.                                                                      </a:t>
            </a:r>
            <a:endParaRPr sz="1400" b="0" i="0" u="none" strike="noStrike" cap="none">
              <a:solidFill>
                <a:srgbClr val="000000"/>
              </a:solidFill>
              <a:latin typeface="Arial"/>
              <a:ea typeface="Arial"/>
              <a:cs typeface="Arial"/>
              <a:sym typeface="Arial"/>
            </a:endParaRPr>
          </a:p>
        </p:txBody>
      </p:sp>
      <p:pic>
        <p:nvPicPr>
          <p:cNvPr id="242" name="Google Shape;242;p14"/>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243" name="Google Shape;243;p14"/>
          <p:cNvSpPr txBox="1"/>
          <p:nvPr/>
        </p:nvSpPr>
        <p:spPr>
          <a:xfrm>
            <a:off x="6762752" y="1050676"/>
            <a:ext cx="45827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Charges based on Smoking status between Males and Females.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(Smokers usually get higher charges)</a:t>
            </a:r>
            <a:endParaRPr sz="1400" b="0" i="0" u="none" strike="noStrike" cap="none">
              <a:solidFill>
                <a:srgbClr val="000000"/>
              </a:solidFill>
              <a:latin typeface="Arial"/>
              <a:ea typeface="Arial"/>
              <a:cs typeface="Arial"/>
              <a:sym typeface="Arial"/>
            </a:endParaRPr>
          </a:p>
        </p:txBody>
      </p:sp>
      <p:pic>
        <p:nvPicPr>
          <p:cNvPr id="244" name="Google Shape;244;p14"/>
          <p:cNvPicPr preferRelativeResize="0"/>
          <p:nvPr/>
        </p:nvPicPr>
        <p:blipFill rotWithShape="1">
          <a:blip r:embed="rId6">
            <a:alphaModFix/>
          </a:blip>
          <a:srcRect/>
          <a:stretch/>
        </p:blipFill>
        <p:spPr>
          <a:xfrm>
            <a:off x="6062017" y="2123255"/>
            <a:ext cx="5754179" cy="4189655"/>
          </a:xfrm>
          <a:prstGeom prst="rect">
            <a:avLst/>
          </a:prstGeom>
          <a:noFill/>
          <a:ln>
            <a:noFill/>
          </a:ln>
        </p:spPr>
      </p:pic>
      <p:sp>
        <p:nvSpPr>
          <p:cNvPr id="245" name="Google Shape;245;p14"/>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14"/>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8" name="Google Shape;248;p14"/>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14"/>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4"/>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251" name="Google Shape;251;p14"/>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252" name="Google Shape;252;p14"/>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254" name="Google Shape;254;p14"/>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Smoking status distribution overall.                                                                      </a:t>
            </a:r>
            <a:endParaRPr/>
          </a:p>
        </p:txBody>
      </p:sp>
      <p:pic>
        <p:nvPicPr>
          <p:cNvPr id="255" name="Google Shape;255;p14"/>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256" name="Google Shape;256;p14"/>
          <p:cNvSpPr txBox="1"/>
          <p:nvPr/>
        </p:nvSpPr>
        <p:spPr>
          <a:xfrm>
            <a:off x="6583674" y="1072652"/>
            <a:ext cx="458275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Distribution of Children in the dataset</a:t>
            </a:r>
            <a:endParaRPr sz="2400" b="0" i="0" u="none" strike="noStrike" cap="none">
              <a:solidFill>
                <a:schemeClr val="lt1"/>
              </a:solidFill>
              <a:latin typeface="Arial"/>
              <a:ea typeface="Arial"/>
              <a:cs typeface="Arial"/>
              <a:sym typeface="Arial"/>
            </a:endParaRPr>
          </a:p>
        </p:txBody>
      </p:sp>
      <p:pic>
        <p:nvPicPr>
          <p:cNvPr id="257" name="Google Shape;257;p14"/>
          <p:cNvPicPr preferRelativeResize="0"/>
          <p:nvPr/>
        </p:nvPicPr>
        <p:blipFill rotWithShape="1">
          <a:blip r:embed="rId7">
            <a:alphaModFix/>
          </a:blip>
          <a:srcRect/>
          <a:stretch/>
        </p:blipFill>
        <p:spPr>
          <a:xfrm>
            <a:off x="6096000" y="2112397"/>
            <a:ext cx="5558107" cy="4133125"/>
          </a:xfrm>
          <a:prstGeom prst="rect">
            <a:avLst/>
          </a:prstGeom>
          <a:noFill/>
          <a:ln>
            <a:noFill/>
          </a:ln>
        </p:spPr>
      </p:pic>
      <p:sp>
        <p:nvSpPr>
          <p:cNvPr id="258" name="Google Shape;258;p14"/>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4"/>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4"/>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4"/>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4"/>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264" name="Google Shape;264;p14"/>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265" name="Google Shape;265;p14"/>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267" name="Google Shape;267;p14"/>
          <p:cNvSpPr txBox="1"/>
          <p:nvPr/>
        </p:nvSpPr>
        <p:spPr>
          <a:xfrm>
            <a:off x="1290402" y="1079372"/>
            <a:ext cx="41148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Distribution of overall Age groups in the dataset</a:t>
            </a:r>
            <a:endParaRPr/>
          </a:p>
        </p:txBody>
      </p:sp>
      <p:sp>
        <p:nvSpPr>
          <p:cNvPr id="268" name="Google Shape;268;p14"/>
          <p:cNvSpPr txBox="1"/>
          <p:nvPr/>
        </p:nvSpPr>
        <p:spPr>
          <a:xfrm>
            <a:off x="6762752" y="1050676"/>
            <a:ext cx="45827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Distribution of Medical Charges</a:t>
            </a:r>
            <a:endParaRPr sz="2000" b="0" i="0" u="none" strike="noStrike" cap="none">
              <a:solidFill>
                <a:schemeClr val="lt1"/>
              </a:solidFill>
              <a:latin typeface="Arial"/>
              <a:ea typeface="Arial"/>
              <a:cs typeface="Arial"/>
              <a:sym typeface="Arial"/>
            </a:endParaRPr>
          </a:p>
        </p:txBody>
      </p:sp>
      <p:pic>
        <p:nvPicPr>
          <p:cNvPr id="269" name="Google Shape;269;p14"/>
          <p:cNvPicPr preferRelativeResize="0"/>
          <p:nvPr/>
        </p:nvPicPr>
        <p:blipFill rotWithShape="1">
          <a:blip r:embed="rId8">
            <a:alphaModFix/>
          </a:blip>
          <a:srcRect/>
          <a:stretch/>
        </p:blipFill>
        <p:spPr>
          <a:xfrm>
            <a:off x="427909" y="2110206"/>
            <a:ext cx="5334239" cy="3924707"/>
          </a:xfrm>
          <a:prstGeom prst="rect">
            <a:avLst/>
          </a:prstGeom>
          <a:noFill/>
          <a:ln>
            <a:noFill/>
          </a:ln>
        </p:spPr>
      </p:pic>
      <p:pic>
        <p:nvPicPr>
          <p:cNvPr id="270" name="Google Shape;270;p14"/>
          <p:cNvPicPr preferRelativeResize="0"/>
          <p:nvPr/>
        </p:nvPicPr>
        <p:blipFill rotWithShape="1">
          <a:blip r:embed="rId9">
            <a:alphaModFix/>
          </a:blip>
          <a:srcRect/>
          <a:stretch/>
        </p:blipFill>
        <p:spPr>
          <a:xfrm>
            <a:off x="6378376" y="2134938"/>
            <a:ext cx="5398079" cy="3924706"/>
          </a:xfrm>
          <a:prstGeom prst="rect">
            <a:avLst/>
          </a:prstGeom>
          <a:noFill/>
          <a:ln>
            <a:noFill/>
          </a:ln>
        </p:spPr>
      </p:pic>
      <p:sp>
        <p:nvSpPr>
          <p:cNvPr id="271" name="Google Shape;271;p14"/>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4"/>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4"/>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5" name="Google Shape;275;p14"/>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277" name="Google Shape;277;p14"/>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278" name="Google Shape;278;p14"/>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280" name="Google Shape;280;p14"/>
          <p:cNvSpPr txBox="1"/>
          <p:nvPr/>
        </p:nvSpPr>
        <p:spPr>
          <a:xfrm>
            <a:off x="1376624" y="1079372"/>
            <a:ext cx="402857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BMI Distribution</a:t>
            </a:r>
            <a:endParaRPr/>
          </a:p>
        </p:txBody>
      </p:sp>
      <p:sp>
        <p:nvSpPr>
          <p:cNvPr id="281" name="Google Shape;281;p14"/>
          <p:cNvSpPr txBox="1"/>
          <p:nvPr/>
        </p:nvSpPr>
        <p:spPr>
          <a:xfrm>
            <a:off x="6762752" y="1050676"/>
            <a:ext cx="4682321" cy="596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Medical charges based on gender and smoking status</a:t>
            </a:r>
            <a:endParaRPr sz="1600" b="0" i="0" u="none" strike="noStrike" cap="none">
              <a:solidFill>
                <a:schemeClr val="lt1"/>
              </a:solidFill>
              <a:latin typeface="Arial"/>
              <a:ea typeface="Arial"/>
              <a:cs typeface="Arial"/>
              <a:sym typeface="Arial"/>
            </a:endParaRPr>
          </a:p>
        </p:txBody>
      </p:sp>
      <p:pic>
        <p:nvPicPr>
          <p:cNvPr id="282" name="Google Shape;282;p14"/>
          <p:cNvPicPr preferRelativeResize="0"/>
          <p:nvPr/>
        </p:nvPicPr>
        <p:blipFill rotWithShape="1">
          <a:blip r:embed="rId6">
            <a:alphaModFix/>
          </a:blip>
          <a:srcRect/>
          <a:stretch/>
        </p:blipFill>
        <p:spPr>
          <a:xfrm>
            <a:off x="6062017" y="2123255"/>
            <a:ext cx="5754179" cy="4189655"/>
          </a:xfrm>
          <a:prstGeom prst="rect">
            <a:avLst/>
          </a:prstGeom>
          <a:noFill/>
          <a:ln>
            <a:noFill/>
          </a:ln>
        </p:spPr>
      </p:pic>
      <p:pic>
        <p:nvPicPr>
          <p:cNvPr id="283" name="Google Shape;283;p14"/>
          <p:cNvPicPr preferRelativeResize="0"/>
          <p:nvPr/>
        </p:nvPicPr>
        <p:blipFill rotWithShape="1">
          <a:blip r:embed="rId10">
            <a:alphaModFix/>
          </a:blip>
          <a:srcRect/>
          <a:stretch/>
        </p:blipFill>
        <p:spPr>
          <a:xfrm>
            <a:off x="343764" y="2117894"/>
            <a:ext cx="5479412" cy="4204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90" name="Google Shape;290;p1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91" name="Google Shape;291;p1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92" name="Google Shape;292;p1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93" name="Google Shape;293;p1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94" name="Google Shape;294;p1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295" name="Google Shape;295;p1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296" name="Google Shape;296;p1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97" name="Google Shape;297;p1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Exploratory Data Analysis(EDA)</a:t>
            </a:r>
            <a:endParaRPr sz="1400" b="0" i="0" u="none" strike="noStrike" cap="none">
              <a:solidFill>
                <a:srgbClr val="000000"/>
              </a:solidFill>
              <a:latin typeface="Arial"/>
              <a:ea typeface="Arial"/>
              <a:cs typeface="Arial"/>
              <a:sym typeface="Arial"/>
            </a:endParaRPr>
          </a:p>
        </p:txBody>
      </p:sp>
      <p:sp>
        <p:nvSpPr>
          <p:cNvPr id="298" name="Google Shape;298;p15"/>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Smoking status distribution overall.                                                                      </a:t>
            </a:r>
            <a:endParaRPr sz="1400" b="0" i="0" u="none" strike="noStrike" cap="none">
              <a:solidFill>
                <a:srgbClr val="000000"/>
              </a:solidFill>
              <a:latin typeface="Arial"/>
              <a:ea typeface="Arial"/>
              <a:cs typeface="Arial"/>
              <a:sym typeface="Arial"/>
            </a:endParaRPr>
          </a:p>
        </p:txBody>
      </p:sp>
      <p:pic>
        <p:nvPicPr>
          <p:cNvPr id="299" name="Google Shape;299;p15"/>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300" name="Google Shape;300;p15"/>
          <p:cNvSpPr txBox="1"/>
          <p:nvPr/>
        </p:nvSpPr>
        <p:spPr>
          <a:xfrm>
            <a:off x="6762752" y="1050676"/>
            <a:ext cx="45827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Charges based on Smoking status between Males and Females.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(Smokers usually get higher charges)</a:t>
            </a:r>
            <a:endParaRPr sz="1400" b="0" i="0" u="none" strike="noStrike" cap="none">
              <a:solidFill>
                <a:srgbClr val="000000"/>
              </a:solidFill>
              <a:latin typeface="Arial"/>
              <a:ea typeface="Arial"/>
              <a:cs typeface="Arial"/>
              <a:sym typeface="Arial"/>
            </a:endParaRPr>
          </a:p>
        </p:txBody>
      </p:sp>
      <p:pic>
        <p:nvPicPr>
          <p:cNvPr id="301" name="Google Shape;301;p15"/>
          <p:cNvPicPr preferRelativeResize="0"/>
          <p:nvPr/>
        </p:nvPicPr>
        <p:blipFill rotWithShape="1">
          <a:blip r:embed="rId6">
            <a:alphaModFix/>
          </a:blip>
          <a:srcRect/>
          <a:stretch/>
        </p:blipFill>
        <p:spPr>
          <a:xfrm>
            <a:off x="6062017" y="2123255"/>
            <a:ext cx="5754179" cy="4189655"/>
          </a:xfrm>
          <a:prstGeom prst="rect">
            <a:avLst/>
          </a:prstGeom>
          <a:noFill/>
          <a:ln>
            <a:noFill/>
          </a:ln>
        </p:spPr>
      </p:pic>
      <p:sp>
        <p:nvSpPr>
          <p:cNvPr id="302" name="Google Shape;302;p1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308" name="Google Shape;308;p1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309" name="Google Shape;309;p1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311" name="Google Shape;311;p15"/>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Smoking status distribution overall.                                                                      </a:t>
            </a:r>
            <a:endParaRPr/>
          </a:p>
        </p:txBody>
      </p:sp>
      <p:pic>
        <p:nvPicPr>
          <p:cNvPr id="312" name="Google Shape;312;p15"/>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313" name="Google Shape;313;p15"/>
          <p:cNvSpPr txBox="1"/>
          <p:nvPr/>
        </p:nvSpPr>
        <p:spPr>
          <a:xfrm>
            <a:off x="6583674" y="1072652"/>
            <a:ext cx="458275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Distribution of Children in the dataset</a:t>
            </a:r>
            <a:endParaRPr sz="2400" b="0" i="0" u="none" strike="noStrike" cap="none">
              <a:solidFill>
                <a:schemeClr val="lt1"/>
              </a:solidFill>
              <a:latin typeface="Arial"/>
              <a:ea typeface="Arial"/>
              <a:cs typeface="Arial"/>
              <a:sym typeface="Arial"/>
            </a:endParaRPr>
          </a:p>
        </p:txBody>
      </p:sp>
      <p:pic>
        <p:nvPicPr>
          <p:cNvPr id="314" name="Google Shape;314;p15"/>
          <p:cNvPicPr preferRelativeResize="0"/>
          <p:nvPr/>
        </p:nvPicPr>
        <p:blipFill rotWithShape="1">
          <a:blip r:embed="rId7">
            <a:alphaModFix/>
          </a:blip>
          <a:srcRect/>
          <a:stretch/>
        </p:blipFill>
        <p:spPr>
          <a:xfrm>
            <a:off x="6096000" y="2112397"/>
            <a:ext cx="5558107" cy="4133125"/>
          </a:xfrm>
          <a:prstGeom prst="rect">
            <a:avLst/>
          </a:prstGeom>
          <a:noFill/>
          <a:ln>
            <a:noFill/>
          </a:ln>
        </p:spPr>
      </p:pic>
      <p:sp>
        <p:nvSpPr>
          <p:cNvPr id="315" name="Google Shape;315;p1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6" name="Google Shape;316;p1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8" name="Google Shape;318;p1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9" name="Google Shape;319;p1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321" name="Google Shape;321;p1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322" name="Google Shape;322;p1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324" name="Google Shape;324;p15"/>
          <p:cNvSpPr txBox="1"/>
          <p:nvPr/>
        </p:nvSpPr>
        <p:spPr>
          <a:xfrm>
            <a:off x="1290402" y="1079372"/>
            <a:ext cx="41148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Distribution of overall Age groups in the dataset</a:t>
            </a:r>
            <a:endParaRPr/>
          </a:p>
        </p:txBody>
      </p:sp>
      <p:sp>
        <p:nvSpPr>
          <p:cNvPr id="325" name="Google Shape;325;p15"/>
          <p:cNvSpPr txBox="1"/>
          <p:nvPr/>
        </p:nvSpPr>
        <p:spPr>
          <a:xfrm>
            <a:off x="6762752" y="1050676"/>
            <a:ext cx="45827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Distribution of Medical Charges</a:t>
            </a:r>
            <a:endParaRPr sz="2000" b="0" i="0" u="none" strike="noStrike" cap="none">
              <a:solidFill>
                <a:schemeClr val="lt1"/>
              </a:solidFill>
              <a:latin typeface="Arial"/>
              <a:ea typeface="Arial"/>
              <a:cs typeface="Arial"/>
              <a:sym typeface="Arial"/>
            </a:endParaRPr>
          </a:p>
        </p:txBody>
      </p:sp>
      <p:pic>
        <p:nvPicPr>
          <p:cNvPr id="326" name="Google Shape;326;p15"/>
          <p:cNvPicPr preferRelativeResize="0"/>
          <p:nvPr/>
        </p:nvPicPr>
        <p:blipFill rotWithShape="1">
          <a:blip r:embed="rId8">
            <a:alphaModFix/>
          </a:blip>
          <a:srcRect/>
          <a:stretch/>
        </p:blipFill>
        <p:spPr>
          <a:xfrm>
            <a:off x="427909" y="2110206"/>
            <a:ext cx="5334239" cy="3924707"/>
          </a:xfrm>
          <a:prstGeom prst="rect">
            <a:avLst/>
          </a:prstGeom>
          <a:noFill/>
          <a:ln>
            <a:noFill/>
          </a:ln>
        </p:spPr>
      </p:pic>
      <p:pic>
        <p:nvPicPr>
          <p:cNvPr id="327" name="Google Shape;327;p15"/>
          <p:cNvPicPr preferRelativeResize="0"/>
          <p:nvPr/>
        </p:nvPicPr>
        <p:blipFill rotWithShape="1">
          <a:blip r:embed="rId9">
            <a:alphaModFix/>
          </a:blip>
          <a:srcRect/>
          <a:stretch/>
        </p:blipFill>
        <p:spPr>
          <a:xfrm>
            <a:off x="6378376" y="2134938"/>
            <a:ext cx="5398079" cy="3924706"/>
          </a:xfrm>
          <a:prstGeom prst="rect">
            <a:avLst/>
          </a:prstGeom>
          <a:noFill/>
          <a:ln>
            <a:noFill/>
          </a:ln>
        </p:spPr>
      </p:pic>
      <p:sp>
        <p:nvSpPr>
          <p:cNvPr id="328" name="Google Shape;328;p1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1" name="Google Shape;331;p1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2" name="Google Shape;332;p1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334" name="Google Shape;334;p1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335" name="Google Shape;335;p1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337" name="Google Shape;337;p15"/>
          <p:cNvSpPr txBox="1"/>
          <p:nvPr/>
        </p:nvSpPr>
        <p:spPr>
          <a:xfrm>
            <a:off x="1290402" y="1079372"/>
            <a:ext cx="41148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BMI Distribution</a:t>
            </a:r>
            <a:endParaRPr/>
          </a:p>
        </p:txBody>
      </p:sp>
      <p:sp>
        <p:nvSpPr>
          <p:cNvPr id="338" name="Google Shape;338;p15"/>
          <p:cNvSpPr txBox="1"/>
          <p:nvPr/>
        </p:nvSpPr>
        <p:spPr>
          <a:xfrm>
            <a:off x="6762752" y="1050676"/>
            <a:ext cx="458275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Medical charges based on gender and smoking status</a:t>
            </a:r>
            <a:endParaRPr sz="1400" b="0" i="0" u="none" strike="noStrike" cap="none">
              <a:solidFill>
                <a:schemeClr val="lt1"/>
              </a:solidFill>
              <a:latin typeface="Arial"/>
              <a:ea typeface="Arial"/>
              <a:cs typeface="Arial"/>
              <a:sym typeface="Arial"/>
            </a:endParaRPr>
          </a:p>
        </p:txBody>
      </p:sp>
      <p:pic>
        <p:nvPicPr>
          <p:cNvPr id="339" name="Google Shape;339;p15"/>
          <p:cNvPicPr preferRelativeResize="0"/>
          <p:nvPr/>
        </p:nvPicPr>
        <p:blipFill rotWithShape="1">
          <a:blip r:embed="rId6">
            <a:alphaModFix/>
          </a:blip>
          <a:srcRect/>
          <a:stretch/>
        </p:blipFill>
        <p:spPr>
          <a:xfrm>
            <a:off x="6062017" y="2123255"/>
            <a:ext cx="5754179" cy="4189655"/>
          </a:xfrm>
          <a:prstGeom prst="rect">
            <a:avLst/>
          </a:prstGeom>
          <a:noFill/>
          <a:ln>
            <a:noFill/>
          </a:ln>
        </p:spPr>
      </p:pic>
      <p:pic>
        <p:nvPicPr>
          <p:cNvPr id="340" name="Google Shape;340;p15"/>
          <p:cNvPicPr preferRelativeResize="0"/>
          <p:nvPr/>
        </p:nvPicPr>
        <p:blipFill rotWithShape="1">
          <a:blip r:embed="rId10">
            <a:alphaModFix/>
          </a:blip>
          <a:srcRect/>
          <a:stretch/>
        </p:blipFill>
        <p:spPr>
          <a:xfrm>
            <a:off x="343764" y="2117894"/>
            <a:ext cx="5479412" cy="4204808"/>
          </a:xfrm>
          <a:prstGeom prst="rect">
            <a:avLst/>
          </a:prstGeom>
          <a:noFill/>
          <a:ln>
            <a:noFill/>
          </a:ln>
        </p:spPr>
      </p:pic>
      <p:sp>
        <p:nvSpPr>
          <p:cNvPr id="341" name="Google Shape;341;p1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2" name="Google Shape;342;p1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4" name="Google Shape;344;p1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5" name="Google Shape;345;p1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347" name="Google Shape;347;p1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348" name="Google Shape;348;p1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pic>
        <p:nvPicPr>
          <p:cNvPr id="350" name="Google Shape;350;p15"/>
          <p:cNvPicPr preferRelativeResize="0"/>
          <p:nvPr/>
        </p:nvPicPr>
        <p:blipFill rotWithShape="1">
          <a:blip r:embed="rId11">
            <a:alphaModFix/>
          </a:blip>
          <a:srcRect/>
          <a:stretch/>
        </p:blipFill>
        <p:spPr>
          <a:xfrm>
            <a:off x="227118" y="2354036"/>
            <a:ext cx="5824590" cy="4115803"/>
          </a:xfrm>
          <a:prstGeom prst="rect">
            <a:avLst/>
          </a:prstGeom>
          <a:noFill/>
          <a:ln>
            <a:noFill/>
          </a:ln>
        </p:spPr>
      </p:pic>
      <p:pic>
        <p:nvPicPr>
          <p:cNvPr id="351" name="Google Shape;351;p15"/>
          <p:cNvPicPr preferRelativeResize="0"/>
          <p:nvPr/>
        </p:nvPicPr>
        <p:blipFill rotWithShape="1">
          <a:blip r:embed="rId12">
            <a:alphaModFix/>
          </a:blip>
          <a:srcRect/>
          <a:stretch/>
        </p:blipFill>
        <p:spPr>
          <a:xfrm>
            <a:off x="6278825" y="2354035"/>
            <a:ext cx="5686057" cy="4115803"/>
          </a:xfrm>
          <a:prstGeom prst="rect">
            <a:avLst/>
          </a:prstGeom>
          <a:noFill/>
          <a:ln>
            <a:noFill/>
          </a:ln>
        </p:spPr>
      </p:pic>
      <p:sp>
        <p:nvSpPr>
          <p:cNvPr id="352" name="Google Shape;352;p15"/>
          <p:cNvSpPr txBox="1"/>
          <p:nvPr/>
        </p:nvSpPr>
        <p:spPr>
          <a:xfrm>
            <a:off x="1222393" y="1051064"/>
            <a:ext cx="3773134"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Relation between medical charges and age</a:t>
            </a:r>
            <a:endParaRPr sz="2400" b="0" i="0" u="none" strike="noStrike" cap="none">
              <a:solidFill>
                <a:schemeClr val="lt1"/>
              </a:solidFill>
              <a:latin typeface="Arial"/>
              <a:ea typeface="Arial"/>
              <a:cs typeface="Arial"/>
              <a:sym typeface="Arial"/>
            </a:endParaRPr>
          </a:p>
        </p:txBody>
      </p:sp>
      <p:sp>
        <p:nvSpPr>
          <p:cNvPr id="353" name="Google Shape;353;p15"/>
          <p:cNvSpPr txBox="1"/>
          <p:nvPr/>
        </p:nvSpPr>
        <p:spPr>
          <a:xfrm>
            <a:off x="7238865" y="1047878"/>
            <a:ext cx="3730742"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Relation between medical charges and BMI</a:t>
            </a: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0" name="Google Shape;360;p7"/>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1" name="Google Shape;361;p7"/>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2" name="Google Shape;362;p7"/>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3" name="Google Shape;363;p7"/>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4" name="Google Shape;364;p7"/>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365" name="Google Shape;365;p7"/>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366" name="Google Shape;366;p7"/>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7" name="Google Shape;367;p7"/>
          <p:cNvSpPr txBox="1"/>
          <p:nvPr/>
        </p:nvSpPr>
        <p:spPr>
          <a:xfrm>
            <a:off x="404096" y="2039390"/>
            <a:ext cx="4105275"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This Histogram shows the probable insurance costs and the count only based on the smoking status of individuals.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As seen on the histogram, the insurance costs of smokers are generally higher compared to that of non-smokers irrespective of whether it’s a male or a female.</a:t>
            </a:r>
            <a:endParaRPr sz="1400" b="0" i="0" u="none" strike="noStrike" cap="none">
              <a:solidFill>
                <a:srgbClr val="000000"/>
              </a:solidFill>
              <a:latin typeface="Arial"/>
              <a:ea typeface="Arial"/>
              <a:cs typeface="Arial"/>
              <a:sym typeface="Arial"/>
            </a:endParaRPr>
          </a:p>
        </p:txBody>
      </p:sp>
      <p:pic>
        <p:nvPicPr>
          <p:cNvPr id="368" name="Google Shape;368;p7"/>
          <p:cNvPicPr preferRelativeResize="0"/>
          <p:nvPr/>
        </p:nvPicPr>
        <p:blipFill rotWithShape="1">
          <a:blip r:embed="rId5">
            <a:alphaModFix/>
          </a:blip>
          <a:srcRect/>
          <a:stretch/>
        </p:blipFill>
        <p:spPr>
          <a:xfrm>
            <a:off x="4734614" y="1133475"/>
            <a:ext cx="7232143" cy="5410199"/>
          </a:xfrm>
          <a:prstGeom prst="rect">
            <a:avLst/>
          </a:prstGeom>
          <a:noFill/>
          <a:ln>
            <a:noFill/>
          </a:ln>
        </p:spPr>
      </p:pic>
      <p:sp>
        <p:nvSpPr>
          <p:cNvPr id="369" name="Google Shape;369;p7"/>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0" name="Google Shape;370;p7"/>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7"/>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2" name="Google Shape;372;p7"/>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3" name="Google Shape;373;p7"/>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7"/>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375" name="Google Shape;375;p7"/>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376" name="Google Shape;376;p7"/>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7"/>
          <p:cNvSpPr txBox="1"/>
          <p:nvPr/>
        </p:nvSpPr>
        <p:spPr>
          <a:xfrm>
            <a:off x="592285" y="2683335"/>
            <a:ext cx="4457838"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This Histogram shows the probable insurance charges, and the count only based on the smoking status of individuals.</a:t>
            </a:r>
            <a:endParaRPr/>
          </a:p>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It can be inferred that smoking adversely affects an individuals’ health and translates to higher medical costs.</a:t>
            </a:r>
            <a:endParaRPr/>
          </a:p>
        </p:txBody>
      </p:sp>
      <p:pic>
        <p:nvPicPr>
          <p:cNvPr id="378" name="Google Shape;378;p7"/>
          <p:cNvPicPr preferRelativeResize="0"/>
          <p:nvPr/>
        </p:nvPicPr>
        <p:blipFill rotWithShape="1">
          <a:blip r:embed="rId5">
            <a:alphaModFix/>
          </a:blip>
          <a:srcRect/>
          <a:stretch/>
        </p:blipFill>
        <p:spPr>
          <a:xfrm>
            <a:off x="5812518" y="1336583"/>
            <a:ext cx="6087563" cy="4553965"/>
          </a:xfrm>
          <a:prstGeom prst="rect">
            <a:avLst/>
          </a:prstGeom>
          <a:noFill/>
          <a:ln>
            <a:noFill/>
          </a:ln>
        </p:spPr>
      </p:pic>
      <p:sp>
        <p:nvSpPr>
          <p:cNvPr id="379" name="Google Shape;379;p7"/>
          <p:cNvSpPr txBox="1"/>
          <p:nvPr/>
        </p:nvSpPr>
        <p:spPr>
          <a:xfrm>
            <a:off x="2748159" y="967251"/>
            <a:ext cx="62103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Comparing the medical charges of smokers with non-smokers</a:t>
            </a:r>
            <a:endParaRPr/>
          </a:p>
        </p:txBody>
      </p:sp>
      <p:sp>
        <p:nvSpPr>
          <p:cNvPr id="380" name="Google Shape;380;p7"/>
          <p:cNvSpPr txBox="1"/>
          <p:nvPr/>
        </p:nvSpPr>
        <p:spPr>
          <a:xfrm>
            <a:off x="3714750" y="264766"/>
            <a:ext cx="601027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8"/>
          <p:cNvSpPr/>
          <p:nvPr/>
        </p:nvSpPr>
        <p:spPr>
          <a:xfrm>
            <a:off x="0" y="-4148"/>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7" name="Google Shape;387;p8"/>
          <p:cNvSpPr/>
          <p:nvPr/>
        </p:nvSpPr>
        <p:spPr>
          <a:xfrm rot="-3600000" flipH="1">
            <a:off x="10246570" y="-2547364"/>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3">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8" name="Google Shape;388;p8"/>
          <p:cNvSpPr/>
          <p:nvPr/>
        </p:nvSpPr>
        <p:spPr>
          <a:xfrm rot="7200000" flipH="1">
            <a:off x="-5077298" y="2090247"/>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3">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9" name="Google Shape;389;p8"/>
          <p:cNvSpPr/>
          <p:nvPr/>
        </p:nvSpPr>
        <p:spPr>
          <a:xfrm rot="10800000" flipH="1">
            <a:off x="6207969" y="894358"/>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4">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90" name="Google Shape;390;p8"/>
          <p:cNvSpPr/>
          <p:nvPr/>
        </p:nvSpPr>
        <p:spPr>
          <a:xfrm>
            <a:off x="4303354" y="1344525"/>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alibri"/>
              <a:ea typeface="Calibri"/>
              <a:cs typeface="Calibri"/>
              <a:sym typeface="Calibri"/>
            </a:endParaRPr>
          </a:p>
        </p:txBody>
      </p:sp>
      <p:sp>
        <p:nvSpPr>
          <p:cNvPr id="391" name="Google Shape;391;p8"/>
          <p:cNvSpPr/>
          <p:nvPr/>
        </p:nvSpPr>
        <p:spPr>
          <a:xfrm>
            <a:off x="5372832" y="2644133"/>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alibri"/>
              <a:ea typeface="Calibri"/>
              <a:cs typeface="Calibri"/>
              <a:sym typeface="Calibri"/>
            </a:endParaRPr>
          </a:p>
        </p:txBody>
      </p:sp>
      <p:sp>
        <p:nvSpPr>
          <p:cNvPr id="392" name="Google Shape;392;p8"/>
          <p:cNvSpPr/>
          <p:nvPr/>
        </p:nvSpPr>
        <p:spPr>
          <a:xfrm>
            <a:off x="6443899" y="3890580"/>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393" name="Google Shape;393;p8"/>
          <p:cNvSpPr/>
          <p:nvPr/>
        </p:nvSpPr>
        <p:spPr>
          <a:xfrm>
            <a:off x="7534263" y="5129205"/>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alibri"/>
              <a:ea typeface="Calibri"/>
              <a:cs typeface="Calibri"/>
              <a:sym typeface="Calibri"/>
            </a:endParaRPr>
          </a:p>
        </p:txBody>
      </p:sp>
      <p:sp>
        <p:nvSpPr>
          <p:cNvPr id="394" name="Google Shape;394;p8"/>
          <p:cNvSpPr/>
          <p:nvPr/>
        </p:nvSpPr>
        <p:spPr>
          <a:xfrm>
            <a:off x="11236006"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395" name="Google Shape;395;p8"/>
          <p:cNvSpPr/>
          <p:nvPr/>
        </p:nvSpPr>
        <p:spPr>
          <a:xfrm>
            <a:off x="731519"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396" name="Google Shape;396;p8"/>
          <p:cNvSpPr/>
          <p:nvPr/>
        </p:nvSpPr>
        <p:spPr>
          <a:xfrm>
            <a:off x="685801" y="1304970"/>
            <a:ext cx="3042920" cy="2042003"/>
          </a:xfrm>
          <a:custGeom>
            <a:avLst/>
            <a:gdLst/>
            <a:ahLst/>
            <a:cxnLst/>
            <a:rect l="l" t="t" r="r" b="b"/>
            <a:pathLst>
              <a:path w="3042920" h="2042003" extrusionOk="0">
                <a:moveTo>
                  <a:pt x="0" y="2042003"/>
                </a:moveTo>
                <a:lnTo>
                  <a:pt x="0" y="0"/>
                </a:lnTo>
                <a:lnTo>
                  <a:pt x="3042920" y="0"/>
                </a:lnTo>
                <a:lnTo>
                  <a:pt x="3042920" y="2042003"/>
                </a:lnTo>
                <a:lnTo>
                  <a:pt x="0" y="204200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397" name="Google Shape;397;p8"/>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98" name="Google Shape;398;p8"/>
          <p:cNvSpPr/>
          <p:nvPr/>
        </p:nvSpPr>
        <p:spPr>
          <a:xfrm>
            <a:off x="6421787" y="1189422"/>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l" rtl="0">
              <a:lnSpc>
                <a:spcPct val="166667"/>
              </a:lnSpc>
              <a:spcBef>
                <a:spcPts val="0"/>
              </a:spcBef>
              <a:spcAft>
                <a:spcPts val="0"/>
              </a:spcAft>
              <a:buClr>
                <a:schemeClr val="dk1"/>
              </a:buClr>
              <a:buSzPts val="900"/>
              <a:buFont typeface="Calibri"/>
              <a:buNone/>
            </a:pPr>
            <a:endParaRPr sz="900" b="0" i="0" u="none" strike="noStrike" cap="none">
              <a:solidFill>
                <a:schemeClr val="dk1"/>
              </a:solidFill>
              <a:latin typeface="Calibri"/>
              <a:ea typeface="Calibri"/>
              <a:cs typeface="Calibri"/>
              <a:sym typeface="Calibri"/>
            </a:endParaRPr>
          </a:p>
        </p:txBody>
      </p:sp>
      <p:sp>
        <p:nvSpPr>
          <p:cNvPr id="399" name="Google Shape;399;p8"/>
          <p:cNvSpPr/>
          <p:nvPr/>
        </p:nvSpPr>
        <p:spPr>
          <a:xfrm>
            <a:off x="6421787" y="812830"/>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0" name="Google Shape;400;p8"/>
          <p:cNvSpPr/>
          <p:nvPr/>
        </p:nvSpPr>
        <p:spPr>
          <a:xfrm>
            <a:off x="8150098" y="2642826"/>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l" rtl="0">
              <a:lnSpc>
                <a:spcPct val="166667"/>
              </a:lnSpc>
              <a:spcBef>
                <a:spcPts val="0"/>
              </a:spcBef>
              <a:spcAft>
                <a:spcPts val="0"/>
              </a:spcAft>
              <a:buClr>
                <a:schemeClr val="dk1"/>
              </a:buClr>
              <a:buSzPts val="1000"/>
              <a:buFont typeface="Calibri"/>
              <a:buNone/>
            </a:pPr>
            <a:endParaRPr sz="1000" b="0" i="0" u="none" strike="noStrike" cap="none">
              <a:solidFill>
                <a:schemeClr val="dk1"/>
              </a:solidFill>
              <a:latin typeface="Calibri"/>
              <a:ea typeface="Calibri"/>
              <a:cs typeface="Calibri"/>
              <a:sym typeface="Calibri"/>
            </a:endParaRPr>
          </a:p>
        </p:txBody>
      </p:sp>
      <p:sp>
        <p:nvSpPr>
          <p:cNvPr id="401" name="Google Shape;401;p8"/>
          <p:cNvSpPr/>
          <p:nvPr/>
        </p:nvSpPr>
        <p:spPr>
          <a:xfrm>
            <a:off x="8060839" y="2278329"/>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2" name="Google Shape;402;p8"/>
          <p:cNvSpPr/>
          <p:nvPr/>
        </p:nvSpPr>
        <p:spPr>
          <a:xfrm>
            <a:off x="1784910" y="4136253"/>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r" rtl="0">
              <a:lnSpc>
                <a:spcPct val="166667"/>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03" name="Google Shape;403;p8"/>
          <p:cNvSpPr/>
          <p:nvPr/>
        </p:nvSpPr>
        <p:spPr>
          <a:xfrm>
            <a:off x="1784910" y="3759661"/>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4" name="Google Shape;404;p8"/>
          <p:cNvSpPr/>
          <p:nvPr/>
        </p:nvSpPr>
        <p:spPr>
          <a:xfrm>
            <a:off x="2875073" y="5390978"/>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r" rtl="0">
              <a:lnSpc>
                <a:spcPct val="166667"/>
              </a:lnSpc>
              <a:spcBef>
                <a:spcPts val="0"/>
              </a:spcBef>
              <a:spcAft>
                <a:spcPts val="0"/>
              </a:spcAft>
              <a:buClr>
                <a:schemeClr val="dk1"/>
              </a:buClr>
              <a:buSzPts val="900"/>
              <a:buFont typeface="Calibri"/>
              <a:buNone/>
            </a:pPr>
            <a:endParaRPr sz="900" b="0" i="0" u="none" strike="noStrike" cap="none">
              <a:solidFill>
                <a:schemeClr val="dk1"/>
              </a:solidFill>
              <a:latin typeface="Calibri"/>
              <a:ea typeface="Calibri"/>
              <a:cs typeface="Calibri"/>
              <a:sym typeface="Calibri"/>
            </a:endParaRPr>
          </a:p>
        </p:txBody>
      </p:sp>
      <p:sp>
        <p:nvSpPr>
          <p:cNvPr id="405" name="Google Shape;405;p8"/>
          <p:cNvSpPr/>
          <p:nvPr/>
        </p:nvSpPr>
        <p:spPr>
          <a:xfrm>
            <a:off x="2875073" y="5014386"/>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6" name="Google Shape;406;p8"/>
          <p:cNvSpPr txBox="1"/>
          <p:nvPr/>
        </p:nvSpPr>
        <p:spPr>
          <a:xfrm>
            <a:off x="2514600" y="367329"/>
            <a:ext cx="747712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Different ML models that were used, and a comparison of their accuracy.</a:t>
            </a:r>
            <a:endParaRPr sz="1400" b="0" i="0" u="none" strike="noStrike" cap="none">
              <a:solidFill>
                <a:srgbClr val="000000"/>
              </a:solidFill>
              <a:latin typeface="Arial"/>
              <a:ea typeface="Arial"/>
              <a:cs typeface="Arial"/>
              <a:sym typeface="Arial"/>
            </a:endParaRPr>
          </a:p>
        </p:txBody>
      </p:sp>
      <p:pic>
        <p:nvPicPr>
          <p:cNvPr id="407" name="Google Shape;407;p8"/>
          <p:cNvPicPr preferRelativeResize="0"/>
          <p:nvPr/>
        </p:nvPicPr>
        <p:blipFill rotWithShape="1">
          <a:blip r:embed="rId5">
            <a:alphaModFix/>
          </a:blip>
          <a:srcRect/>
          <a:stretch/>
        </p:blipFill>
        <p:spPr>
          <a:xfrm>
            <a:off x="956966" y="4722678"/>
            <a:ext cx="4099915" cy="1767993"/>
          </a:xfrm>
          <a:prstGeom prst="rect">
            <a:avLst/>
          </a:prstGeom>
          <a:noFill/>
          <a:ln>
            <a:noFill/>
          </a:ln>
        </p:spPr>
      </p:pic>
      <p:pic>
        <p:nvPicPr>
          <p:cNvPr id="408" name="Google Shape;408;p8"/>
          <p:cNvPicPr preferRelativeResize="0"/>
          <p:nvPr/>
        </p:nvPicPr>
        <p:blipFill rotWithShape="1">
          <a:blip r:embed="rId6">
            <a:alphaModFix/>
          </a:blip>
          <a:srcRect/>
          <a:stretch/>
        </p:blipFill>
        <p:spPr>
          <a:xfrm>
            <a:off x="7488410" y="4743688"/>
            <a:ext cx="4084674" cy="1752752"/>
          </a:xfrm>
          <a:prstGeom prst="rect">
            <a:avLst/>
          </a:prstGeom>
          <a:noFill/>
          <a:ln>
            <a:noFill/>
          </a:ln>
        </p:spPr>
      </p:pic>
      <p:pic>
        <p:nvPicPr>
          <p:cNvPr id="409" name="Google Shape;409;p8"/>
          <p:cNvPicPr preferRelativeResize="0"/>
          <p:nvPr/>
        </p:nvPicPr>
        <p:blipFill rotWithShape="1">
          <a:blip r:embed="rId7">
            <a:alphaModFix/>
          </a:blip>
          <a:srcRect/>
          <a:stretch/>
        </p:blipFill>
        <p:spPr>
          <a:xfrm>
            <a:off x="7390375" y="2037470"/>
            <a:ext cx="4099915" cy="1806097"/>
          </a:xfrm>
          <a:prstGeom prst="rect">
            <a:avLst/>
          </a:prstGeom>
          <a:noFill/>
          <a:ln>
            <a:noFill/>
          </a:ln>
        </p:spPr>
      </p:pic>
      <p:pic>
        <p:nvPicPr>
          <p:cNvPr id="410" name="Google Shape;410;p8"/>
          <p:cNvPicPr preferRelativeResize="0"/>
          <p:nvPr/>
        </p:nvPicPr>
        <p:blipFill rotWithShape="1">
          <a:blip r:embed="rId8">
            <a:alphaModFix/>
          </a:blip>
          <a:srcRect/>
          <a:stretch/>
        </p:blipFill>
        <p:spPr>
          <a:xfrm>
            <a:off x="1685756" y="2473271"/>
            <a:ext cx="2819644" cy="739204"/>
          </a:xfrm>
          <a:prstGeom prst="rect">
            <a:avLst/>
          </a:prstGeom>
          <a:noFill/>
          <a:ln>
            <a:noFill/>
          </a:ln>
        </p:spPr>
      </p:pic>
      <p:sp>
        <p:nvSpPr>
          <p:cNvPr id="411" name="Google Shape;411;p8"/>
          <p:cNvSpPr txBox="1"/>
          <p:nvPr/>
        </p:nvSpPr>
        <p:spPr>
          <a:xfrm>
            <a:off x="2115923" y="1638737"/>
            <a:ext cx="232224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Linear Regression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(78.3%)</a:t>
            </a:r>
            <a:endParaRPr sz="1400" b="0" i="0" u="none" strike="noStrike" cap="none">
              <a:solidFill>
                <a:srgbClr val="000000"/>
              </a:solidFill>
              <a:latin typeface="Arial"/>
              <a:ea typeface="Arial"/>
              <a:cs typeface="Arial"/>
              <a:sym typeface="Arial"/>
            </a:endParaRPr>
          </a:p>
        </p:txBody>
      </p:sp>
      <p:sp>
        <p:nvSpPr>
          <p:cNvPr id="412" name="Google Shape;412;p8"/>
          <p:cNvSpPr txBox="1"/>
          <p:nvPr/>
        </p:nvSpPr>
        <p:spPr>
          <a:xfrm>
            <a:off x="8479926" y="1362242"/>
            <a:ext cx="260332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Logistic Regression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(90.67%)</a:t>
            </a:r>
            <a:endParaRPr sz="1400" b="0" i="0" u="none" strike="noStrike" cap="none">
              <a:solidFill>
                <a:srgbClr val="000000"/>
              </a:solidFill>
              <a:latin typeface="Arial"/>
              <a:ea typeface="Arial"/>
              <a:cs typeface="Arial"/>
              <a:sym typeface="Arial"/>
            </a:endParaRPr>
          </a:p>
        </p:txBody>
      </p:sp>
      <p:sp>
        <p:nvSpPr>
          <p:cNvPr id="413" name="Google Shape;413;p8"/>
          <p:cNvSpPr txBox="1"/>
          <p:nvPr/>
        </p:nvSpPr>
        <p:spPr>
          <a:xfrm>
            <a:off x="2200275" y="4051549"/>
            <a:ext cx="203480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Random Forest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(93.2%)</a:t>
            </a:r>
            <a:endParaRPr sz="1400" b="0" i="0" u="none" strike="noStrike" cap="none">
              <a:solidFill>
                <a:srgbClr val="000000"/>
              </a:solidFill>
              <a:latin typeface="Arial"/>
              <a:ea typeface="Arial"/>
              <a:cs typeface="Arial"/>
              <a:sym typeface="Arial"/>
            </a:endParaRPr>
          </a:p>
        </p:txBody>
      </p:sp>
      <p:sp>
        <p:nvSpPr>
          <p:cNvPr id="414" name="Google Shape;414;p8"/>
          <p:cNvSpPr txBox="1"/>
          <p:nvPr/>
        </p:nvSpPr>
        <p:spPr>
          <a:xfrm>
            <a:off x="8150098" y="4051549"/>
            <a:ext cx="284528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Decision Tree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(87.68%)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9"/>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1" name="Google Shape;421;p9"/>
          <p:cNvSpPr/>
          <p:nvPr/>
        </p:nvSpPr>
        <p:spPr>
          <a:xfrm rot="10800000">
            <a:off x="-6810452" y="-3057769"/>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2" name="Google Shape;422;p9"/>
          <p:cNvSpPr/>
          <p:nvPr/>
        </p:nvSpPr>
        <p:spPr>
          <a:xfrm rot="-3600000" flipH="1">
            <a:off x="10171491" y="-2341623"/>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3" name="Google Shape;423;p9"/>
          <p:cNvSpPr/>
          <p:nvPr/>
        </p:nvSpPr>
        <p:spPr>
          <a:xfrm rot="-7200000">
            <a:off x="-5626447" y="635422"/>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4" name="Google Shape;424;p9"/>
          <p:cNvSpPr/>
          <p:nvPr/>
        </p:nvSpPr>
        <p:spPr>
          <a:xfrm rot="10800000" flipH="1">
            <a:off x="8553905" y="2243777"/>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5" name="Google Shape;425;p9"/>
          <p:cNvSpPr/>
          <p:nvPr/>
        </p:nvSpPr>
        <p:spPr>
          <a:xfrm>
            <a:off x="11236006"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426" name="Google Shape;426;p9"/>
          <p:cNvSpPr/>
          <p:nvPr/>
        </p:nvSpPr>
        <p:spPr>
          <a:xfrm>
            <a:off x="731519"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427" name="Google Shape;427;p9"/>
          <p:cNvSpPr/>
          <p:nvPr/>
        </p:nvSpPr>
        <p:spPr>
          <a:xfrm>
            <a:off x="5044379" y="5135525"/>
            <a:ext cx="3383280" cy="1005840"/>
          </a:xfrm>
          <a:custGeom>
            <a:avLst/>
            <a:gdLst/>
            <a:ahLst/>
            <a:cxnLst/>
            <a:rect l="l" t="t" r="r" b="b"/>
            <a:pathLst>
              <a:path w="3383280" h="1005840" extrusionOk="0">
                <a:moveTo>
                  <a:pt x="0" y="1005840"/>
                </a:moveTo>
                <a:lnTo>
                  <a:pt x="0" y="0"/>
                </a:lnTo>
                <a:lnTo>
                  <a:pt x="3383280" y="0"/>
                </a:lnTo>
                <a:lnTo>
                  <a:pt x="3383280" y="1005840"/>
                </a:lnTo>
                <a:lnTo>
                  <a:pt x="0" y="1005840"/>
                </a:lnTo>
              </a:path>
            </a:pathLst>
          </a:cu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8" name="Google Shape;428;p9"/>
          <p:cNvSpPr/>
          <p:nvPr/>
        </p:nvSpPr>
        <p:spPr>
          <a:xfrm>
            <a:off x="5044379" y="4612601"/>
            <a:ext cx="3383280" cy="411653"/>
          </a:xfrm>
          <a:custGeom>
            <a:avLst/>
            <a:gdLst/>
            <a:ahLst/>
            <a:cxnLst/>
            <a:rect l="l" t="t" r="r" b="b"/>
            <a:pathLst>
              <a:path w="3383280" h="411653" extrusionOk="0">
                <a:moveTo>
                  <a:pt x="0" y="411653"/>
                </a:moveTo>
                <a:lnTo>
                  <a:pt x="0" y="0"/>
                </a:lnTo>
                <a:lnTo>
                  <a:pt x="3383280" y="0"/>
                </a:lnTo>
                <a:lnTo>
                  <a:pt x="3383280" y="411653"/>
                </a:lnTo>
                <a:lnTo>
                  <a:pt x="0" y="41165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9" name="Google Shape;429;p9"/>
          <p:cNvSpPr/>
          <p:nvPr/>
        </p:nvSpPr>
        <p:spPr>
          <a:xfrm>
            <a:off x="8169431" y="1523425"/>
            <a:ext cx="3382487" cy="1005840"/>
          </a:xfrm>
          <a:custGeom>
            <a:avLst/>
            <a:gdLst/>
            <a:ahLst/>
            <a:cxnLst/>
            <a:rect l="l" t="t" r="r" b="b"/>
            <a:pathLst>
              <a:path w="3382487" h="1005840" extrusionOk="0">
                <a:moveTo>
                  <a:pt x="0" y="1005840"/>
                </a:moveTo>
                <a:lnTo>
                  <a:pt x="0" y="0"/>
                </a:lnTo>
                <a:lnTo>
                  <a:pt x="3382487" y="0"/>
                </a:lnTo>
                <a:lnTo>
                  <a:pt x="3382487" y="1005840"/>
                </a:lnTo>
                <a:lnTo>
                  <a:pt x="0" y="1005840"/>
                </a:lnTo>
              </a:path>
            </a:pathLst>
          </a:cu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0" name="Google Shape;430;p9"/>
          <p:cNvSpPr/>
          <p:nvPr/>
        </p:nvSpPr>
        <p:spPr>
          <a:xfrm>
            <a:off x="8169432" y="1026552"/>
            <a:ext cx="3382486" cy="411653"/>
          </a:xfrm>
          <a:custGeom>
            <a:avLst/>
            <a:gdLst/>
            <a:ahLst/>
            <a:cxnLst/>
            <a:rect l="l" t="t" r="r" b="b"/>
            <a:pathLst>
              <a:path w="3382486" h="411653" extrusionOk="0">
                <a:moveTo>
                  <a:pt x="0" y="411653"/>
                </a:moveTo>
                <a:lnTo>
                  <a:pt x="0" y="0"/>
                </a:lnTo>
                <a:lnTo>
                  <a:pt x="3382486" y="0"/>
                </a:lnTo>
                <a:lnTo>
                  <a:pt x="3382486" y="411653"/>
                </a:lnTo>
                <a:lnTo>
                  <a:pt x="0" y="41165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1" name="Google Shape;431;p9"/>
          <p:cNvSpPr/>
          <p:nvPr/>
        </p:nvSpPr>
        <p:spPr>
          <a:xfrm>
            <a:off x="6612083" y="3346974"/>
            <a:ext cx="3383280" cy="1005840"/>
          </a:xfrm>
          <a:custGeom>
            <a:avLst/>
            <a:gdLst/>
            <a:ahLst/>
            <a:cxnLst/>
            <a:rect l="l" t="t" r="r" b="b"/>
            <a:pathLst>
              <a:path w="3383280" h="1005840" extrusionOk="0">
                <a:moveTo>
                  <a:pt x="0" y="1005840"/>
                </a:moveTo>
                <a:lnTo>
                  <a:pt x="0" y="0"/>
                </a:lnTo>
                <a:lnTo>
                  <a:pt x="3383280" y="0"/>
                </a:lnTo>
                <a:lnTo>
                  <a:pt x="3383280" y="1005840"/>
                </a:lnTo>
                <a:lnTo>
                  <a:pt x="0" y="1005840"/>
                </a:lnTo>
              </a:path>
            </a:pathLst>
          </a:cu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2" name="Google Shape;432;p9"/>
          <p:cNvSpPr/>
          <p:nvPr/>
        </p:nvSpPr>
        <p:spPr>
          <a:xfrm>
            <a:off x="6612081" y="2824050"/>
            <a:ext cx="3383280" cy="411653"/>
          </a:xfrm>
          <a:custGeom>
            <a:avLst/>
            <a:gdLst/>
            <a:ahLst/>
            <a:cxnLst/>
            <a:rect l="l" t="t" r="r" b="b"/>
            <a:pathLst>
              <a:path w="3383280" h="411653" extrusionOk="0">
                <a:moveTo>
                  <a:pt x="0" y="411653"/>
                </a:moveTo>
                <a:lnTo>
                  <a:pt x="0" y="0"/>
                </a:lnTo>
                <a:lnTo>
                  <a:pt x="3383280" y="0"/>
                </a:lnTo>
                <a:lnTo>
                  <a:pt x="3383280" y="411653"/>
                </a:lnTo>
                <a:lnTo>
                  <a:pt x="0" y="41165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3" name="Google Shape;433;p9"/>
          <p:cNvSpPr/>
          <p:nvPr/>
        </p:nvSpPr>
        <p:spPr>
          <a:xfrm>
            <a:off x="685800" y="1304970"/>
            <a:ext cx="3603231" cy="2042003"/>
          </a:xfrm>
          <a:custGeom>
            <a:avLst/>
            <a:gdLst/>
            <a:ahLst/>
            <a:cxnLst/>
            <a:rect l="l" t="t" r="r" b="b"/>
            <a:pathLst>
              <a:path w="3603231" h="2042003" extrusionOk="0">
                <a:moveTo>
                  <a:pt x="0" y="2042003"/>
                </a:moveTo>
                <a:lnTo>
                  <a:pt x="0" y="0"/>
                </a:lnTo>
                <a:lnTo>
                  <a:pt x="3603231" y="0"/>
                </a:lnTo>
                <a:lnTo>
                  <a:pt x="3603231" y="2042003"/>
                </a:lnTo>
                <a:lnTo>
                  <a:pt x="0" y="204200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Calibri"/>
              <a:ea typeface="Calibri"/>
              <a:cs typeface="Calibri"/>
              <a:sym typeface="Calibri"/>
            </a:endParaRPr>
          </a:p>
        </p:txBody>
      </p:sp>
      <p:sp>
        <p:nvSpPr>
          <p:cNvPr id="434" name="Google Shape;434;p9"/>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435" name="Google Shape;435;p9"/>
          <p:cNvPicPr preferRelativeResize="0"/>
          <p:nvPr/>
        </p:nvPicPr>
        <p:blipFill rotWithShape="1">
          <a:blip r:embed="rId5">
            <a:alphaModFix/>
          </a:blip>
          <a:srcRect/>
          <a:stretch/>
        </p:blipFill>
        <p:spPr>
          <a:xfrm>
            <a:off x="6724797" y="725763"/>
            <a:ext cx="5155091" cy="5533884"/>
          </a:xfrm>
          <a:prstGeom prst="rect">
            <a:avLst/>
          </a:prstGeom>
          <a:noFill/>
          <a:ln>
            <a:noFill/>
          </a:ln>
        </p:spPr>
      </p:pic>
      <p:pic>
        <p:nvPicPr>
          <p:cNvPr id="436" name="Google Shape;436;p9"/>
          <p:cNvPicPr preferRelativeResize="0"/>
          <p:nvPr/>
        </p:nvPicPr>
        <p:blipFill rotWithShape="1">
          <a:blip r:embed="rId6">
            <a:alphaModFix/>
          </a:blip>
          <a:srcRect/>
          <a:stretch/>
        </p:blipFill>
        <p:spPr>
          <a:xfrm>
            <a:off x="308953" y="2132954"/>
            <a:ext cx="6087874" cy="4121015"/>
          </a:xfrm>
          <a:prstGeom prst="rect">
            <a:avLst/>
          </a:prstGeom>
          <a:noFill/>
          <a:ln>
            <a:noFill/>
          </a:ln>
        </p:spPr>
      </p:pic>
      <p:sp>
        <p:nvSpPr>
          <p:cNvPr id="437" name="Google Shape;437;p9"/>
          <p:cNvSpPr txBox="1"/>
          <p:nvPr/>
        </p:nvSpPr>
        <p:spPr>
          <a:xfrm>
            <a:off x="474216" y="367329"/>
            <a:ext cx="5621784"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Representation of how much influence each data type makes on the prediction of the insurance cost.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The graph shows that Smoking status is given the highest importance with regard to calculating insurance costs.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0"/>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4" name="Google Shape;444;p10"/>
          <p:cNvSpPr/>
          <p:nvPr/>
        </p:nvSpPr>
        <p:spPr>
          <a:xfrm rot="10800000" flipH="1">
            <a:off x="4754544" y="-3969357"/>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5" name="Google Shape;445;p10"/>
          <p:cNvSpPr/>
          <p:nvPr/>
        </p:nvSpPr>
        <p:spPr>
          <a:xfrm rot="-3600000" flipH="1">
            <a:off x="10294778" y="-693302"/>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6" name="Google Shape;446;p10"/>
          <p:cNvSpPr/>
          <p:nvPr/>
        </p:nvSpPr>
        <p:spPr>
          <a:xfrm rot="7200000" flipH="1">
            <a:off x="-5140472" y="2710963"/>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7" name="Google Shape;447;p10"/>
          <p:cNvSpPr/>
          <p:nvPr/>
        </p:nvSpPr>
        <p:spPr>
          <a:xfrm>
            <a:off x="11236006"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rgbClr val="FFFFFF"/>
              </a:buClr>
              <a:buSzPts val="800"/>
              <a:buFont typeface="Reddit Sans"/>
              <a:buNone/>
            </a:pPr>
            <a:r>
              <a:rPr lang="en-US" sz="800" b="0" i="0" u="none" strike="noStrike" cap="none">
                <a:solidFill>
                  <a:srgbClr val="FFFFFF"/>
                </a:solidFill>
                <a:latin typeface="Reddit Sans"/>
                <a:ea typeface="Reddit Sans"/>
                <a:cs typeface="Reddit Sans"/>
                <a:sym typeface="Reddit Sans"/>
              </a:rPr>
              <a:t>7</a:t>
            </a:r>
            <a:endParaRPr sz="800" b="0" i="0" u="none" strike="noStrike" cap="none">
              <a:solidFill>
                <a:schemeClr val="dk1"/>
              </a:solidFill>
              <a:latin typeface="Calibri"/>
              <a:ea typeface="Calibri"/>
              <a:cs typeface="Calibri"/>
              <a:sym typeface="Calibri"/>
            </a:endParaRPr>
          </a:p>
        </p:txBody>
      </p:sp>
      <p:sp>
        <p:nvSpPr>
          <p:cNvPr id="448" name="Google Shape;448;p10"/>
          <p:cNvSpPr/>
          <p:nvPr/>
        </p:nvSpPr>
        <p:spPr>
          <a:xfrm>
            <a:off x="3703320" y="930524"/>
            <a:ext cx="7802880" cy="790122"/>
          </a:xfrm>
          <a:custGeom>
            <a:avLst/>
            <a:gdLst/>
            <a:ahLst/>
            <a:cxnLst/>
            <a:rect l="l" t="t" r="r" b="b"/>
            <a:pathLst>
              <a:path w="7802880" h="790122" extrusionOk="0">
                <a:moveTo>
                  <a:pt x="0" y="790122"/>
                </a:moveTo>
                <a:lnTo>
                  <a:pt x="0" y="0"/>
                </a:lnTo>
                <a:lnTo>
                  <a:pt x="7802880" y="0"/>
                </a:lnTo>
                <a:lnTo>
                  <a:pt x="7802880" y="790122"/>
                </a:lnTo>
                <a:lnTo>
                  <a:pt x="0" y="790122"/>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4009"/>
              <a:buFont typeface="Reddit Sans"/>
              <a:buNone/>
            </a:pPr>
            <a:r>
              <a:rPr lang="en-US" sz="4009" b="1" i="0" u="none" strike="noStrike" cap="none">
                <a:solidFill>
                  <a:srgbClr val="FFFFFF"/>
                </a:solidFill>
                <a:latin typeface="Reddit Sans"/>
                <a:ea typeface="Reddit Sans"/>
                <a:cs typeface="Reddit Sans"/>
                <a:sym typeface="Reddit Sans"/>
              </a:rPr>
              <a:t>Future Implications</a:t>
            </a:r>
            <a:endParaRPr sz="4009" b="0" i="0" u="none" strike="noStrike" cap="none">
              <a:solidFill>
                <a:schemeClr val="dk1"/>
              </a:solidFill>
              <a:latin typeface="Calibri"/>
              <a:ea typeface="Calibri"/>
              <a:cs typeface="Calibri"/>
              <a:sym typeface="Calibri"/>
            </a:endParaRPr>
          </a:p>
        </p:txBody>
      </p:sp>
      <p:sp>
        <p:nvSpPr>
          <p:cNvPr id="449" name="Google Shape;449;p10"/>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50" name="Google Shape;450;p10"/>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blipFill rotWithShape="1">
            <a:blip r:embed="rId5">
              <a:alphaModFix/>
            </a:blip>
            <a:stretch>
              <a:fillRect/>
            </a:stretch>
          </a:blip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51" name="Google Shape;451;p10"/>
          <p:cNvSpPr/>
          <p:nvPr/>
        </p:nvSpPr>
        <p:spPr>
          <a:xfrm>
            <a:off x="3703320"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452" name="Google Shape;452;p10"/>
          <p:cNvSpPr/>
          <p:nvPr/>
        </p:nvSpPr>
        <p:spPr>
          <a:xfrm>
            <a:off x="0" y="90100"/>
            <a:ext cx="65" cy="276999"/>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3" name="Google Shape;453;p10"/>
          <p:cNvSpPr txBox="1"/>
          <p:nvPr/>
        </p:nvSpPr>
        <p:spPr>
          <a:xfrm>
            <a:off x="3703320" y="1609725"/>
            <a:ext cx="7993380" cy="4888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Arial"/>
              <a:ea typeface="Arial"/>
              <a:cs typeface="Arial"/>
              <a:sym typeface="Arial"/>
            </a:endParaRPr>
          </a:p>
          <a:p>
            <a:pPr marL="514350" marR="0" lvl="0" indent="-514350" algn="l" rtl="0">
              <a:lnSpc>
                <a:spcPct val="100000"/>
              </a:lnSpc>
              <a:spcBef>
                <a:spcPts val="0"/>
              </a:spcBef>
              <a:spcAft>
                <a:spcPts val="0"/>
              </a:spcAft>
              <a:buClr>
                <a:schemeClr val="lt1"/>
              </a:buClr>
              <a:buSzPts val="1600"/>
              <a:buFont typeface="+mj-lt"/>
              <a:buAutoNum type="romanUcPeriod"/>
            </a:pPr>
            <a:r>
              <a:rPr lang="en-US" sz="1600" b="0" i="0" u="none" strike="noStrike" cap="none" dirty="0">
                <a:solidFill>
                  <a:schemeClr val="lt1"/>
                </a:solidFill>
                <a:latin typeface="Calibri"/>
                <a:ea typeface="Calibri"/>
                <a:cs typeface="Calibri"/>
                <a:sym typeface="Calibri"/>
              </a:rPr>
              <a:t>Incorporating more detailed geographic data to analyze local trends in insurance costs.</a:t>
            </a:r>
            <a:endParaRPr sz="1400" b="0" i="0" u="none" strike="noStrike" cap="none" dirty="0">
              <a:solidFill>
                <a:srgbClr val="000000"/>
              </a:solidFill>
              <a:latin typeface="Arial"/>
              <a:ea typeface="Arial"/>
              <a:cs typeface="Arial"/>
              <a:sym typeface="Arial"/>
            </a:endParaRPr>
          </a:p>
          <a:p>
            <a:pPr marL="603250" marR="0" lvl="0" indent="-400050" algn="l" rtl="0">
              <a:lnSpc>
                <a:spcPct val="89062"/>
              </a:lnSpc>
              <a:spcBef>
                <a:spcPts val="0"/>
              </a:spcBef>
              <a:spcAft>
                <a:spcPts val="0"/>
              </a:spcAft>
              <a:buClr>
                <a:schemeClr val="dk1"/>
              </a:buClr>
              <a:buSzPts val="1600"/>
              <a:buFont typeface="+mj-lt"/>
              <a:buAutoNum type="romanUcPeriod"/>
            </a:pPr>
            <a:endParaRPr sz="1600" b="0" i="0" u="none" strike="noStrike" cap="none" dirty="0">
              <a:solidFill>
                <a:schemeClr val="lt1"/>
              </a:solidFill>
              <a:latin typeface="Calibri"/>
              <a:ea typeface="Calibri"/>
              <a:cs typeface="Calibri"/>
              <a:sym typeface="Calibri"/>
            </a:endParaRPr>
          </a:p>
          <a:p>
            <a:pPr marL="514350" marR="0" lvl="0" indent="-514350" algn="l" rtl="0">
              <a:lnSpc>
                <a:spcPct val="100000"/>
              </a:lnSpc>
              <a:spcBef>
                <a:spcPts val="0"/>
              </a:spcBef>
              <a:spcAft>
                <a:spcPts val="0"/>
              </a:spcAft>
              <a:buClr>
                <a:schemeClr val="lt1"/>
              </a:buClr>
              <a:buSzPts val="1600"/>
              <a:buFont typeface="+mj-lt"/>
              <a:buAutoNum type="romanUcPeriod"/>
            </a:pPr>
            <a:r>
              <a:rPr lang="en-US" sz="1600" b="0" i="0" u="none" strike="noStrike" cap="none" dirty="0">
                <a:solidFill>
                  <a:schemeClr val="lt1"/>
                </a:solidFill>
                <a:latin typeface="Calibri"/>
                <a:ea typeface="Calibri"/>
                <a:cs typeface="Calibri"/>
                <a:sym typeface="Calibri"/>
              </a:rPr>
              <a:t>Consider collecting more data on other lifestyle factors to improve predictive power.</a:t>
            </a:r>
            <a:endParaRPr sz="1400" b="0" i="0" u="none" strike="noStrike" cap="none" dirty="0">
              <a:solidFill>
                <a:srgbClr val="000000"/>
              </a:solidFill>
              <a:latin typeface="Arial"/>
              <a:ea typeface="Arial"/>
              <a:cs typeface="Arial"/>
              <a:sym typeface="Arial"/>
            </a:endParaRPr>
          </a:p>
          <a:p>
            <a:pPr marL="603250" marR="0" lvl="0" indent="-400050" algn="l" rtl="0">
              <a:lnSpc>
                <a:spcPct val="100000"/>
              </a:lnSpc>
              <a:spcBef>
                <a:spcPts val="0"/>
              </a:spcBef>
              <a:spcAft>
                <a:spcPts val="0"/>
              </a:spcAft>
              <a:buClr>
                <a:schemeClr val="dk1"/>
              </a:buClr>
              <a:buSzPts val="1600"/>
              <a:buFont typeface="+mj-lt"/>
              <a:buAutoNum type="romanUcPeriod"/>
            </a:pPr>
            <a:endParaRPr sz="1600" b="0" i="0" u="none" strike="noStrike" cap="none" dirty="0">
              <a:solidFill>
                <a:schemeClr val="lt1"/>
              </a:solidFill>
              <a:latin typeface="Calibri"/>
              <a:ea typeface="Calibri"/>
              <a:cs typeface="Calibri"/>
              <a:sym typeface="Calibri"/>
            </a:endParaRPr>
          </a:p>
          <a:p>
            <a:pPr marL="514350" marR="0" lvl="0" indent="-514350" algn="l" rtl="0">
              <a:lnSpc>
                <a:spcPct val="100000"/>
              </a:lnSpc>
              <a:spcBef>
                <a:spcPts val="0"/>
              </a:spcBef>
              <a:spcAft>
                <a:spcPts val="0"/>
              </a:spcAft>
              <a:buClr>
                <a:schemeClr val="lt1"/>
              </a:buClr>
              <a:buSzPts val="1600"/>
              <a:buFont typeface="+mj-lt"/>
              <a:buAutoNum type="romanUcPeriod"/>
            </a:pPr>
            <a:r>
              <a:rPr lang="en-US" sz="1600" b="0" i="0" u="none" strike="noStrike" cap="none" dirty="0">
                <a:solidFill>
                  <a:schemeClr val="lt1"/>
                </a:solidFill>
                <a:latin typeface="Calibri"/>
                <a:ea typeface="Calibri"/>
                <a:cs typeface="Calibri"/>
                <a:sym typeface="Calibri"/>
              </a:rPr>
              <a:t>Including additional health-related factors such as pre-existing conditions or lifestyle choices beyond smoking.</a:t>
            </a:r>
            <a:endParaRPr sz="1400" b="0" i="0" u="none" strike="noStrike" cap="none" dirty="0">
              <a:solidFill>
                <a:srgbClr val="000000"/>
              </a:solidFill>
              <a:latin typeface="Arial"/>
              <a:ea typeface="Arial"/>
              <a:cs typeface="Arial"/>
              <a:sym typeface="Arial"/>
            </a:endParaRPr>
          </a:p>
          <a:p>
            <a:pPr marL="603250" marR="0" lvl="0" indent="-400050" algn="l" rtl="0">
              <a:lnSpc>
                <a:spcPct val="100000"/>
              </a:lnSpc>
              <a:spcBef>
                <a:spcPts val="0"/>
              </a:spcBef>
              <a:spcAft>
                <a:spcPts val="0"/>
              </a:spcAft>
              <a:buClr>
                <a:schemeClr val="dk1"/>
              </a:buClr>
              <a:buSzPts val="1600"/>
              <a:buFont typeface="+mj-lt"/>
              <a:buAutoNum type="romanUcPeriod"/>
            </a:pPr>
            <a:endParaRPr sz="1600" b="0" i="0" u="none" strike="noStrike" cap="none" dirty="0">
              <a:solidFill>
                <a:schemeClr val="lt1"/>
              </a:solidFill>
              <a:latin typeface="Calibri"/>
              <a:ea typeface="Calibri"/>
              <a:cs typeface="Calibri"/>
              <a:sym typeface="Calibri"/>
            </a:endParaRPr>
          </a:p>
          <a:p>
            <a:pPr marL="514350" marR="0" lvl="0" indent="-514350" algn="l" rtl="0">
              <a:lnSpc>
                <a:spcPct val="100000"/>
              </a:lnSpc>
              <a:spcBef>
                <a:spcPts val="0"/>
              </a:spcBef>
              <a:spcAft>
                <a:spcPts val="0"/>
              </a:spcAft>
              <a:buClr>
                <a:schemeClr val="lt1"/>
              </a:buClr>
              <a:buSzPts val="1600"/>
              <a:buFont typeface="+mj-lt"/>
              <a:buAutoNum type="romanUcPeriod"/>
            </a:pPr>
            <a:r>
              <a:rPr lang="en-US" sz="1600" b="0" i="0" u="none" strike="noStrike" cap="none" dirty="0">
                <a:solidFill>
                  <a:schemeClr val="lt1"/>
                </a:solidFill>
                <a:latin typeface="Calibri"/>
                <a:ea typeface="Calibri"/>
                <a:cs typeface="Calibri"/>
                <a:sym typeface="Calibri"/>
              </a:rPr>
              <a:t>Conducting a longitudinal study to examine how insurance costs change over time for individuals.</a:t>
            </a:r>
            <a:endParaRPr sz="1400" b="0" i="0" u="none" strike="noStrike" cap="none" dirty="0">
              <a:solidFill>
                <a:srgbClr val="000000"/>
              </a:solidFill>
              <a:latin typeface="Arial"/>
              <a:ea typeface="Arial"/>
              <a:cs typeface="Arial"/>
              <a:sym typeface="Arial"/>
            </a:endParaRPr>
          </a:p>
          <a:p>
            <a:pPr marL="603250" marR="0" lvl="0" indent="-400050" algn="l" rtl="0">
              <a:lnSpc>
                <a:spcPct val="100000"/>
              </a:lnSpc>
              <a:spcBef>
                <a:spcPts val="0"/>
              </a:spcBef>
              <a:spcAft>
                <a:spcPts val="0"/>
              </a:spcAft>
              <a:buClr>
                <a:schemeClr val="dk1"/>
              </a:buClr>
              <a:buSzPts val="1600"/>
              <a:buFont typeface="+mj-lt"/>
              <a:buAutoNum type="romanUcPeriod"/>
            </a:pPr>
            <a:endParaRPr sz="1600" b="0" i="0" u="none" strike="noStrike" cap="none" dirty="0">
              <a:solidFill>
                <a:schemeClr val="lt1"/>
              </a:solidFill>
              <a:latin typeface="Calibri"/>
              <a:ea typeface="Calibri"/>
              <a:cs typeface="Calibri"/>
              <a:sym typeface="Calibri"/>
            </a:endParaRPr>
          </a:p>
          <a:p>
            <a:pPr marL="514350" marR="0" lvl="0" indent="-514350" algn="l" rtl="0">
              <a:lnSpc>
                <a:spcPct val="100000"/>
              </a:lnSpc>
              <a:spcBef>
                <a:spcPts val="0"/>
              </a:spcBef>
              <a:spcAft>
                <a:spcPts val="0"/>
              </a:spcAft>
              <a:buClr>
                <a:schemeClr val="lt1"/>
              </a:buClr>
              <a:buSzPts val="1600"/>
              <a:buFont typeface="+mj-lt"/>
              <a:buAutoNum type="romanUcPeriod"/>
            </a:pPr>
            <a:r>
              <a:rPr lang="en-US" sz="1600" b="0" i="0" u="none" strike="noStrike" cap="none" dirty="0">
                <a:solidFill>
                  <a:schemeClr val="lt1"/>
                </a:solidFill>
                <a:latin typeface="Calibri"/>
                <a:ea typeface="Calibri"/>
                <a:cs typeface="Calibri"/>
                <a:sym typeface="Calibri"/>
              </a:rPr>
              <a:t>Exploring more advanced machine learning techniques, such as ensemble methods or deep learning, to potentially improve predictive accuracy.</a:t>
            </a:r>
            <a:endParaRPr sz="1400" b="0" i="0" u="none" strike="noStrike" cap="none" dirty="0">
              <a:solidFill>
                <a:srgbClr val="000000"/>
              </a:solidFill>
              <a:latin typeface="Arial"/>
              <a:ea typeface="Arial"/>
              <a:cs typeface="Arial"/>
              <a:sym typeface="Arial"/>
            </a:endParaRPr>
          </a:p>
          <a:p>
            <a:pPr marL="603250" marR="0" lvl="0" indent="-400050" algn="l" rtl="0">
              <a:lnSpc>
                <a:spcPct val="100000"/>
              </a:lnSpc>
              <a:spcBef>
                <a:spcPts val="0"/>
              </a:spcBef>
              <a:spcAft>
                <a:spcPts val="0"/>
              </a:spcAft>
              <a:buClr>
                <a:schemeClr val="dk1"/>
              </a:buClr>
              <a:buSzPts val="1600"/>
              <a:buFont typeface="+mj-lt"/>
              <a:buAutoNum type="romanUcPeriod"/>
            </a:pPr>
            <a:endParaRPr sz="1600" b="0" i="0" u="none" strike="noStrike" cap="none" dirty="0">
              <a:solidFill>
                <a:schemeClr val="lt1"/>
              </a:solidFill>
              <a:latin typeface="Calibri"/>
              <a:ea typeface="Calibri"/>
              <a:cs typeface="Calibri"/>
              <a:sym typeface="Calibri"/>
            </a:endParaRPr>
          </a:p>
          <a:p>
            <a:pPr marL="514350" marR="0" lvl="0" indent="-514350" algn="l" rtl="0">
              <a:lnSpc>
                <a:spcPct val="100000"/>
              </a:lnSpc>
              <a:spcBef>
                <a:spcPts val="0"/>
              </a:spcBef>
              <a:spcAft>
                <a:spcPts val="0"/>
              </a:spcAft>
              <a:buClr>
                <a:schemeClr val="lt1"/>
              </a:buClr>
              <a:buSzPts val="1600"/>
              <a:buFont typeface="+mj-lt"/>
              <a:buAutoNum type="romanUcPeriod"/>
            </a:pPr>
            <a:r>
              <a:rPr lang="en-US" sz="1600" b="0" i="0" u="none" strike="noStrike" cap="none" dirty="0">
                <a:solidFill>
                  <a:schemeClr val="lt1"/>
                </a:solidFill>
                <a:latin typeface="Calibri"/>
                <a:ea typeface="Calibri"/>
                <a:cs typeface="Calibri"/>
                <a:sym typeface="Calibri"/>
              </a:rPr>
              <a:t>The models could be used to identify high-risk individuals for targeted smoking cessation programs.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dirty="0">
                <a:solidFill>
                  <a:schemeClr val="lt1"/>
                </a:solidFill>
                <a:latin typeface="Arial"/>
                <a:ea typeface="Arial"/>
                <a:cs typeface="Arial"/>
                <a:sym typeface="Arial"/>
              </a:rPr>
            </a:br>
            <a:endParaRPr sz="1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31ebfdb8eed_0_121"/>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0" name="Google Shape;460;g31ebfdb8eed_0_121"/>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1" name="Google Shape;461;g31ebfdb8eed_0_121"/>
          <p:cNvSpPr/>
          <p:nvPr/>
        </p:nvSpPr>
        <p:spPr>
          <a:xfrm rot="1713195">
            <a:off x="8471380" y="3102360"/>
            <a:ext cx="5860580" cy="6234659"/>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2" name="Google Shape;462;g31ebfdb8eed_0_121"/>
          <p:cNvSpPr/>
          <p:nvPr/>
        </p:nvSpPr>
        <p:spPr>
          <a:xfrm rot="9009977" flipH="1">
            <a:off x="-2870976" y="3360369"/>
            <a:ext cx="7059736" cy="7510356"/>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3" name="Google Shape;463;g31ebfdb8eed_0_121"/>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4" name="Google Shape;464;g31ebfdb8eed_0_121"/>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465" name="Google Shape;465;g31ebfdb8eed_0_121"/>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6" name="Google Shape;466;g31ebfdb8eed_0_121"/>
          <p:cNvSpPr txBox="1"/>
          <p:nvPr/>
        </p:nvSpPr>
        <p:spPr>
          <a:xfrm>
            <a:off x="1666875" y="367329"/>
            <a:ext cx="80964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lt1"/>
                </a:solidFill>
                <a:latin typeface="Calibri"/>
                <a:ea typeface="Calibri"/>
                <a:cs typeface="Calibri"/>
                <a:sym typeface="Calibri"/>
              </a:rPr>
              <a:t>References</a:t>
            </a:r>
            <a:endParaRPr sz="1400" b="0" i="0" u="none" strike="noStrike" cap="none">
              <a:solidFill>
                <a:srgbClr val="000000"/>
              </a:solidFill>
              <a:latin typeface="Arial"/>
              <a:ea typeface="Arial"/>
              <a:cs typeface="Arial"/>
              <a:sym typeface="Arial"/>
            </a:endParaRPr>
          </a:p>
        </p:txBody>
      </p:sp>
      <p:sp>
        <p:nvSpPr>
          <p:cNvPr id="467" name="Google Shape;467;g31ebfdb8eed_0_121"/>
          <p:cNvSpPr/>
          <p:nvPr/>
        </p:nvSpPr>
        <p:spPr>
          <a:xfrm>
            <a:off x="2483200" y="1652088"/>
            <a:ext cx="7225589" cy="3553827"/>
          </a:xfrm>
          <a:custGeom>
            <a:avLst/>
            <a:gdLst/>
            <a:ahLst/>
            <a:cxnLst/>
            <a:rect l="l" t="t" r="r" b="b"/>
            <a:pathLst>
              <a:path w="3291840" h="1880332" extrusionOk="0">
                <a:moveTo>
                  <a:pt x="0" y="1880332"/>
                </a:moveTo>
                <a:lnTo>
                  <a:pt x="0" y="0"/>
                </a:lnTo>
                <a:lnTo>
                  <a:pt x="3291840" y="0"/>
                </a:lnTo>
                <a:lnTo>
                  <a:pt x="3291840" y="1880332"/>
                </a:lnTo>
                <a:lnTo>
                  <a:pt x="0" y="1880332"/>
                </a:lnTo>
              </a:path>
            </a:pathLst>
          </a:cu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FFFFFF"/>
              </a:buClr>
              <a:buSzPts val="1400"/>
              <a:buFont typeface="Reddit Sans"/>
              <a:buNone/>
            </a:pPr>
            <a:r>
              <a:rPr lang="en-US" sz="1500" b="1" i="0" u="none" strike="noStrike" cap="none">
                <a:solidFill>
                  <a:srgbClr val="FFFFFF"/>
                </a:solidFill>
                <a:latin typeface="Reddit Sans"/>
                <a:ea typeface="Reddit Sans"/>
                <a:cs typeface="Reddit Sans"/>
                <a:sym typeface="Reddit Sans"/>
              </a:rPr>
              <a:t>[1] "Factors Influencing Health Insurance Costs," Journal of Predictive Analytics, 2022.</a:t>
            </a: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rgbClr val="FFFFFF"/>
              </a:buClr>
              <a:buSzPts val="1400"/>
              <a:buFont typeface="Reddit Sans"/>
              <a:buNone/>
            </a:pP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rgbClr val="FFFFFF"/>
              </a:buClr>
              <a:buSzPts val="1400"/>
              <a:buFont typeface="Reddit Sans"/>
              <a:buNone/>
            </a:pPr>
            <a:r>
              <a:rPr lang="en-US" sz="1500" b="1" i="0" u="none" strike="noStrike" cap="none">
                <a:solidFill>
                  <a:srgbClr val="FFFFFF"/>
                </a:solidFill>
                <a:latin typeface="Reddit Sans"/>
                <a:ea typeface="Reddit Sans"/>
                <a:cs typeface="Reddit Sans"/>
                <a:sym typeface="Reddit Sans"/>
              </a:rPr>
              <a:t>[2] "Application of Linear Regression in Healthcare Cost Prediction," IEEE, 2021.</a:t>
            </a: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rgbClr val="FFFFFF"/>
              </a:buClr>
              <a:buSzPts val="1400"/>
              <a:buFont typeface="Reddit Sans"/>
              <a:buNone/>
            </a:pP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r>
              <a:rPr lang="en-US" sz="1500" b="1" i="0" u="none" strike="noStrike" cap="none">
                <a:solidFill>
                  <a:srgbClr val="FFFFFF"/>
                </a:solidFill>
                <a:latin typeface="Reddit Sans"/>
                <a:ea typeface="Reddit Sans"/>
                <a:cs typeface="Reddit Sans"/>
                <a:sym typeface="Reddit Sans"/>
              </a:rPr>
              <a:t>[3] "The Impact of Lifestyle Choices on Healthcare Costs: A Predictive Modeling Approach," International Journal of Data Science, 2020.</a:t>
            </a: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r>
              <a:rPr lang="en-US" sz="1500" b="1" i="0" u="none" strike="noStrike" cap="none">
                <a:solidFill>
                  <a:srgbClr val="FFFFFF"/>
                </a:solidFill>
                <a:latin typeface="Reddit Sans"/>
                <a:ea typeface="Reddit Sans"/>
                <a:cs typeface="Reddit Sans"/>
                <a:sym typeface="Reddit Sans"/>
              </a:rPr>
              <a:t>[4] "Machine Learning Applications in Health Insurance Pricing," Springer AI in Healthcare, 2019.</a:t>
            </a: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r>
              <a:rPr lang="en-US" sz="1500" b="1" i="0" u="none" strike="noStrike" cap="none">
                <a:solidFill>
                  <a:srgbClr val="FFFFFF"/>
                </a:solidFill>
                <a:latin typeface="Reddit Sans"/>
                <a:ea typeface="Reddit Sans"/>
                <a:cs typeface="Reddit Sans"/>
                <a:sym typeface="Reddit Sans"/>
              </a:rPr>
              <a:t>[5] "Evaluating the Effectiveness of Regression Models in Medical Cost Prediction," Journal of Medical Informatics, 2021.</a:t>
            </a: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chemeClr val="dk1"/>
              </a:buClr>
              <a:buSzPts val="1100"/>
              <a:buFont typeface="Arial"/>
              <a:buNone/>
            </a:pPr>
            <a:r>
              <a:rPr lang="en-US" sz="1500" b="1" i="0" u="none" strike="noStrike" cap="none">
                <a:solidFill>
                  <a:srgbClr val="FFFFFF"/>
                </a:solidFill>
                <a:latin typeface="Reddit Sans"/>
                <a:ea typeface="Reddit Sans"/>
                <a:cs typeface="Reddit Sans"/>
                <a:sym typeface="Reddit Sans"/>
              </a:rPr>
              <a:t>[6] "Predictive Analytics in Insurance: A Comprehensive Review of Algorithms," Journal of Risk and Insurance, 2020.</a:t>
            </a:r>
            <a:endParaRPr sz="1500" b="1" i="0" u="none" strike="noStrike" cap="none">
              <a:solidFill>
                <a:srgbClr val="FFFFFF"/>
              </a:solidFill>
              <a:latin typeface="Reddit Sans"/>
              <a:ea typeface="Reddit Sans"/>
              <a:cs typeface="Reddit Sans"/>
              <a:sym typeface="Reddit Sans"/>
            </a:endParaRPr>
          </a:p>
          <a:p>
            <a:pPr marL="0" marR="0" lvl="0" indent="0" algn="just" rtl="0">
              <a:lnSpc>
                <a:spcPct val="100000"/>
              </a:lnSpc>
              <a:spcBef>
                <a:spcPts val="0"/>
              </a:spcBef>
              <a:spcAft>
                <a:spcPts val="0"/>
              </a:spcAft>
              <a:buClr>
                <a:srgbClr val="FFFFFF"/>
              </a:buClr>
              <a:buSzPts val="1400"/>
              <a:buFont typeface="Reddit Sans"/>
              <a:buNone/>
            </a:pPr>
            <a:endParaRPr sz="1500" b="1" i="0" u="none" strike="noStrike" cap="none">
              <a:solidFill>
                <a:srgbClr val="FFFFFF"/>
              </a:solidFill>
              <a:latin typeface="Reddit Sans"/>
              <a:ea typeface="Reddit Sans"/>
              <a:cs typeface="Reddit Sans"/>
              <a:sym typeface="Reddi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11"/>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4" name="Google Shape;474;p11"/>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5" name="Google Shape;475;p11"/>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6" name="Google Shape;476;p11"/>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7" name="Google Shape;477;p11"/>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8" name="Google Shape;478;p11"/>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479" name="Google Shape;479;p11"/>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480" name="Google Shape;480;p11"/>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1" name="Google Shape;481;p11"/>
          <p:cNvSpPr txBox="1"/>
          <p:nvPr/>
        </p:nvSpPr>
        <p:spPr>
          <a:xfrm>
            <a:off x="1429876" y="2837219"/>
            <a:ext cx="8096250"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lt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3"/>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5" name="Google Shape;25;p3"/>
          <p:cNvSpPr/>
          <p:nvPr/>
        </p:nvSpPr>
        <p:spPr>
          <a:xfrm rot="10800000" flipH="1">
            <a:off x="5145240" y="-3082417"/>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 name="Google Shape;26;p3"/>
          <p:cNvSpPr/>
          <p:nvPr/>
        </p:nvSpPr>
        <p:spPr>
          <a:xfrm rot="9086805" flipH="1">
            <a:off x="8160779" y="2911479"/>
            <a:ext cx="5860580" cy="4935933"/>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7" name="Google Shape;27;p3"/>
          <p:cNvSpPr/>
          <p:nvPr/>
        </p:nvSpPr>
        <p:spPr>
          <a:xfrm>
            <a:off x="1167031" y="916856"/>
            <a:ext cx="6953120" cy="1247927"/>
          </a:xfrm>
          <a:custGeom>
            <a:avLst/>
            <a:gdLst/>
            <a:ahLst/>
            <a:cxnLst/>
            <a:rect l="l" t="t" r="r" b="b"/>
            <a:pathLst>
              <a:path w="6953120" h="1247927" extrusionOk="0">
                <a:moveTo>
                  <a:pt x="0" y="1247927"/>
                </a:moveTo>
                <a:lnTo>
                  <a:pt x="0" y="0"/>
                </a:lnTo>
                <a:lnTo>
                  <a:pt x="6953120" y="0"/>
                </a:lnTo>
                <a:lnTo>
                  <a:pt x="6953120" y="1247927"/>
                </a:lnTo>
                <a:lnTo>
                  <a:pt x="0" y="1247927"/>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024"/>
              <a:buFont typeface="Reddit Sans"/>
              <a:buNone/>
            </a:pPr>
            <a:r>
              <a:rPr lang="en-US" sz="4024" b="1" i="0" u="none" strike="noStrike" cap="none">
                <a:solidFill>
                  <a:srgbClr val="FFFFFF"/>
                </a:solidFill>
                <a:latin typeface="Reddit Sans"/>
                <a:ea typeface="Reddit Sans"/>
                <a:cs typeface="Reddit Sans"/>
                <a:sym typeface="Reddit Sans"/>
              </a:rPr>
              <a:t>Abstract</a:t>
            </a:r>
            <a:endParaRPr sz="4024" b="0" i="0" u="none" strike="noStrike" cap="none">
              <a:solidFill>
                <a:schemeClr val="dk1"/>
              </a:solidFill>
              <a:latin typeface="Calibri"/>
              <a:ea typeface="Calibri"/>
              <a:cs typeface="Calibri"/>
              <a:sym typeface="Calibri"/>
            </a:endParaRPr>
          </a:p>
        </p:txBody>
      </p:sp>
      <p:sp>
        <p:nvSpPr>
          <p:cNvPr id="28" name="Google Shape;28;p3"/>
          <p:cNvSpPr/>
          <p:nvPr/>
        </p:nvSpPr>
        <p:spPr>
          <a:xfrm>
            <a:off x="685800"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29" name="Google Shape;29;p3"/>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 name="Google Shape;30;p3"/>
          <p:cNvSpPr/>
          <p:nvPr/>
        </p:nvSpPr>
        <p:spPr>
          <a:xfrm>
            <a:off x="11190287"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rgbClr val="FFFFFF"/>
              </a:buClr>
              <a:buSzPts val="800"/>
              <a:buFont typeface="Reddit Sans"/>
              <a:buNone/>
            </a:pPr>
            <a:r>
              <a:rPr lang="en-US" sz="800" b="0" i="0" u="none" strike="noStrike" cap="none">
                <a:solidFill>
                  <a:srgbClr val="FFFFFF"/>
                </a:solidFill>
                <a:latin typeface="Reddit Sans"/>
                <a:ea typeface="Reddit Sans"/>
                <a:cs typeface="Reddit Sans"/>
                <a:sym typeface="Reddit Sans"/>
              </a:rPr>
              <a:t>2</a:t>
            </a:r>
            <a:endParaRPr sz="800" b="0" i="0" u="none" strike="noStrike" cap="none">
              <a:solidFill>
                <a:schemeClr val="dk1"/>
              </a:solidFill>
              <a:latin typeface="Calibri"/>
              <a:ea typeface="Calibri"/>
              <a:cs typeface="Calibri"/>
              <a:sym typeface="Calibri"/>
            </a:endParaRPr>
          </a:p>
        </p:txBody>
      </p:sp>
      <p:sp>
        <p:nvSpPr>
          <p:cNvPr id="31" name="Google Shape;31;p3"/>
          <p:cNvSpPr/>
          <p:nvPr/>
        </p:nvSpPr>
        <p:spPr>
          <a:xfrm>
            <a:off x="2562775" y="2099200"/>
            <a:ext cx="7225589" cy="1711102"/>
          </a:xfrm>
          <a:custGeom>
            <a:avLst/>
            <a:gdLst/>
            <a:ahLst/>
            <a:cxnLst/>
            <a:rect l="l" t="t" r="r" b="b"/>
            <a:pathLst>
              <a:path w="3291840" h="1880332" extrusionOk="0">
                <a:moveTo>
                  <a:pt x="0" y="1880332"/>
                </a:moveTo>
                <a:lnTo>
                  <a:pt x="0" y="0"/>
                </a:lnTo>
                <a:lnTo>
                  <a:pt x="3291840" y="0"/>
                </a:lnTo>
                <a:lnTo>
                  <a:pt x="3291840" y="1880332"/>
                </a:lnTo>
                <a:lnTo>
                  <a:pt x="0" y="1880332"/>
                </a:lnTo>
              </a:path>
            </a:pathLst>
          </a:cu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FFFFFF"/>
              </a:buClr>
              <a:buSzPts val="1400"/>
              <a:buFont typeface="Reddit Sans"/>
              <a:buNone/>
            </a:pPr>
            <a:r>
              <a:rPr lang="en-US" sz="1500" b="1" i="0" u="none" strike="noStrike" cap="none">
                <a:solidFill>
                  <a:srgbClr val="FFFFFF"/>
                </a:solidFill>
                <a:latin typeface="Reddit Sans"/>
                <a:ea typeface="Reddit Sans"/>
                <a:cs typeface="Reddit Sans"/>
                <a:sym typeface="Reddit Sans"/>
              </a:rPr>
              <a:t>This project focuses on predicting medical insurance costs using machine learning models like Linear Regression, Random Forest, and Decision Trees. The dataset includes features such as age, BMI, smoking status, and region, with smoking status and BMI identified as the most significant predictors. The results demonstrate the potential for these models to assist insurers in pricing policies more accurately and efficiently.</a:t>
            </a:r>
            <a:endParaRPr sz="1500" b="1" i="0" u="none" strike="noStrike" cap="none">
              <a:solidFill>
                <a:schemeClr val="dk1"/>
              </a:solidFill>
              <a:latin typeface="Calibri"/>
              <a:ea typeface="Calibri"/>
              <a:cs typeface="Calibri"/>
              <a:sym typeface="Calibri"/>
            </a:endParaRPr>
          </a:p>
        </p:txBody>
      </p:sp>
      <p:pic>
        <p:nvPicPr>
          <p:cNvPr id="32" name="Google Shape;32;p3"/>
          <p:cNvPicPr preferRelativeResize="0"/>
          <p:nvPr/>
        </p:nvPicPr>
        <p:blipFill rotWithShape="1">
          <a:blip r:embed="rId5">
            <a:alphaModFix/>
          </a:blip>
          <a:srcRect/>
          <a:stretch/>
        </p:blipFill>
        <p:spPr>
          <a:xfrm>
            <a:off x="6328724" y="3809375"/>
            <a:ext cx="4444400" cy="249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g31ebfdb8eed_0_3"/>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9" name="Google Shape;39;g31ebfdb8eed_0_3"/>
          <p:cNvSpPr/>
          <p:nvPr/>
        </p:nvSpPr>
        <p:spPr>
          <a:xfrm rot="-3598236" flipH="1">
            <a:off x="10245975" y="-2547601"/>
            <a:ext cx="5861204" cy="6235323"/>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3">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0" name="Google Shape;40;g31ebfdb8eed_0_3"/>
          <p:cNvSpPr/>
          <p:nvPr/>
        </p:nvSpPr>
        <p:spPr>
          <a:xfrm rot="7201764" flipH="1">
            <a:off x="-5070313" y="2097201"/>
            <a:ext cx="7053247" cy="7503453"/>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3">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1" name="Google Shape;41;g31ebfdb8eed_0_3"/>
          <p:cNvSpPr/>
          <p:nvPr/>
        </p:nvSpPr>
        <p:spPr>
          <a:xfrm rot="10800000" flipH="1">
            <a:off x="6179394" y="903883"/>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4">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2" name="Google Shape;42;g31ebfdb8eed_0_3"/>
          <p:cNvSpPr/>
          <p:nvPr/>
        </p:nvSpPr>
        <p:spPr>
          <a:xfrm rot="-10782811">
            <a:off x="5270830" y="4228347"/>
            <a:ext cx="734252" cy="0"/>
          </a:xfrm>
          <a:custGeom>
            <a:avLst/>
            <a:gdLst/>
            <a:ahLst/>
            <a:cxnLst/>
            <a:rect l="l" t="t" r="r" b="b"/>
            <a:pathLst>
              <a:path w="734243" h="120000" extrusionOk="0">
                <a:moveTo>
                  <a:pt x="0" y="0"/>
                </a:moveTo>
                <a:lnTo>
                  <a:pt x="734243" y="0"/>
                </a:lnTo>
              </a:path>
            </a:pathLst>
          </a:custGeom>
          <a:noFill/>
          <a:ln w="38100" cap="flat" cmpd="sng">
            <a:solidFill>
              <a:srgbClr val="6D1339"/>
            </a:solidFill>
            <a:prstDash val="solid"/>
            <a:round/>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 name="Google Shape;43;g31ebfdb8eed_0_3"/>
          <p:cNvSpPr/>
          <p:nvPr/>
        </p:nvSpPr>
        <p:spPr>
          <a:xfrm rot="10800000">
            <a:off x="5179028" y="4135342"/>
            <a:ext cx="183625" cy="183625"/>
          </a:xfrm>
          <a:custGeom>
            <a:avLst/>
            <a:gdLst/>
            <a:ahLst/>
            <a:cxnLst/>
            <a:rect l="l" t="t" r="r" b="b"/>
            <a:pathLst>
              <a:path w="183625" h="183625" extrusionOk="0">
                <a:moveTo>
                  <a:pt x="91813" y="0"/>
                </a:moveTo>
                <a:cubicBezTo>
                  <a:pt x="41106" y="0"/>
                  <a:pt x="0" y="41106"/>
                  <a:pt x="0" y="91813"/>
                </a:cubicBezTo>
                <a:cubicBezTo>
                  <a:pt x="0" y="142519"/>
                  <a:pt x="41106" y="183625"/>
                  <a:pt x="91813" y="183625"/>
                </a:cubicBezTo>
                <a:cubicBezTo>
                  <a:pt x="142519" y="183625"/>
                  <a:pt x="183625" y="142519"/>
                  <a:pt x="183625" y="91813"/>
                </a:cubicBezTo>
                <a:cubicBezTo>
                  <a:pt x="183625" y="41106"/>
                  <a:pt x="142519" y="0"/>
                  <a:pt x="91813" y="0"/>
                </a:cubicBez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 name="Google Shape;44;g31ebfdb8eed_0_3"/>
          <p:cNvSpPr/>
          <p:nvPr/>
        </p:nvSpPr>
        <p:spPr>
          <a:xfrm rot="17189">
            <a:off x="6359738" y="2582572"/>
            <a:ext cx="734252" cy="0"/>
          </a:xfrm>
          <a:custGeom>
            <a:avLst/>
            <a:gdLst/>
            <a:ahLst/>
            <a:cxnLst/>
            <a:rect l="l" t="t" r="r" b="b"/>
            <a:pathLst>
              <a:path w="734243" h="120000" extrusionOk="0">
                <a:moveTo>
                  <a:pt x="0" y="0"/>
                </a:moveTo>
                <a:lnTo>
                  <a:pt x="734243" y="0"/>
                </a:lnTo>
              </a:path>
            </a:pathLst>
          </a:custGeom>
          <a:noFill/>
          <a:ln w="38100" cap="flat" cmpd="sng">
            <a:solidFill>
              <a:srgbClr val="6D1339"/>
            </a:solidFill>
            <a:prstDash val="solid"/>
            <a:round/>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5" name="Google Shape;45;g31ebfdb8eed_0_3"/>
          <p:cNvSpPr/>
          <p:nvPr/>
        </p:nvSpPr>
        <p:spPr>
          <a:xfrm>
            <a:off x="7053942" y="2503138"/>
            <a:ext cx="183625" cy="183625"/>
          </a:xfrm>
          <a:custGeom>
            <a:avLst/>
            <a:gdLst/>
            <a:ahLst/>
            <a:cxnLst/>
            <a:rect l="l" t="t" r="r" b="b"/>
            <a:pathLst>
              <a:path w="183625" h="183625" extrusionOk="0">
                <a:moveTo>
                  <a:pt x="91813" y="0"/>
                </a:moveTo>
                <a:cubicBezTo>
                  <a:pt x="41106" y="0"/>
                  <a:pt x="0" y="41106"/>
                  <a:pt x="0" y="91813"/>
                </a:cubicBezTo>
                <a:cubicBezTo>
                  <a:pt x="0" y="142519"/>
                  <a:pt x="41106" y="183625"/>
                  <a:pt x="91813" y="183625"/>
                </a:cubicBezTo>
                <a:cubicBezTo>
                  <a:pt x="142519" y="183625"/>
                  <a:pt x="183625" y="142519"/>
                  <a:pt x="183625" y="91813"/>
                </a:cubicBezTo>
                <a:cubicBezTo>
                  <a:pt x="183625" y="41106"/>
                  <a:pt x="142519" y="0"/>
                  <a:pt x="91813" y="0"/>
                </a:cubicBez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 name="Google Shape;46;g31ebfdb8eed_0_3"/>
          <p:cNvSpPr/>
          <p:nvPr/>
        </p:nvSpPr>
        <p:spPr>
          <a:xfrm rot="17189">
            <a:off x="5288061" y="1268856"/>
            <a:ext cx="734252" cy="0"/>
          </a:xfrm>
          <a:custGeom>
            <a:avLst/>
            <a:gdLst/>
            <a:ahLst/>
            <a:cxnLst/>
            <a:rect l="l" t="t" r="r" b="b"/>
            <a:pathLst>
              <a:path w="734243" h="120000" extrusionOk="0">
                <a:moveTo>
                  <a:pt x="0" y="0"/>
                </a:moveTo>
                <a:lnTo>
                  <a:pt x="734243" y="0"/>
                </a:lnTo>
              </a:path>
            </a:pathLst>
          </a:custGeom>
          <a:noFill/>
          <a:ln w="38100" cap="flat" cmpd="sng">
            <a:solidFill>
              <a:srgbClr val="6D1339"/>
            </a:solidFill>
            <a:prstDash val="solid"/>
            <a:round/>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 name="Google Shape;47;g31ebfdb8eed_0_3"/>
          <p:cNvSpPr/>
          <p:nvPr/>
        </p:nvSpPr>
        <p:spPr>
          <a:xfrm>
            <a:off x="5982265" y="1189422"/>
            <a:ext cx="183625" cy="183625"/>
          </a:xfrm>
          <a:custGeom>
            <a:avLst/>
            <a:gdLst/>
            <a:ahLst/>
            <a:cxnLst/>
            <a:rect l="l" t="t" r="r" b="b"/>
            <a:pathLst>
              <a:path w="183625" h="183625" extrusionOk="0">
                <a:moveTo>
                  <a:pt x="91813" y="0"/>
                </a:moveTo>
                <a:cubicBezTo>
                  <a:pt x="41106" y="0"/>
                  <a:pt x="0" y="41106"/>
                  <a:pt x="0" y="91813"/>
                </a:cubicBezTo>
                <a:cubicBezTo>
                  <a:pt x="0" y="142519"/>
                  <a:pt x="41106" y="183625"/>
                  <a:pt x="91813" y="183625"/>
                </a:cubicBezTo>
                <a:cubicBezTo>
                  <a:pt x="142519" y="183625"/>
                  <a:pt x="183625" y="142519"/>
                  <a:pt x="183625" y="91813"/>
                </a:cubicBezTo>
                <a:cubicBezTo>
                  <a:pt x="183625" y="41106"/>
                  <a:pt x="142519" y="0"/>
                  <a:pt x="91813" y="0"/>
                </a:cubicBez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 name="Google Shape;48;g31ebfdb8eed_0_3"/>
          <p:cNvSpPr/>
          <p:nvPr/>
        </p:nvSpPr>
        <p:spPr>
          <a:xfrm rot="-10782811">
            <a:off x="6349513" y="5487713"/>
            <a:ext cx="734252" cy="0"/>
          </a:xfrm>
          <a:custGeom>
            <a:avLst/>
            <a:gdLst/>
            <a:ahLst/>
            <a:cxnLst/>
            <a:rect l="l" t="t" r="r" b="b"/>
            <a:pathLst>
              <a:path w="734243" h="120000" extrusionOk="0">
                <a:moveTo>
                  <a:pt x="0" y="0"/>
                </a:moveTo>
                <a:lnTo>
                  <a:pt x="734243" y="0"/>
                </a:lnTo>
              </a:path>
            </a:pathLst>
          </a:custGeom>
          <a:noFill/>
          <a:ln w="38100" cap="flat" cmpd="sng">
            <a:solidFill>
              <a:srgbClr val="6D1339"/>
            </a:solidFill>
            <a:prstDash val="solid"/>
            <a:round/>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9" name="Google Shape;49;g31ebfdb8eed_0_3"/>
          <p:cNvSpPr/>
          <p:nvPr/>
        </p:nvSpPr>
        <p:spPr>
          <a:xfrm rot="10800000">
            <a:off x="6257711" y="5394708"/>
            <a:ext cx="183625" cy="183625"/>
          </a:xfrm>
          <a:custGeom>
            <a:avLst/>
            <a:gdLst/>
            <a:ahLst/>
            <a:cxnLst/>
            <a:rect l="l" t="t" r="r" b="b"/>
            <a:pathLst>
              <a:path w="183625" h="183625" extrusionOk="0">
                <a:moveTo>
                  <a:pt x="91813" y="0"/>
                </a:moveTo>
                <a:cubicBezTo>
                  <a:pt x="41106" y="0"/>
                  <a:pt x="0" y="41106"/>
                  <a:pt x="0" y="91813"/>
                </a:cubicBezTo>
                <a:cubicBezTo>
                  <a:pt x="0" y="142519"/>
                  <a:pt x="41106" y="183625"/>
                  <a:pt x="91813" y="183625"/>
                </a:cubicBezTo>
                <a:cubicBezTo>
                  <a:pt x="142519" y="183625"/>
                  <a:pt x="183625" y="142519"/>
                  <a:pt x="183625" y="91813"/>
                </a:cubicBezTo>
                <a:cubicBezTo>
                  <a:pt x="183625" y="41106"/>
                  <a:pt x="142519" y="0"/>
                  <a:pt x="91813" y="0"/>
                </a:cubicBez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 name="Google Shape;50;g31ebfdb8eed_0_3"/>
          <p:cNvSpPr/>
          <p:nvPr/>
        </p:nvSpPr>
        <p:spPr>
          <a:xfrm>
            <a:off x="3843488" y="816254"/>
            <a:ext cx="1513741" cy="1513741"/>
          </a:xfrm>
          <a:custGeom>
            <a:avLst/>
            <a:gdLst/>
            <a:ahLst/>
            <a:cxnLst/>
            <a:rect l="l" t="t" r="r" b="b"/>
            <a:pathLst>
              <a:path w="1513741" h="1513741" extrusionOk="0">
                <a:moveTo>
                  <a:pt x="0" y="1513741"/>
                </a:moveTo>
                <a:lnTo>
                  <a:pt x="0" y="0"/>
                </a:lnTo>
                <a:lnTo>
                  <a:pt x="1513741" y="0"/>
                </a:lnTo>
                <a:lnTo>
                  <a:pt x="1513741" y="1513741"/>
                </a:lnTo>
                <a:lnTo>
                  <a:pt x="0" y="1513741"/>
                </a:lnTo>
              </a:path>
            </a:pathLst>
          </a:custGeom>
          <a:solidFill>
            <a:srgbClr val="6D133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1" name="Google Shape;51;g31ebfdb8eed_0_3"/>
          <p:cNvSpPr/>
          <p:nvPr/>
        </p:nvSpPr>
        <p:spPr>
          <a:xfrm>
            <a:off x="4912966" y="2115863"/>
            <a:ext cx="1513741" cy="1513741"/>
          </a:xfrm>
          <a:custGeom>
            <a:avLst/>
            <a:gdLst/>
            <a:ahLst/>
            <a:cxnLst/>
            <a:rect l="l" t="t" r="r" b="b"/>
            <a:pathLst>
              <a:path w="1513741" h="1513741" extrusionOk="0">
                <a:moveTo>
                  <a:pt x="0" y="1513741"/>
                </a:moveTo>
                <a:lnTo>
                  <a:pt x="0" y="0"/>
                </a:lnTo>
                <a:lnTo>
                  <a:pt x="1513741" y="0"/>
                </a:lnTo>
                <a:lnTo>
                  <a:pt x="1513741" y="1513741"/>
                </a:lnTo>
                <a:lnTo>
                  <a:pt x="0" y="1513741"/>
                </a:lnTo>
              </a:path>
            </a:pathLst>
          </a:custGeom>
          <a:solidFill>
            <a:srgbClr val="6D133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2" name="Google Shape;52;g31ebfdb8eed_0_3"/>
          <p:cNvSpPr/>
          <p:nvPr/>
        </p:nvSpPr>
        <p:spPr>
          <a:xfrm>
            <a:off x="5984033" y="3362310"/>
            <a:ext cx="1513741" cy="1513741"/>
          </a:xfrm>
          <a:custGeom>
            <a:avLst/>
            <a:gdLst/>
            <a:ahLst/>
            <a:cxnLst/>
            <a:rect l="l" t="t" r="r" b="b"/>
            <a:pathLst>
              <a:path w="1513741" h="1513741" extrusionOk="0">
                <a:moveTo>
                  <a:pt x="0" y="1513741"/>
                </a:moveTo>
                <a:lnTo>
                  <a:pt x="0" y="0"/>
                </a:lnTo>
                <a:lnTo>
                  <a:pt x="1513741" y="0"/>
                </a:lnTo>
                <a:lnTo>
                  <a:pt x="1513741" y="1513741"/>
                </a:lnTo>
                <a:lnTo>
                  <a:pt x="0" y="1513741"/>
                </a:lnTo>
              </a:path>
            </a:pathLst>
          </a:custGeom>
          <a:solidFill>
            <a:srgbClr val="6D133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3" name="Google Shape;53;g31ebfdb8eed_0_3"/>
          <p:cNvSpPr/>
          <p:nvPr/>
        </p:nvSpPr>
        <p:spPr>
          <a:xfrm>
            <a:off x="7069958" y="4608757"/>
            <a:ext cx="1513741" cy="1513741"/>
          </a:xfrm>
          <a:custGeom>
            <a:avLst/>
            <a:gdLst/>
            <a:ahLst/>
            <a:cxnLst/>
            <a:rect l="l" t="t" r="r" b="b"/>
            <a:pathLst>
              <a:path w="1513741" h="1513741" extrusionOk="0">
                <a:moveTo>
                  <a:pt x="0" y="1513741"/>
                </a:moveTo>
                <a:lnTo>
                  <a:pt x="0" y="0"/>
                </a:lnTo>
                <a:lnTo>
                  <a:pt x="1513741" y="0"/>
                </a:lnTo>
                <a:lnTo>
                  <a:pt x="1513741" y="1513741"/>
                </a:lnTo>
                <a:lnTo>
                  <a:pt x="0" y="1513741"/>
                </a:lnTo>
              </a:path>
            </a:pathLst>
          </a:custGeom>
          <a:solidFill>
            <a:srgbClr val="6D133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4" name="Google Shape;54;g31ebfdb8eed_0_3"/>
          <p:cNvSpPr/>
          <p:nvPr/>
        </p:nvSpPr>
        <p:spPr>
          <a:xfrm>
            <a:off x="4110782" y="1083549"/>
            <a:ext cx="979153" cy="979153"/>
          </a:xfrm>
          <a:custGeom>
            <a:avLst/>
            <a:gdLst/>
            <a:ahLst/>
            <a:cxnLst/>
            <a:rect l="l" t="t" r="r" b="b"/>
            <a:pathLst>
              <a:path w="979153" h="979153" extrusionOk="0">
                <a:moveTo>
                  <a:pt x="0" y="979153"/>
                </a:moveTo>
                <a:lnTo>
                  <a:pt x="0" y="0"/>
                </a:lnTo>
                <a:lnTo>
                  <a:pt x="979153" y="0"/>
                </a:lnTo>
                <a:lnTo>
                  <a:pt x="979153" y="979153"/>
                </a:lnTo>
                <a:lnTo>
                  <a:pt x="0" y="979153"/>
                </a:ln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5" name="Google Shape;55;g31ebfdb8eed_0_3"/>
          <p:cNvSpPr/>
          <p:nvPr/>
        </p:nvSpPr>
        <p:spPr>
          <a:xfrm>
            <a:off x="5180260" y="2383157"/>
            <a:ext cx="979153" cy="979153"/>
          </a:xfrm>
          <a:custGeom>
            <a:avLst/>
            <a:gdLst/>
            <a:ahLst/>
            <a:cxnLst/>
            <a:rect l="l" t="t" r="r" b="b"/>
            <a:pathLst>
              <a:path w="979153" h="979153" extrusionOk="0">
                <a:moveTo>
                  <a:pt x="0" y="979153"/>
                </a:moveTo>
                <a:lnTo>
                  <a:pt x="0" y="0"/>
                </a:lnTo>
                <a:lnTo>
                  <a:pt x="979153" y="0"/>
                </a:lnTo>
                <a:lnTo>
                  <a:pt x="979153" y="979153"/>
                </a:lnTo>
                <a:lnTo>
                  <a:pt x="0" y="979153"/>
                </a:ln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 name="Google Shape;56;g31ebfdb8eed_0_3"/>
          <p:cNvSpPr/>
          <p:nvPr/>
        </p:nvSpPr>
        <p:spPr>
          <a:xfrm>
            <a:off x="6251327" y="3629604"/>
            <a:ext cx="979153" cy="979153"/>
          </a:xfrm>
          <a:custGeom>
            <a:avLst/>
            <a:gdLst/>
            <a:ahLst/>
            <a:cxnLst/>
            <a:rect l="l" t="t" r="r" b="b"/>
            <a:pathLst>
              <a:path w="979153" h="979153" extrusionOk="0">
                <a:moveTo>
                  <a:pt x="0" y="979153"/>
                </a:moveTo>
                <a:lnTo>
                  <a:pt x="0" y="0"/>
                </a:lnTo>
                <a:lnTo>
                  <a:pt x="979153" y="0"/>
                </a:lnTo>
                <a:lnTo>
                  <a:pt x="979153" y="979153"/>
                </a:lnTo>
                <a:lnTo>
                  <a:pt x="0" y="979153"/>
                </a:ln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7" name="Google Shape;57;g31ebfdb8eed_0_3"/>
          <p:cNvSpPr/>
          <p:nvPr/>
        </p:nvSpPr>
        <p:spPr>
          <a:xfrm>
            <a:off x="7337253" y="4876051"/>
            <a:ext cx="979153" cy="979153"/>
          </a:xfrm>
          <a:custGeom>
            <a:avLst/>
            <a:gdLst/>
            <a:ahLst/>
            <a:cxnLst/>
            <a:rect l="l" t="t" r="r" b="b"/>
            <a:pathLst>
              <a:path w="979153" h="979153" extrusionOk="0">
                <a:moveTo>
                  <a:pt x="0" y="979153"/>
                </a:moveTo>
                <a:lnTo>
                  <a:pt x="0" y="0"/>
                </a:lnTo>
                <a:lnTo>
                  <a:pt x="979153" y="0"/>
                </a:lnTo>
                <a:lnTo>
                  <a:pt x="979153" y="979153"/>
                </a:lnTo>
                <a:lnTo>
                  <a:pt x="0" y="979153"/>
                </a:lnTo>
              </a:path>
            </a:pathLst>
          </a:custGeom>
          <a:solidFill>
            <a:srgbClr val="D9277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8" name="Google Shape;58;g31ebfdb8eed_0_3"/>
          <p:cNvSpPr/>
          <p:nvPr/>
        </p:nvSpPr>
        <p:spPr>
          <a:xfrm>
            <a:off x="4303354" y="1344525"/>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2800"/>
              <a:buFont typeface="Reddit Sans"/>
              <a:buNone/>
            </a:pPr>
            <a:r>
              <a:rPr lang="en-US" sz="2800" b="1" i="0" u="none" strike="noStrike" cap="none">
                <a:solidFill>
                  <a:srgbClr val="FFFFFF"/>
                </a:solidFill>
                <a:latin typeface="Reddit Sans"/>
                <a:ea typeface="Reddit Sans"/>
                <a:cs typeface="Reddit Sans"/>
                <a:sym typeface="Reddit Sans"/>
              </a:rPr>
              <a:t>01</a:t>
            </a:r>
            <a:endParaRPr sz="2800" b="0" i="0" u="none" strike="noStrike" cap="none">
              <a:solidFill>
                <a:schemeClr val="dk1"/>
              </a:solidFill>
              <a:latin typeface="Calibri"/>
              <a:ea typeface="Calibri"/>
              <a:cs typeface="Calibri"/>
              <a:sym typeface="Calibri"/>
            </a:endParaRPr>
          </a:p>
        </p:txBody>
      </p:sp>
      <p:sp>
        <p:nvSpPr>
          <p:cNvPr id="59" name="Google Shape;59;g31ebfdb8eed_0_3"/>
          <p:cNvSpPr/>
          <p:nvPr/>
        </p:nvSpPr>
        <p:spPr>
          <a:xfrm>
            <a:off x="5372832" y="2644133"/>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2800"/>
              <a:buFont typeface="Reddit Sans"/>
              <a:buNone/>
            </a:pPr>
            <a:r>
              <a:rPr lang="en-US" sz="2800" b="1" i="0" u="none" strike="noStrike" cap="none">
                <a:solidFill>
                  <a:srgbClr val="FFFFFF"/>
                </a:solidFill>
                <a:latin typeface="Reddit Sans"/>
                <a:ea typeface="Reddit Sans"/>
                <a:cs typeface="Reddit Sans"/>
                <a:sym typeface="Reddit Sans"/>
              </a:rPr>
              <a:t>02</a:t>
            </a:r>
            <a:endParaRPr sz="2800" b="0" i="0" u="none" strike="noStrike" cap="none">
              <a:solidFill>
                <a:schemeClr val="dk1"/>
              </a:solidFill>
              <a:latin typeface="Calibri"/>
              <a:ea typeface="Calibri"/>
              <a:cs typeface="Calibri"/>
              <a:sym typeface="Calibri"/>
            </a:endParaRPr>
          </a:p>
        </p:txBody>
      </p:sp>
      <p:sp>
        <p:nvSpPr>
          <p:cNvPr id="60" name="Google Shape;60;g31ebfdb8eed_0_3"/>
          <p:cNvSpPr/>
          <p:nvPr/>
        </p:nvSpPr>
        <p:spPr>
          <a:xfrm>
            <a:off x="6443899" y="3890580"/>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2800"/>
              <a:buFont typeface="Reddit Sans"/>
              <a:buNone/>
            </a:pPr>
            <a:r>
              <a:rPr lang="en-US" sz="2800" b="1" i="0" u="none" strike="noStrike" cap="none">
                <a:solidFill>
                  <a:srgbClr val="FFFFFF"/>
                </a:solidFill>
                <a:latin typeface="Reddit Sans"/>
                <a:ea typeface="Reddit Sans"/>
                <a:cs typeface="Reddit Sans"/>
                <a:sym typeface="Reddit Sans"/>
              </a:rPr>
              <a:t>03</a:t>
            </a:r>
            <a:endParaRPr sz="2800" b="0" i="0" u="none" strike="noStrike" cap="none">
              <a:solidFill>
                <a:schemeClr val="dk1"/>
              </a:solidFill>
              <a:latin typeface="Calibri"/>
              <a:ea typeface="Calibri"/>
              <a:cs typeface="Calibri"/>
              <a:sym typeface="Calibri"/>
            </a:endParaRPr>
          </a:p>
        </p:txBody>
      </p:sp>
      <p:sp>
        <p:nvSpPr>
          <p:cNvPr id="61" name="Google Shape;61;g31ebfdb8eed_0_3"/>
          <p:cNvSpPr/>
          <p:nvPr/>
        </p:nvSpPr>
        <p:spPr>
          <a:xfrm>
            <a:off x="7534263" y="5129205"/>
            <a:ext cx="594009" cy="457200"/>
          </a:xfrm>
          <a:custGeom>
            <a:avLst/>
            <a:gdLst/>
            <a:ahLst/>
            <a:cxnLst/>
            <a:rect l="l" t="t" r="r" b="b"/>
            <a:pathLst>
              <a:path w="594009" h="457200" extrusionOk="0">
                <a:moveTo>
                  <a:pt x="0" y="457200"/>
                </a:moveTo>
                <a:lnTo>
                  <a:pt x="0" y="0"/>
                </a:lnTo>
                <a:lnTo>
                  <a:pt x="594009" y="0"/>
                </a:lnTo>
                <a:lnTo>
                  <a:pt x="594009" y="457200"/>
                </a:lnTo>
                <a:lnTo>
                  <a:pt x="0" y="457200"/>
                </a:lnTo>
              </a:path>
            </a:pathLst>
          </a:cu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2800"/>
              <a:buFont typeface="Reddit Sans"/>
              <a:buNone/>
            </a:pPr>
            <a:r>
              <a:rPr lang="en-US" sz="2800" b="1" i="0" u="none" strike="noStrike" cap="none">
                <a:solidFill>
                  <a:srgbClr val="FFFFFF"/>
                </a:solidFill>
                <a:latin typeface="Reddit Sans"/>
                <a:ea typeface="Reddit Sans"/>
                <a:cs typeface="Reddit Sans"/>
                <a:sym typeface="Reddit Sans"/>
              </a:rPr>
              <a:t>04</a:t>
            </a:r>
            <a:endParaRPr sz="2800" b="0" i="0" u="none" strike="noStrike" cap="none">
              <a:solidFill>
                <a:schemeClr val="dk1"/>
              </a:solidFill>
              <a:latin typeface="Calibri"/>
              <a:ea typeface="Calibri"/>
              <a:cs typeface="Calibri"/>
              <a:sym typeface="Calibri"/>
            </a:endParaRPr>
          </a:p>
        </p:txBody>
      </p:sp>
      <p:sp>
        <p:nvSpPr>
          <p:cNvPr id="62" name="Google Shape;62;g31ebfdb8eed_0_3"/>
          <p:cNvSpPr/>
          <p:nvPr/>
        </p:nvSpPr>
        <p:spPr>
          <a:xfrm>
            <a:off x="11236006"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rgbClr val="FFFFFF"/>
              </a:buClr>
              <a:buSzPts val="800"/>
              <a:buFont typeface="Reddit Sans"/>
              <a:buNone/>
            </a:pPr>
            <a:r>
              <a:rPr lang="en-US" sz="800" b="0" i="0" u="none" strike="noStrike" cap="none">
                <a:solidFill>
                  <a:srgbClr val="FFFFFF"/>
                </a:solidFill>
                <a:latin typeface="Reddit Sans"/>
                <a:ea typeface="Reddit Sans"/>
                <a:cs typeface="Reddit Sans"/>
                <a:sym typeface="Reddit Sans"/>
              </a:rPr>
              <a:t>1</a:t>
            </a:r>
            <a:endParaRPr sz="800" b="0" i="0" u="none" strike="noStrike" cap="none">
              <a:solidFill>
                <a:schemeClr val="dk1"/>
              </a:solidFill>
              <a:latin typeface="Calibri"/>
              <a:ea typeface="Calibri"/>
              <a:cs typeface="Calibri"/>
              <a:sym typeface="Calibri"/>
            </a:endParaRPr>
          </a:p>
        </p:txBody>
      </p:sp>
      <p:sp>
        <p:nvSpPr>
          <p:cNvPr id="63" name="Google Shape;63;g31ebfdb8eed_0_3"/>
          <p:cNvSpPr/>
          <p:nvPr/>
        </p:nvSpPr>
        <p:spPr>
          <a:xfrm>
            <a:off x="731519"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64" name="Google Shape;64;g31ebfdb8eed_0_3"/>
          <p:cNvSpPr/>
          <p:nvPr/>
        </p:nvSpPr>
        <p:spPr>
          <a:xfrm>
            <a:off x="685801" y="1304970"/>
            <a:ext cx="3042920" cy="2042003"/>
          </a:xfrm>
          <a:custGeom>
            <a:avLst/>
            <a:gdLst/>
            <a:ahLst/>
            <a:cxnLst/>
            <a:rect l="l" t="t" r="r" b="b"/>
            <a:pathLst>
              <a:path w="3042920" h="2042003" extrusionOk="0">
                <a:moveTo>
                  <a:pt x="0" y="2042003"/>
                </a:moveTo>
                <a:lnTo>
                  <a:pt x="0" y="0"/>
                </a:lnTo>
                <a:lnTo>
                  <a:pt x="3042920" y="0"/>
                </a:lnTo>
                <a:lnTo>
                  <a:pt x="3042920" y="2042003"/>
                </a:lnTo>
                <a:lnTo>
                  <a:pt x="0" y="204200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600"/>
              <a:buFont typeface="Reddit Sans"/>
              <a:buNone/>
            </a:pPr>
            <a:r>
              <a:rPr lang="en-US" sz="3600" b="1" i="0" u="none" strike="noStrike" cap="none">
                <a:solidFill>
                  <a:srgbClr val="FFFFFF"/>
                </a:solidFill>
                <a:latin typeface="Reddit Sans"/>
                <a:ea typeface="Reddit Sans"/>
                <a:cs typeface="Reddit Sans"/>
                <a:sym typeface="Reddit Sans"/>
              </a:rPr>
              <a:t>Introduction</a:t>
            </a:r>
            <a:endParaRPr sz="3600" b="0" i="0" u="none" strike="noStrike" cap="none">
              <a:solidFill>
                <a:schemeClr val="dk1"/>
              </a:solidFill>
              <a:latin typeface="Calibri"/>
              <a:ea typeface="Calibri"/>
              <a:cs typeface="Calibri"/>
              <a:sym typeface="Calibri"/>
            </a:endParaRPr>
          </a:p>
        </p:txBody>
      </p:sp>
      <p:sp>
        <p:nvSpPr>
          <p:cNvPr id="65" name="Google Shape;65;g31ebfdb8eed_0_3"/>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6" name="Google Shape;66;g31ebfdb8eed_0_3"/>
          <p:cNvSpPr/>
          <p:nvPr/>
        </p:nvSpPr>
        <p:spPr>
          <a:xfrm>
            <a:off x="6467373" y="968529"/>
            <a:ext cx="3614166"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l" rtl="0">
              <a:lnSpc>
                <a:spcPct val="166667"/>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7" name="Google Shape;67;g31ebfdb8eed_0_3"/>
          <p:cNvSpPr/>
          <p:nvPr/>
        </p:nvSpPr>
        <p:spPr>
          <a:xfrm>
            <a:off x="6421786" y="753707"/>
            <a:ext cx="3901745" cy="350995"/>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200"/>
              <a:buFont typeface="Reddit Sans"/>
              <a:buNone/>
            </a:pPr>
            <a:r>
              <a:rPr lang="en-US" sz="1200" b="1" i="0" u="none" strike="noStrike" cap="none">
                <a:solidFill>
                  <a:srgbClr val="FFFFFF"/>
                </a:solidFill>
                <a:latin typeface="Reddit Sans"/>
                <a:ea typeface="Reddit Sans"/>
                <a:cs typeface="Reddit Sans"/>
                <a:sym typeface="Reddit Sans"/>
              </a:rPr>
              <a:t>Providing detailed understanding for individuals and insurance providers of various factors influencing insurance costs.</a:t>
            </a:r>
            <a:endParaRPr sz="1400" b="0" i="0" u="none" strike="noStrike" cap="none">
              <a:solidFill>
                <a:srgbClr val="000000"/>
              </a:solidFill>
              <a:latin typeface="Arial"/>
              <a:ea typeface="Arial"/>
              <a:cs typeface="Arial"/>
              <a:sym typeface="Arial"/>
            </a:endParaRPr>
          </a:p>
        </p:txBody>
      </p:sp>
      <p:sp>
        <p:nvSpPr>
          <p:cNvPr id="68" name="Google Shape;68;g31ebfdb8eed_0_3"/>
          <p:cNvSpPr/>
          <p:nvPr/>
        </p:nvSpPr>
        <p:spPr>
          <a:xfrm>
            <a:off x="7504861" y="2503768"/>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l" rtl="0">
              <a:lnSpc>
                <a:spcPct val="166667"/>
              </a:lnSpc>
              <a:spcBef>
                <a:spcPts val="0"/>
              </a:spcBef>
              <a:spcAft>
                <a:spcPts val="0"/>
              </a:spcAft>
              <a:buClr>
                <a:schemeClr val="dk1"/>
              </a:buClr>
              <a:buSzPts val="1050"/>
              <a:buFont typeface="Calibri"/>
              <a:buNone/>
            </a:pPr>
            <a:endParaRPr sz="1050" b="0" i="0" u="none" strike="noStrike" cap="none">
              <a:solidFill>
                <a:schemeClr val="dk1"/>
              </a:solidFill>
              <a:latin typeface="Calibri"/>
              <a:ea typeface="Calibri"/>
              <a:cs typeface="Calibri"/>
              <a:sym typeface="Calibri"/>
            </a:endParaRPr>
          </a:p>
        </p:txBody>
      </p:sp>
      <p:sp>
        <p:nvSpPr>
          <p:cNvPr id="69" name="Google Shape;69;g31ebfdb8eed_0_3"/>
          <p:cNvSpPr/>
          <p:nvPr/>
        </p:nvSpPr>
        <p:spPr>
          <a:xfrm>
            <a:off x="7504861" y="2127176"/>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393"/>
              <a:buFont typeface="Reddit Sans"/>
              <a:buNone/>
            </a:pPr>
            <a:r>
              <a:rPr lang="en-US" sz="1393" b="1" i="0" u="none" strike="noStrike" cap="none">
                <a:solidFill>
                  <a:srgbClr val="FFFFFF"/>
                </a:solidFill>
                <a:latin typeface="Reddit Sans"/>
                <a:ea typeface="Reddit Sans"/>
                <a:cs typeface="Reddit Sans"/>
                <a:sym typeface="Reddit Sans"/>
              </a:rPr>
              <a:t>Use of variety of factors for prediction such as BMI, Age, Smoking status, etc.</a:t>
            </a:r>
            <a:endParaRPr sz="1393" b="0" i="0" u="none" strike="noStrike" cap="none">
              <a:solidFill>
                <a:schemeClr val="dk1"/>
              </a:solidFill>
              <a:latin typeface="Calibri"/>
              <a:ea typeface="Calibri"/>
              <a:cs typeface="Calibri"/>
              <a:sym typeface="Calibri"/>
            </a:endParaRPr>
          </a:p>
        </p:txBody>
      </p:sp>
      <p:sp>
        <p:nvSpPr>
          <p:cNvPr id="70" name="Google Shape;70;g31ebfdb8eed_0_3"/>
          <p:cNvSpPr/>
          <p:nvPr/>
        </p:nvSpPr>
        <p:spPr>
          <a:xfrm>
            <a:off x="1784910" y="4136253"/>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r" rtl="0">
              <a:lnSpc>
                <a:spcPct val="166667"/>
              </a:lnSpc>
              <a:spcBef>
                <a:spcPts val="0"/>
              </a:spcBef>
              <a:spcAft>
                <a:spcPts val="0"/>
              </a:spcAft>
              <a:buClr>
                <a:schemeClr val="dk1"/>
              </a:buClr>
              <a:buSzPts val="1100"/>
              <a:buFont typeface="Calibri"/>
              <a:buNone/>
            </a:pPr>
            <a:endParaRPr sz="1100" b="0" i="0" u="none" strike="noStrike" cap="none">
              <a:solidFill>
                <a:schemeClr val="dk1"/>
              </a:solidFill>
              <a:latin typeface="Calibri"/>
              <a:ea typeface="Calibri"/>
              <a:cs typeface="Calibri"/>
              <a:sym typeface="Calibri"/>
            </a:endParaRPr>
          </a:p>
        </p:txBody>
      </p:sp>
      <p:sp>
        <p:nvSpPr>
          <p:cNvPr id="71" name="Google Shape;71;g31ebfdb8eed_0_3"/>
          <p:cNvSpPr/>
          <p:nvPr/>
        </p:nvSpPr>
        <p:spPr>
          <a:xfrm>
            <a:off x="1784910" y="3759661"/>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FFFFFF"/>
              </a:buClr>
              <a:buSzPts val="1400"/>
              <a:buFont typeface="Reddit Sans"/>
              <a:buNone/>
            </a:pPr>
            <a:r>
              <a:rPr lang="en-US" sz="1400" b="1" i="0" u="none" strike="noStrike" cap="none">
                <a:solidFill>
                  <a:srgbClr val="FFFFFF"/>
                </a:solidFill>
                <a:latin typeface="Reddit Sans"/>
                <a:ea typeface="Reddit Sans"/>
                <a:cs typeface="Reddit Sans"/>
                <a:sym typeface="Reddit Sans"/>
              </a:rPr>
              <a:t>Role of AI and Machine learning algorithms like Linear regression and decision trees.</a:t>
            </a:r>
            <a:endParaRPr sz="1400" b="0" i="0" u="none" strike="noStrike" cap="none">
              <a:solidFill>
                <a:schemeClr val="dk1"/>
              </a:solidFill>
              <a:latin typeface="Calibri"/>
              <a:ea typeface="Calibri"/>
              <a:cs typeface="Calibri"/>
              <a:sym typeface="Calibri"/>
            </a:endParaRPr>
          </a:p>
        </p:txBody>
      </p:sp>
      <p:sp>
        <p:nvSpPr>
          <p:cNvPr id="72" name="Google Shape;72;g31ebfdb8eed_0_3"/>
          <p:cNvSpPr/>
          <p:nvPr/>
        </p:nvSpPr>
        <p:spPr>
          <a:xfrm>
            <a:off x="2875073" y="5390978"/>
            <a:ext cx="3108960" cy="731520"/>
          </a:xfrm>
          <a:custGeom>
            <a:avLst/>
            <a:gdLst/>
            <a:ahLst/>
            <a:cxnLst/>
            <a:rect l="l" t="t" r="r" b="b"/>
            <a:pathLst>
              <a:path w="3108960" h="731520" extrusionOk="0">
                <a:moveTo>
                  <a:pt x="0" y="731520"/>
                </a:moveTo>
                <a:lnTo>
                  <a:pt x="0" y="0"/>
                </a:lnTo>
                <a:lnTo>
                  <a:pt x="3108960" y="0"/>
                </a:lnTo>
                <a:lnTo>
                  <a:pt x="3108960" y="731520"/>
                </a:lnTo>
                <a:lnTo>
                  <a:pt x="0" y="731520"/>
                </a:lnTo>
              </a:path>
            </a:pathLst>
          </a:custGeom>
          <a:noFill/>
          <a:ln>
            <a:noFill/>
          </a:ln>
        </p:spPr>
        <p:txBody>
          <a:bodyPr spcFirstLastPara="1" wrap="square" lIns="0" tIns="0" rIns="0" bIns="0" anchor="t" anchorCtr="0">
            <a:noAutofit/>
          </a:bodyPr>
          <a:lstStyle/>
          <a:p>
            <a:pPr marL="0" marR="0" lvl="0" indent="0" algn="r" rtl="0">
              <a:lnSpc>
                <a:spcPct val="166667"/>
              </a:lnSpc>
              <a:spcBef>
                <a:spcPts val="0"/>
              </a:spcBef>
              <a:spcAft>
                <a:spcPts val="0"/>
              </a:spcAft>
              <a:buClr>
                <a:schemeClr val="dk1"/>
              </a:buClr>
              <a:buSzPts val="1100"/>
              <a:buFont typeface="Calibri"/>
              <a:buNone/>
            </a:pPr>
            <a:endParaRPr sz="1100" b="0" i="0" u="none" strike="noStrike" cap="none">
              <a:solidFill>
                <a:schemeClr val="dk1"/>
              </a:solidFill>
              <a:latin typeface="Calibri"/>
              <a:ea typeface="Calibri"/>
              <a:cs typeface="Calibri"/>
              <a:sym typeface="Calibri"/>
            </a:endParaRPr>
          </a:p>
        </p:txBody>
      </p:sp>
      <p:sp>
        <p:nvSpPr>
          <p:cNvPr id="73" name="Google Shape;73;g31ebfdb8eed_0_3"/>
          <p:cNvSpPr/>
          <p:nvPr/>
        </p:nvSpPr>
        <p:spPr>
          <a:xfrm>
            <a:off x="2875073" y="5014386"/>
            <a:ext cx="3108960" cy="291888"/>
          </a:xfrm>
          <a:custGeom>
            <a:avLst/>
            <a:gdLst/>
            <a:ahLst/>
            <a:cxnLst/>
            <a:rect l="l" t="t" r="r" b="b"/>
            <a:pathLst>
              <a:path w="3108960" h="291888" extrusionOk="0">
                <a:moveTo>
                  <a:pt x="0" y="291888"/>
                </a:moveTo>
                <a:lnTo>
                  <a:pt x="0" y="0"/>
                </a:lnTo>
                <a:lnTo>
                  <a:pt x="3108960" y="0"/>
                </a:lnTo>
                <a:lnTo>
                  <a:pt x="3108960" y="291888"/>
                </a:lnTo>
                <a:lnTo>
                  <a:pt x="0" y="291888"/>
                </a:lnTo>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FFFFFF"/>
              </a:buClr>
              <a:buSzPts val="1400"/>
              <a:buFont typeface="Reddit Sans"/>
              <a:buNone/>
            </a:pPr>
            <a:r>
              <a:rPr lang="en-US" sz="1400" b="1" i="0" u="none" strike="noStrike" cap="none">
                <a:solidFill>
                  <a:srgbClr val="FFFFFF"/>
                </a:solidFill>
                <a:latin typeface="Reddit Sans"/>
                <a:ea typeface="Reddit Sans"/>
                <a:cs typeface="Reddit Sans"/>
                <a:sym typeface="Reddit Sans"/>
              </a:rPr>
              <a:t>Research for deriving insights on future scope and possibilities.</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31ebfdb8eed_0_43"/>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0" name="Google Shape;80;g31ebfdb8eed_0_43"/>
          <p:cNvSpPr/>
          <p:nvPr/>
        </p:nvSpPr>
        <p:spPr>
          <a:xfrm rot="10800000" flipH="1">
            <a:off x="5145240" y="-3082417"/>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1" name="Google Shape;81;g31ebfdb8eed_0_43"/>
          <p:cNvSpPr/>
          <p:nvPr/>
        </p:nvSpPr>
        <p:spPr>
          <a:xfrm rot="9086805" flipH="1">
            <a:off x="9527384" y="315294"/>
            <a:ext cx="5860580" cy="6234659"/>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2" name="Google Shape;82;g31ebfdb8eed_0_43"/>
          <p:cNvSpPr/>
          <p:nvPr/>
        </p:nvSpPr>
        <p:spPr>
          <a:xfrm rot="-9009977">
            <a:off x="-2884097" y="3360369"/>
            <a:ext cx="7059736" cy="7510356"/>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3" name="Google Shape;83;g31ebfdb8eed_0_43"/>
          <p:cNvSpPr/>
          <p:nvPr/>
        </p:nvSpPr>
        <p:spPr>
          <a:xfrm>
            <a:off x="0" y="1275012"/>
            <a:ext cx="4114800" cy="4389120"/>
          </a:xfrm>
          <a:custGeom>
            <a:avLst/>
            <a:gdLst/>
            <a:ahLst/>
            <a:cxnLst/>
            <a:rect l="l" t="t" r="r" b="b"/>
            <a:pathLst>
              <a:path w="4114800" h="4389120" extrusionOk="0">
                <a:moveTo>
                  <a:pt x="0" y="4389120"/>
                </a:moveTo>
                <a:lnTo>
                  <a:pt x="0" y="0"/>
                </a:lnTo>
                <a:lnTo>
                  <a:pt x="4114800" y="0"/>
                </a:lnTo>
                <a:lnTo>
                  <a:pt x="4114800" y="4389120"/>
                </a:lnTo>
                <a:lnTo>
                  <a:pt x="0" y="4389120"/>
                </a:lnTo>
              </a:path>
            </a:pathLst>
          </a:custGeom>
          <a:blipFill rotWithShape="1">
            <a:blip r:embed="rId5">
              <a:alphaModFix/>
            </a:blip>
            <a:stretch>
              <a:fillRect/>
            </a:stretch>
          </a:blip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4" name="Google Shape;84;g31ebfdb8eed_0_43"/>
          <p:cNvSpPr/>
          <p:nvPr/>
        </p:nvSpPr>
        <p:spPr>
          <a:xfrm>
            <a:off x="4596031" y="1017281"/>
            <a:ext cx="6953120" cy="1247927"/>
          </a:xfrm>
          <a:custGeom>
            <a:avLst/>
            <a:gdLst/>
            <a:ahLst/>
            <a:cxnLst/>
            <a:rect l="l" t="t" r="r" b="b"/>
            <a:pathLst>
              <a:path w="6953120" h="1247927" extrusionOk="0">
                <a:moveTo>
                  <a:pt x="0" y="1247927"/>
                </a:moveTo>
                <a:lnTo>
                  <a:pt x="0" y="0"/>
                </a:lnTo>
                <a:lnTo>
                  <a:pt x="6953120" y="0"/>
                </a:lnTo>
                <a:lnTo>
                  <a:pt x="6953120" y="1247927"/>
                </a:lnTo>
                <a:lnTo>
                  <a:pt x="0" y="1247927"/>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024"/>
              <a:buFont typeface="Reddit Sans"/>
              <a:buNone/>
            </a:pPr>
            <a:r>
              <a:rPr lang="en-US" sz="4024" b="1" i="0" u="none" strike="noStrike" cap="none">
                <a:solidFill>
                  <a:srgbClr val="FFFFFF"/>
                </a:solidFill>
                <a:latin typeface="Reddit Sans"/>
                <a:ea typeface="Reddit Sans"/>
                <a:cs typeface="Reddit Sans"/>
                <a:sym typeface="Reddit Sans"/>
              </a:rPr>
              <a:t>Data Collection and Dataset Overview</a:t>
            </a:r>
            <a:endParaRPr sz="4024" b="0" i="0" u="none" strike="noStrike" cap="none">
              <a:solidFill>
                <a:schemeClr val="dk1"/>
              </a:solidFill>
              <a:latin typeface="Calibri"/>
              <a:ea typeface="Calibri"/>
              <a:cs typeface="Calibri"/>
              <a:sym typeface="Calibri"/>
            </a:endParaRPr>
          </a:p>
        </p:txBody>
      </p:sp>
      <p:sp>
        <p:nvSpPr>
          <p:cNvPr id="85" name="Google Shape;85;g31ebfdb8eed_0_43"/>
          <p:cNvSpPr/>
          <p:nvPr/>
        </p:nvSpPr>
        <p:spPr>
          <a:xfrm>
            <a:off x="685800"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86" name="Google Shape;86;g31ebfdb8eed_0_43"/>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7" name="Google Shape;87;g31ebfdb8eed_0_43"/>
          <p:cNvSpPr/>
          <p:nvPr/>
        </p:nvSpPr>
        <p:spPr>
          <a:xfrm>
            <a:off x="11190287"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rgbClr val="FFFFFF"/>
              </a:buClr>
              <a:buSzPts val="800"/>
              <a:buFont typeface="Reddit Sans"/>
              <a:buNone/>
            </a:pPr>
            <a:r>
              <a:rPr lang="en-US" sz="800" b="0" i="0" u="none" strike="noStrike" cap="none">
                <a:solidFill>
                  <a:srgbClr val="FFFFFF"/>
                </a:solidFill>
                <a:latin typeface="Reddit Sans"/>
                <a:ea typeface="Reddit Sans"/>
                <a:cs typeface="Reddit Sans"/>
                <a:sym typeface="Reddit Sans"/>
              </a:rPr>
              <a:t>2</a:t>
            </a:r>
            <a:endParaRPr sz="800" b="0" i="0" u="none" strike="noStrike" cap="none">
              <a:solidFill>
                <a:schemeClr val="dk1"/>
              </a:solidFill>
              <a:latin typeface="Calibri"/>
              <a:ea typeface="Calibri"/>
              <a:cs typeface="Calibri"/>
              <a:sym typeface="Calibri"/>
            </a:endParaRPr>
          </a:p>
        </p:txBody>
      </p:sp>
      <p:sp>
        <p:nvSpPr>
          <p:cNvPr id="88" name="Google Shape;88;g31ebfdb8eed_0_43"/>
          <p:cNvSpPr/>
          <p:nvPr/>
        </p:nvSpPr>
        <p:spPr>
          <a:xfrm>
            <a:off x="8257311" y="2707039"/>
            <a:ext cx="411480" cy="411480"/>
          </a:xfrm>
          <a:custGeom>
            <a:avLst/>
            <a:gdLst/>
            <a:ahLst/>
            <a:cxnLst/>
            <a:rect l="l" t="t" r="r" b="b"/>
            <a:pathLst>
              <a:path w="411480" h="411480" extrusionOk="0">
                <a:moveTo>
                  <a:pt x="115729" y="64294"/>
                </a:moveTo>
                <a:cubicBezTo>
                  <a:pt x="115729" y="50069"/>
                  <a:pt x="127221" y="38576"/>
                  <a:pt x="141446" y="38576"/>
                </a:cubicBezTo>
                <a:lnTo>
                  <a:pt x="347186" y="38576"/>
                </a:lnTo>
                <a:cubicBezTo>
                  <a:pt x="361411" y="38576"/>
                  <a:pt x="372904" y="50069"/>
                  <a:pt x="372904" y="64294"/>
                </a:cubicBezTo>
                <a:lnTo>
                  <a:pt x="372904" y="223019"/>
                </a:lnTo>
                <a:cubicBezTo>
                  <a:pt x="372904" y="229850"/>
                  <a:pt x="370171" y="236360"/>
                  <a:pt x="365349" y="241182"/>
                </a:cubicBezTo>
                <a:lnTo>
                  <a:pt x="318334" y="288197"/>
                </a:lnTo>
                <a:cubicBezTo>
                  <a:pt x="313512" y="293019"/>
                  <a:pt x="307003" y="295751"/>
                  <a:pt x="300171" y="295751"/>
                </a:cubicBezTo>
                <a:lnTo>
                  <a:pt x="141446" y="295751"/>
                </a:lnTo>
                <a:cubicBezTo>
                  <a:pt x="127221" y="295751"/>
                  <a:pt x="115729" y="284259"/>
                  <a:pt x="115729" y="270034"/>
                </a:cubicBezTo>
                <a:lnTo>
                  <a:pt x="115729" y="64294"/>
                </a:lnTo>
                <a:moveTo>
                  <a:pt x="90011" y="64294"/>
                </a:moveTo>
                <a:lnTo>
                  <a:pt x="90011" y="270034"/>
                </a:lnTo>
                <a:cubicBezTo>
                  <a:pt x="90011" y="298403"/>
                  <a:pt x="113077" y="321469"/>
                  <a:pt x="141446" y="321469"/>
                </a:cubicBezTo>
                <a:lnTo>
                  <a:pt x="300171" y="321469"/>
                </a:lnTo>
                <a:cubicBezTo>
                  <a:pt x="313834" y="321469"/>
                  <a:pt x="326934" y="316084"/>
                  <a:pt x="336578" y="306440"/>
                </a:cubicBezTo>
                <a:lnTo>
                  <a:pt x="383593" y="259425"/>
                </a:lnTo>
                <a:cubicBezTo>
                  <a:pt x="393237" y="249781"/>
                  <a:pt x="398621" y="236681"/>
                  <a:pt x="398621" y="223019"/>
                </a:cubicBezTo>
                <a:lnTo>
                  <a:pt x="398621" y="64294"/>
                </a:lnTo>
                <a:cubicBezTo>
                  <a:pt x="398621" y="35924"/>
                  <a:pt x="375556" y="12859"/>
                  <a:pt x="347186" y="12859"/>
                </a:cubicBezTo>
                <a:lnTo>
                  <a:pt x="141446" y="12859"/>
                </a:lnTo>
                <a:cubicBezTo>
                  <a:pt x="113077" y="12859"/>
                  <a:pt x="90011" y="35924"/>
                  <a:pt x="90011" y="64294"/>
                </a:cubicBezTo>
                <a:lnTo>
                  <a:pt x="90011" y="64294"/>
                </a:lnTo>
                <a:moveTo>
                  <a:pt x="270034" y="385763"/>
                </a:moveTo>
                <a:cubicBezTo>
                  <a:pt x="270034" y="378690"/>
                  <a:pt x="264247" y="372904"/>
                  <a:pt x="257175" y="372904"/>
                </a:cubicBezTo>
                <a:lnTo>
                  <a:pt x="115729" y="372904"/>
                </a:lnTo>
                <a:cubicBezTo>
                  <a:pt x="73134" y="372904"/>
                  <a:pt x="38576" y="338346"/>
                  <a:pt x="38576" y="295751"/>
                </a:cubicBezTo>
                <a:lnTo>
                  <a:pt x="38576" y="102870"/>
                </a:lnTo>
                <a:cubicBezTo>
                  <a:pt x="38576" y="95798"/>
                  <a:pt x="32790" y="90011"/>
                  <a:pt x="25718" y="90011"/>
                </a:cubicBezTo>
                <a:cubicBezTo>
                  <a:pt x="18645" y="90011"/>
                  <a:pt x="12859" y="95798"/>
                  <a:pt x="12859" y="102870"/>
                </a:cubicBezTo>
                <a:lnTo>
                  <a:pt x="12859" y="295751"/>
                </a:lnTo>
                <a:cubicBezTo>
                  <a:pt x="12859" y="352571"/>
                  <a:pt x="58909" y="398621"/>
                  <a:pt x="115729" y="398621"/>
                </a:cubicBezTo>
                <a:lnTo>
                  <a:pt x="257175" y="398621"/>
                </a:lnTo>
                <a:cubicBezTo>
                  <a:pt x="264247" y="398621"/>
                  <a:pt x="270034" y="392835"/>
                  <a:pt x="270034" y="385762"/>
                </a:cubicBezTo>
                <a:lnTo>
                  <a:pt x="270034" y="385763"/>
                </a:lnTo>
                <a:moveTo>
                  <a:pt x="231458" y="77152"/>
                </a:moveTo>
                <a:cubicBezTo>
                  <a:pt x="217232" y="77152"/>
                  <a:pt x="205740" y="88645"/>
                  <a:pt x="205740" y="102870"/>
                </a:cubicBezTo>
                <a:lnTo>
                  <a:pt x="205740" y="128588"/>
                </a:lnTo>
                <a:lnTo>
                  <a:pt x="180023" y="128588"/>
                </a:lnTo>
                <a:cubicBezTo>
                  <a:pt x="165797" y="128588"/>
                  <a:pt x="154305" y="140080"/>
                  <a:pt x="154305" y="154305"/>
                </a:cubicBezTo>
                <a:lnTo>
                  <a:pt x="154305" y="180023"/>
                </a:lnTo>
                <a:cubicBezTo>
                  <a:pt x="154305" y="194248"/>
                  <a:pt x="165797" y="205740"/>
                  <a:pt x="180023" y="205740"/>
                </a:cubicBezTo>
                <a:lnTo>
                  <a:pt x="205740" y="205740"/>
                </a:lnTo>
                <a:lnTo>
                  <a:pt x="205740" y="231458"/>
                </a:lnTo>
                <a:cubicBezTo>
                  <a:pt x="205740" y="245683"/>
                  <a:pt x="217232" y="257175"/>
                  <a:pt x="231458" y="257175"/>
                </a:cubicBezTo>
                <a:lnTo>
                  <a:pt x="257175" y="257175"/>
                </a:lnTo>
                <a:cubicBezTo>
                  <a:pt x="271400" y="257175"/>
                  <a:pt x="282893" y="245683"/>
                  <a:pt x="282893" y="231458"/>
                </a:cubicBezTo>
                <a:lnTo>
                  <a:pt x="282893" y="205740"/>
                </a:lnTo>
                <a:lnTo>
                  <a:pt x="308610" y="205740"/>
                </a:lnTo>
                <a:cubicBezTo>
                  <a:pt x="322835" y="205740"/>
                  <a:pt x="334328" y="194248"/>
                  <a:pt x="334328" y="180023"/>
                </a:cubicBezTo>
                <a:lnTo>
                  <a:pt x="334328" y="154305"/>
                </a:lnTo>
                <a:cubicBezTo>
                  <a:pt x="334328" y="140080"/>
                  <a:pt x="322835" y="128588"/>
                  <a:pt x="308610" y="128588"/>
                </a:cubicBezTo>
                <a:lnTo>
                  <a:pt x="282893" y="128588"/>
                </a:lnTo>
                <a:lnTo>
                  <a:pt x="282893" y="102870"/>
                </a:lnTo>
                <a:cubicBezTo>
                  <a:pt x="282893" y="88645"/>
                  <a:pt x="271400" y="77153"/>
                  <a:pt x="257175" y="77153"/>
                </a:cubicBezTo>
                <a:lnTo>
                  <a:pt x="231458" y="77152"/>
                </a:lnTo>
                <a:moveTo>
                  <a:pt x="231458" y="102870"/>
                </a:moveTo>
                <a:lnTo>
                  <a:pt x="257175" y="102870"/>
                </a:lnTo>
                <a:lnTo>
                  <a:pt x="257175" y="141446"/>
                </a:lnTo>
                <a:cubicBezTo>
                  <a:pt x="257175" y="148519"/>
                  <a:pt x="262961" y="154305"/>
                  <a:pt x="270034" y="154305"/>
                </a:cubicBezTo>
                <a:lnTo>
                  <a:pt x="308610" y="154305"/>
                </a:lnTo>
                <a:lnTo>
                  <a:pt x="308610" y="180023"/>
                </a:lnTo>
                <a:lnTo>
                  <a:pt x="270034" y="180023"/>
                </a:lnTo>
                <a:cubicBezTo>
                  <a:pt x="262961" y="180023"/>
                  <a:pt x="257175" y="185809"/>
                  <a:pt x="257175" y="192881"/>
                </a:cubicBezTo>
                <a:lnTo>
                  <a:pt x="257175" y="231458"/>
                </a:lnTo>
                <a:lnTo>
                  <a:pt x="231458" y="231458"/>
                </a:lnTo>
                <a:lnTo>
                  <a:pt x="231458" y="192881"/>
                </a:lnTo>
                <a:cubicBezTo>
                  <a:pt x="231458" y="185809"/>
                  <a:pt x="225671" y="180023"/>
                  <a:pt x="218599" y="180023"/>
                </a:cubicBezTo>
                <a:lnTo>
                  <a:pt x="180022" y="180023"/>
                </a:lnTo>
                <a:lnTo>
                  <a:pt x="180022" y="154305"/>
                </a:lnTo>
                <a:lnTo>
                  <a:pt x="218599" y="154305"/>
                </a:lnTo>
                <a:cubicBezTo>
                  <a:pt x="221974" y="154305"/>
                  <a:pt x="225269" y="152939"/>
                  <a:pt x="227680" y="150528"/>
                </a:cubicBezTo>
                <a:cubicBezTo>
                  <a:pt x="230091" y="148117"/>
                  <a:pt x="231458" y="144822"/>
                  <a:pt x="231458" y="141446"/>
                </a:cubicBezTo>
                <a:lnTo>
                  <a:pt x="231458" y="102870"/>
                </a:lnTo>
              </a:path>
            </a:pathLst>
          </a:custGeom>
          <a:solidFill>
            <a:srgbClr val="FFFFFF"/>
          </a:solid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9" name="Google Shape;89;g31ebfdb8eed_0_43"/>
          <p:cNvSpPr/>
          <p:nvPr/>
        </p:nvSpPr>
        <p:spPr>
          <a:xfrm>
            <a:off x="4596031" y="2707039"/>
            <a:ext cx="411480" cy="411480"/>
          </a:xfrm>
          <a:custGeom>
            <a:avLst/>
            <a:gdLst/>
            <a:ahLst/>
            <a:cxnLst/>
            <a:rect l="l" t="t" r="r" b="b"/>
            <a:pathLst>
              <a:path w="411480" h="411480" extrusionOk="0">
                <a:moveTo>
                  <a:pt x="360045" y="334328"/>
                </a:moveTo>
                <a:cubicBezTo>
                  <a:pt x="360045" y="336256"/>
                  <a:pt x="359241" y="340275"/>
                  <a:pt x="353294" y="346302"/>
                </a:cubicBezTo>
                <a:cubicBezTo>
                  <a:pt x="347267" y="352410"/>
                  <a:pt x="337301" y="359081"/>
                  <a:pt x="322915" y="365269"/>
                </a:cubicBezTo>
                <a:cubicBezTo>
                  <a:pt x="294224" y="377565"/>
                  <a:pt x="252835" y="385763"/>
                  <a:pt x="205740" y="385763"/>
                </a:cubicBezTo>
                <a:cubicBezTo>
                  <a:pt x="158645" y="385763"/>
                  <a:pt x="117256" y="377565"/>
                  <a:pt x="88565" y="365269"/>
                </a:cubicBezTo>
                <a:cubicBezTo>
                  <a:pt x="74179" y="359081"/>
                  <a:pt x="64213" y="352410"/>
                  <a:pt x="58186" y="346302"/>
                </a:cubicBezTo>
                <a:cubicBezTo>
                  <a:pt x="52239" y="340275"/>
                  <a:pt x="51435" y="336256"/>
                  <a:pt x="51435" y="334327"/>
                </a:cubicBezTo>
                <a:lnTo>
                  <a:pt x="51435" y="266417"/>
                </a:lnTo>
                <a:cubicBezTo>
                  <a:pt x="65258" y="273570"/>
                  <a:pt x="82055" y="279517"/>
                  <a:pt x="100620" y="284018"/>
                </a:cubicBezTo>
                <a:cubicBezTo>
                  <a:pt x="130757" y="291492"/>
                  <a:pt x="167003" y="295751"/>
                  <a:pt x="205740" y="295751"/>
                </a:cubicBezTo>
                <a:cubicBezTo>
                  <a:pt x="244477" y="295751"/>
                  <a:pt x="280723" y="291492"/>
                  <a:pt x="310860" y="284098"/>
                </a:cubicBezTo>
                <a:cubicBezTo>
                  <a:pt x="329425" y="279517"/>
                  <a:pt x="346222" y="273650"/>
                  <a:pt x="360045" y="266498"/>
                </a:cubicBezTo>
                <a:lnTo>
                  <a:pt x="360045" y="334408"/>
                </a:lnTo>
                <a:lnTo>
                  <a:pt x="360045" y="334328"/>
                </a:lnTo>
                <a:moveTo>
                  <a:pt x="360045" y="163547"/>
                </a:moveTo>
                <a:lnTo>
                  <a:pt x="360045" y="236360"/>
                </a:lnTo>
                <a:cubicBezTo>
                  <a:pt x="348392" y="244879"/>
                  <a:pt x="329586" y="252916"/>
                  <a:pt x="304672" y="259104"/>
                </a:cubicBezTo>
                <a:cubicBezTo>
                  <a:pt x="276865" y="265935"/>
                  <a:pt x="242709" y="270034"/>
                  <a:pt x="205740" y="270034"/>
                </a:cubicBezTo>
                <a:cubicBezTo>
                  <a:pt x="168771" y="270034"/>
                  <a:pt x="134615" y="265935"/>
                  <a:pt x="106808" y="259104"/>
                </a:cubicBezTo>
                <a:cubicBezTo>
                  <a:pt x="81894" y="252996"/>
                  <a:pt x="63088" y="244879"/>
                  <a:pt x="51435" y="236360"/>
                </a:cubicBezTo>
                <a:lnTo>
                  <a:pt x="51435" y="163547"/>
                </a:lnTo>
                <a:cubicBezTo>
                  <a:pt x="65258" y="170700"/>
                  <a:pt x="82055" y="176647"/>
                  <a:pt x="100620" y="181148"/>
                </a:cubicBezTo>
                <a:cubicBezTo>
                  <a:pt x="130757" y="188622"/>
                  <a:pt x="167003" y="192881"/>
                  <a:pt x="205740" y="192881"/>
                </a:cubicBezTo>
                <a:cubicBezTo>
                  <a:pt x="244477" y="192881"/>
                  <a:pt x="280723" y="188622"/>
                  <a:pt x="310860" y="181228"/>
                </a:cubicBezTo>
                <a:cubicBezTo>
                  <a:pt x="329425" y="176647"/>
                  <a:pt x="346222" y="170780"/>
                  <a:pt x="360045" y="163628"/>
                </a:cubicBezTo>
                <a:lnTo>
                  <a:pt x="360045" y="163547"/>
                </a:lnTo>
                <a:moveTo>
                  <a:pt x="360045" y="133490"/>
                </a:moveTo>
                <a:cubicBezTo>
                  <a:pt x="348392" y="142009"/>
                  <a:pt x="329586" y="150046"/>
                  <a:pt x="304672" y="156234"/>
                </a:cubicBezTo>
                <a:cubicBezTo>
                  <a:pt x="276865" y="163065"/>
                  <a:pt x="242709" y="167164"/>
                  <a:pt x="205740" y="167164"/>
                </a:cubicBezTo>
                <a:cubicBezTo>
                  <a:pt x="168771" y="167164"/>
                  <a:pt x="134615" y="163065"/>
                  <a:pt x="106808" y="156234"/>
                </a:cubicBezTo>
                <a:cubicBezTo>
                  <a:pt x="81894" y="150126"/>
                  <a:pt x="63088" y="142009"/>
                  <a:pt x="51435" y="133490"/>
                </a:cubicBezTo>
                <a:lnTo>
                  <a:pt x="51435" y="77152"/>
                </a:lnTo>
                <a:cubicBezTo>
                  <a:pt x="51435" y="75224"/>
                  <a:pt x="52239" y="71205"/>
                  <a:pt x="58186" y="65178"/>
                </a:cubicBezTo>
                <a:cubicBezTo>
                  <a:pt x="64213" y="59070"/>
                  <a:pt x="74179" y="52399"/>
                  <a:pt x="88565" y="46211"/>
                </a:cubicBezTo>
                <a:cubicBezTo>
                  <a:pt x="117256" y="33915"/>
                  <a:pt x="158645" y="25718"/>
                  <a:pt x="205740" y="25718"/>
                </a:cubicBezTo>
                <a:cubicBezTo>
                  <a:pt x="252835" y="25718"/>
                  <a:pt x="294224" y="33915"/>
                  <a:pt x="322915" y="46211"/>
                </a:cubicBezTo>
                <a:cubicBezTo>
                  <a:pt x="337301" y="52399"/>
                  <a:pt x="347267" y="59070"/>
                  <a:pt x="353294" y="65178"/>
                </a:cubicBezTo>
                <a:cubicBezTo>
                  <a:pt x="359241" y="71205"/>
                  <a:pt x="360045" y="75224"/>
                  <a:pt x="360045" y="77152"/>
                </a:cubicBezTo>
                <a:lnTo>
                  <a:pt x="360045" y="133490"/>
                </a:lnTo>
                <a:moveTo>
                  <a:pt x="385763" y="334328"/>
                </a:moveTo>
                <a:lnTo>
                  <a:pt x="385763" y="77153"/>
                </a:lnTo>
                <a:cubicBezTo>
                  <a:pt x="385763" y="34558"/>
                  <a:pt x="305154" y="0"/>
                  <a:pt x="205740" y="0"/>
                </a:cubicBezTo>
                <a:cubicBezTo>
                  <a:pt x="106326" y="0"/>
                  <a:pt x="25718" y="34558"/>
                  <a:pt x="25718" y="77153"/>
                </a:cubicBezTo>
                <a:lnTo>
                  <a:pt x="25718" y="334328"/>
                </a:lnTo>
                <a:cubicBezTo>
                  <a:pt x="25718" y="376922"/>
                  <a:pt x="106326" y="411480"/>
                  <a:pt x="205740" y="411480"/>
                </a:cubicBezTo>
                <a:cubicBezTo>
                  <a:pt x="305154" y="411480"/>
                  <a:pt x="385763" y="376922"/>
                  <a:pt x="385763" y="334328"/>
                </a:cubicBezTo>
              </a:path>
            </a:pathLst>
          </a:custGeom>
          <a:solidFill>
            <a:srgbClr val="FFFFFF"/>
          </a:solid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0" name="Google Shape;90;g31ebfdb8eed_0_43"/>
          <p:cNvSpPr/>
          <p:nvPr/>
        </p:nvSpPr>
        <p:spPr>
          <a:xfrm>
            <a:off x="4600107" y="3899913"/>
            <a:ext cx="3291840" cy="1880332"/>
          </a:xfrm>
          <a:custGeom>
            <a:avLst/>
            <a:gdLst/>
            <a:ahLst/>
            <a:cxnLst/>
            <a:rect l="l" t="t" r="r" b="b"/>
            <a:pathLst>
              <a:path w="3291840" h="1880332" extrusionOk="0">
                <a:moveTo>
                  <a:pt x="0" y="1880332"/>
                </a:moveTo>
                <a:lnTo>
                  <a:pt x="0" y="0"/>
                </a:lnTo>
                <a:lnTo>
                  <a:pt x="3291840" y="0"/>
                </a:lnTo>
                <a:lnTo>
                  <a:pt x="3291840" y="1880332"/>
                </a:lnTo>
                <a:lnTo>
                  <a:pt x="0" y="1880332"/>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400"/>
              <a:buFont typeface="Reddit Sans"/>
              <a:buNone/>
            </a:pPr>
            <a:r>
              <a:rPr lang="en-US" sz="1400" b="0" i="0" u="none" strike="noStrike" cap="none">
                <a:solidFill>
                  <a:srgbClr val="FFFFFF"/>
                </a:solidFill>
                <a:latin typeface="Reddit Sans"/>
                <a:ea typeface="Reddit Sans"/>
                <a:cs typeface="Reddit Sans"/>
                <a:sym typeface="Reddit Sans"/>
              </a:rPr>
              <a:t>Data collected from the Kaggle website.</a:t>
            </a:r>
            <a:endParaRPr sz="1400" b="0" i="0" u="none" strike="noStrike" cap="none">
              <a:solidFill>
                <a:schemeClr val="dk1"/>
              </a:solidFill>
              <a:latin typeface="Calibri"/>
              <a:ea typeface="Calibri"/>
              <a:cs typeface="Calibri"/>
              <a:sym typeface="Calibri"/>
            </a:endParaRPr>
          </a:p>
        </p:txBody>
      </p:sp>
      <p:sp>
        <p:nvSpPr>
          <p:cNvPr id="91" name="Google Shape;91;g31ebfdb8eed_0_43"/>
          <p:cNvSpPr/>
          <p:nvPr/>
        </p:nvSpPr>
        <p:spPr>
          <a:xfrm>
            <a:off x="4600107" y="3365965"/>
            <a:ext cx="3291840" cy="365760"/>
          </a:xfrm>
          <a:custGeom>
            <a:avLst/>
            <a:gdLst/>
            <a:ahLst/>
            <a:cxnLst/>
            <a:rect l="l" t="t" r="r" b="b"/>
            <a:pathLst>
              <a:path w="3291840" h="365760" extrusionOk="0">
                <a:moveTo>
                  <a:pt x="0" y="365760"/>
                </a:moveTo>
                <a:lnTo>
                  <a:pt x="0" y="0"/>
                </a:lnTo>
                <a:lnTo>
                  <a:pt x="3291840" y="0"/>
                </a:lnTo>
                <a:lnTo>
                  <a:pt x="3291840" y="365760"/>
                </a:lnTo>
                <a:lnTo>
                  <a:pt x="0" y="365760"/>
                </a:lnTo>
              </a:path>
            </a:pathLst>
          </a:cu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D92773"/>
              </a:buClr>
              <a:buSzPts val="1600"/>
              <a:buFont typeface="Reddit Sans"/>
              <a:buNone/>
            </a:pPr>
            <a:r>
              <a:rPr lang="en-US" sz="1600" b="1" i="0" u="none" strike="noStrike" cap="none">
                <a:solidFill>
                  <a:srgbClr val="D92773"/>
                </a:solidFill>
                <a:latin typeface="Reddit Sans"/>
                <a:ea typeface="Reddit Sans"/>
                <a:cs typeface="Reddit Sans"/>
                <a:sym typeface="Reddit Sans"/>
              </a:rPr>
              <a:t>Data Collection</a:t>
            </a:r>
            <a:endParaRPr sz="1600" b="0" i="0" u="none" strike="noStrike" cap="none">
              <a:solidFill>
                <a:schemeClr val="dk1"/>
              </a:solidFill>
              <a:latin typeface="Calibri"/>
              <a:ea typeface="Calibri"/>
              <a:cs typeface="Calibri"/>
              <a:sym typeface="Calibri"/>
            </a:endParaRPr>
          </a:p>
        </p:txBody>
      </p:sp>
      <p:sp>
        <p:nvSpPr>
          <p:cNvPr id="92" name="Google Shape;92;g31ebfdb8eed_0_43"/>
          <p:cNvSpPr/>
          <p:nvPr/>
        </p:nvSpPr>
        <p:spPr>
          <a:xfrm>
            <a:off x="8257311" y="3899913"/>
            <a:ext cx="3291840" cy="1880332"/>
          </a:xfrm>
          <a:custGeom>
            <a:avLst/>
            <a:gdLst/>
            <a:ahLst/>
            <a:cxnLst/>
            <a:rect l="l" t="t" r="r" b="b"/>
            <a:pathLst>
              <a:path w="3291840" h="1880332" extrusionOk="0">
                <a:moveTo>
                  <a:pt x="0" y="1880332"/>
                </a:moveTo>
                <a:lnTo>
                  <a:pt x="0" y="0"/>
                </a:lnTo>
                <a:lnTo>
                  <a:pt x="3291840" y="0"/>
                </a:lnTo>
                <a:lnTo>
                  <a:pt x="3291840" y="1880332"/>
                </a:lnTo>
                <a:lnTo>
                  <a:pt x="0" y="1880332"/>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200"/>
              <a:buFont typeface="Reddit Sans"/>
              <a:buNone/>
            </a:pPr>
            <a:r>
              <a:rPr lang="en-US" sz="1200" b="0" i="0" u="none" strike="noStrike" cap="none">
                <a:solidFill>
                  <a:srgbClr val="FFFFFF"/>
                </a:solidFill>
                <a:latin typeface="Reddit Sans"/>
                <a:ea typeface="Reddit Sans"/>
                <a:cs typeface="Reddit Sans"/>
                <a:sym typeface="Reddit Sans"/>
              </a:rPr>
              <a:t>The dataset includes records of more than 1000 individuals.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1028"/>
              </a:spcBef>
              <a:spcAft>
                <a:spcPts val="0"/>
              </a:spcAft>
              <a:buClr>
                <a:srgbClr val="FFFFFF"/>
              </a:buClr>
              <a:buSzPts val="1200"/>
              <a:buFont typeface="Reddit Sans"/>
              <a:buNone/>
            </a:pPr>
            <a:r>
              <a:rPr lang="en-US" sz="1200" b="0" i="0" u="none" strike="noStrike" cap="none">
                <a:solidFill>
                  <a:srgbClr val="FFFFFF"/>
                </a:solidFill>
                <a:latin typeface="Reddit Sans"/>
                <a:ea typeface="Reddit Sans"/>
                <a:cs typeface="Reddit Sans"/>
                <a:sym typeface="Reddit Sans"/>
              </a:rPr>
              <a:t>Includes information on each individual’s age, sex, BMI, smoking status, number of children, and their region.</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1028"/>
              </a:spcBef>
              <a:spcAft>
                <a:spcPts val="0"/>
              </a:spcAft>
              <a:buClr>
                <a:srgbClr val="FFFFFF"/>
              </a:buClr>
              <a:buSzPts val="1200"/>
              <a:buFont typeface="Reddit Sans"/>
              <a:buNone/>
            </a:pPr>
            <a:r>
              <a:rPr lang="en-US" sz="1200" b="0" i="0" u="none" strike="noStrike" cap="none">
                <a:solidFill>
                  <a:srgbClr val="FFFFFF"/>
                </a:solidFill>
                <a:latin typeface="Reddit Sans"/>
                <a:ea typeface="Reddit Sans"/>
                <a:cs typeface="Reddit Sans"/>
                <a:sym typeface="Reddit Sans"/>
              </a:rPr>
              <a:t>The goal is to train a model for accurate predictions using the individual’s detailed info.</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1028"/>
              </a:spcBef>
              <a:spcAft>
                <a:spcPts val="0"/>
              </a:spcAft>
              <a:buClr>
                <a:srgbClr val="FFFFFF"/>
              </a:buClr>
              <a:buSzPts val="1200"/>
              <a:buFont typeface="Reddit Sans"/>
              <a:buNone/>
            </a:pPr>
            <a:r>
              <a:rPr lang="en-US" sz="1200" b="0" i="0" u="none" strike="noStrike" cap="none">
                <a:solidFill>
                  <a:srgbClr val="FFFFFF"/>
                </a:solidFill>
                <a:latin typeface="Reddit Sans"/>
                <a:ea typeface="Reddit Sans"/>
                <a:cs typeface="Reddit Sans"/>
                <a:sym typeface="Reddit Sans"/>
              </a:rPr>
              <a:t>Dataset aids in the prediction of medical insurance costs showing the influence of age, BMI, and smoking status which would help insurance providers and also create awareness among individuals.</a:t>
            </a:r>
            <a:endParaRPr sz="1200" b="0" i="0" u="none" strike="noStrike" cap="none">
              <a:solidFill>
                <a:schemeClr val="dk1"/>
              </a:solidFill>
              <a:latin typeface="Calibri"/>
              <a:ea typeface="Calibri"/>
              <a:cs typeface="Calibri"/>
              <a:sym typeface="Calibri"/>
            </a:endParaRPr>
          </a:p>
        </p:txBody>
      </p:sp>
      <p:sp>
        <p:nvSpPr>
          <p:cNvPr id="93" name="Google Shape;93;g31ebfdb8eed_0_43"/>
          <p:cNvSpPr/>
          <p:nvPr/>
        </p:nvSpPr>
        <p:spPr>
          <a:xfrm>
            <a:off x="8257311" y="3365965"/>
            <a:ext cx="3291840" cy="365760"/>
          </a:xfrm>
          <a:custGeom>
            <a:avLst/>
            <a:gdLst/>
            <a:ahLst/>
            <a:cxnLst/>
            <a:rect l="l" t="t" r="r" b="b"/>
            <a:pathLst>
              <a:path w="3291840" h="365760" extrusionOk="0">
                <a:moveTo>
                  <a:pt x="0" y="365760"/>
                </a:moveTo>
                <a:lnTo>
                  <a:pt x="0" y="0"/>
                </a:lnTo>
                <a:lnTo>
                  <a:pt x="3291840" y="0"/>
                </a:lnTo>
                <a:lnTo>
                  <a:pt x="3291840" y="365760"/>
                </a:lnTo>
                <a:lnTo>
                  <a:pt x="0" y="365760"/>
                </a:lnTo>
              </a:path>
            </a:pathLst>
          </a:cu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D92773"/>
              </a:buClr>
              <a:buSzPts val="1600"/>
              <a:buFont typeface="Reddit Sans"/>
              <a:buNone/>
            </a:pPr>
            <a:r>
              <a:rPr lang="en-US" sz="1600" b="1" i="0" u="none" strike="noStrike" cap="none">
                <a:solidFill>
                  <a:srgbClr val="D92773"/>
                </a:solidFill>
                <a:latin typeface="Reddit Sans"/>
                <a:ea typeface="Reddit Sans"/>
                <a:cs typeface="Reddit Sans"/>
                <a:sym typeface="Reddit Sans"/>
              </a:rPr>
              <a:t>Dataset Overview</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31ebfdb8eed_0_62"/>
          <p:cNvSpPr/>
          <p:nvPr/>
        </p:nvSpPr>
        <p:spPr>
          <a:xfrm>
            <a:off x="136575"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0" name="Google Shape;100;g31ebfdb8eed_0_62"/>
          <p:cNvSpPr/>
          <p:nvPr/>
        </p:nvSpPr>
        <p:spPr>
          <a:xfrm rot="10800000" flipH="1">
            <a:off x="4830744" y="-3995411"/>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1" name="Google Shape;101;g31ebfdb8eed_0_62"/>
          <p:cNvSpPr/>
          <p:nvPr/>
        </p:nvSpPr>
        <p:spPr>
          <a:xfrm rot="-3598236" flipH="1">
            <a:off x="10294183" y="-693539"/>
            <a:ext cx="5861204" cy="6235323"/>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2" name="Google Shape;102;g31ebfdb8eed_0_62"/>
          <p:cNvSpPr/>
          <p:nvPr/>
        </p:nvSpPr>
        <p:spPr>
          <a:xfrm rot="7201764" flipH="1">
            <a:off x="-5133487" y="2717917"/>
            <a:ext cx="7053247" cy="7503453"/>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3" name="Google Shape;103;g31ebfdb8eed_0_62"/>
          <p:cNvSpPr/>
          <p:nvPr/>
        </p:nvSpPr>
        <p:spPr>
          <a:xfrm>
            <a:off x="11236006" y="6308725"/>
            <a:ext cx="315913" cy="549275"/>
          </a:xfrm>
          <a:custGeom>
            <a:avLst/>
            <a:gdLst/>
            <a:ahLst/>
            <a:cxnLst/>
            <a:rect l="l" t="t" r="r" b="b"/>
            <a:pathLst>
              <a:path w="315913" h="549275" extrusionOk="0">
                <a:moveTo>
                  <a:pt x="0" y="549275"/>
                </a:moveTo>
                <a:lnTo>
                  <a:pt x="0" y="0"/>
                </a:lnTo>
                <a:lnTo>
                  <a:pt x="315913" y="0"/>
                </a:lnTo>
                <a:lnTo>
                  <a:pt x="315913" y="549275"/>
                </a:lnTo>
                <a:lnTo>
                  <a:pt x="0" y="549275"/>
                </a:lnTo>
              </a:path>
            </a:pathLst>
          </a:custGeom>
          <a:noFill/>
          <a:ln>
            <a:noFill/>
          </a:ln>
        </p:spPr>
        <p:txBody>
          <a:bodyPr spcFirstLastPara="1" wrap="square" lIns="0" tIns="0" rIns="28800" bIns="0" anchor="ctr" anchorCtr="0">
            <a:noAutofit/>
          </a:bodyPr>
          <a:lstStyle/>
          <a:p>
            <a:pPr marL="0" marR="0" lvl="0" indent="0" algn="r" rtl="0">
              <a:lnSpc>
                <a:spcPct val="100000"/>
              </a:lnSpc>
              <a:spcBef>
                <a:spcPts val="0"/>
              </a:spcBef>
              <a:spcAft>
                <a:spcPts val="0"/>
              </a:spcAft>
              <a:buClr>
                <a:srgbClr val="FFFFFF"/>
              </a:buClr>
              <a:buSzPts val="800"/>
              <a:buFont typeface="Reddit Sans"/>
              <a:buNone/>
            </a:pPr>
            <a:r>
              <a:rPr lang="en-US" sz="800" b="0" i="0" u="none" strike="noStrike" cap="none">
                <a:solidFill>
                  <a:srgbClr val="FFFFFF"/>
                </a:solidFill>
                <a:latin typeface="Reddit Sans"/>
                <a:ea typeface="Reddit Sans"/>
                <a:cs typeface="Reddit Sans"/>
                <a:sym typeface="Reddit Sans"/>
              </a:rPr>
              <a:t>4</a:t>
            </a:r>
            <a:endParaRPr sz="800" b="0" i="0" u="none" strike="noStrike" cap="none">
              <a:solidFill>
                <a:schemeClr val="dk1"/>
              </a:solidFill>
              <a:latin typeface="Calibri"/>
              <a:ea typeface="Calibri"/>
              <a:cs typeface="Calibri"/>
              <a:sym typeface="Calibri"/>
            </a:endParaRPr>
          </a:p>
        </p:txBody>
      </p:sp>
      <p:sp>
        <p:nvSpPr>
          <p:cNvPr id="104" name="Google Shape;104;g31ebfdb8eed_0_62"/>
          <p:cNvSpPr/>
          <p:nvPr/>
        </p:nvSpPr>
        <p:spPr>
          <a:xfrm>
            <a:off x="3749039" y="181335"/>
            <a:ext cx="7802880" cy="790122"/>
          </a:xfrm>
          <a:custGeom>
            <a:avLst/>
            <a:gdLst/>
            <a:ahLst/>
            <a:cxnLst/>
            <a:rect l="l" t="t" r="r" b="b"/>
            <a:pathLst>
              <a:path w="7802880" h="790122" extrusionOk="0">
                <a:moveTo>
                  <a:pt x="0" y="790122"/>
                </a:moveTo>
                <a:lnTo>
                  <a:pt x="0" y="0"/>
                </a:lnTo>
                <a:lnTo>
                  <a:pt x="7802880" y="0"/>
                </a:lnTo>
                <a:lnTo>
                  <a:pt x="7802880" y="790122"/>
                </a:lnTo>
                <a:lnTo>
                  <a:pt x="0" y="790122"/>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488"/>
              <a:buFont typeface="Reddit Sans"/>
              <a:buNone/>
            </a:pPr>
            <a:r>
              <a:rPr lang="en-US" sz="3488" b="1" i="0" u="none" strike="noStrike" cap="none">
                <a:solidFill>
                  <a:srgbClr val="FFFFFF"/>
                </a:solidFill>
                <a:latin typeface="Reddit Sans"/>
                <a:ea typeface="Reddit Sans"/>
                <a:cs typeface="Reddit Sans"/>
                <a:sym typeface="Reddit Sans"/>
              </a:rPr>
              <a:t>Literature Review</a:t>
            </a:r>
            <a:endParaRPr sz="3488" b="0" i="0" u="none" strike="noStrike" cap="none">
              <a:solidFill>
                <a:schemeClr val="dk1"/>
              </a:solidFill>
              <a:latin typeface="Calibri"/>
              <a:ea typeface="Calibri"/>
              <a:cs typeface="Calibri"/>
              <a:sym typeface="Calibri"/>
            </a:endParaRPr>
          </a:p>
        </p:txBody>
      </p:sp>
      <p:sp>
        <p:nvSpPr>
          <p:cNvPr id="105" name="Google Shape;105;g31ebfdb8eed_0_62"/>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6" name="Google Shape;106;g31ebfdb8eed_0_62"/>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blipFill rotWithShape="1">
            <a:blip r:embed="rId5">
              <a:alphaModFix/>
            </a:blip>
            <a:stretch>
              <a:fillRect/>
            </a:stretch>
          </a:blip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7" name="Google Shape;107;g31ebfdb8eed_0_62"/>
          <p:cNvSpPr/>
          <p:nvPr/>
        </p:nvSpPr>
        <p:spPr>
          <a:xfrm>
            <a:off x="3703320" y="6309360"/>
            <a:ext cx="6309360" cy="548640"/>
          </a:xfrm>
          <a:custGeom>
            <a:avLst/>
            <a:gdLst/>
            <a:ahLst/>
            <a:cxnLst/>
            <a:rect l="l" t="t" r="r" b="b"/>
            <a:pathLst>
              <a:path w="6309360" h="548640" extrusionOk="0">
                <a:moveTo>
                  <a:pt x="0" y="548640"/>
                </a:moveTo>
                <a:lnTo>
                  <a:pt x="0" y="0"/>
                </a:lnTo>
                <a:lnTo>
                  <a:pt x="6309360" y="0"/>
                </a:lnTo>
                <a:lnTo>
                  <a:pt x="6309360" y="548640"/>
                </a:lnTo>
                <a:lnTo>
                  <a:pt x="0" y="548640"/>
                </a:lnTo>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Calibri"/>
              <a:ea typeface="Calibri"/>
              <a:cs typeface="Calibri"/>
              <a:sym typeface="Calibri"/>
            </a:endParaRPr>
          </a:p>
        </p:txBody>
      </p:sp>
      <p:sp>
        <p:nvSpPr>
          <p:cNvPr id="108" name="Google Shape;108;g31ebfdb8eed_0_62"/>
          <p:cNvSpPr/>
          <p:nvPr/>
        </p:nvSpPr>
        <p:spPr>
          <a:xfrm>
            <a:off x="3204210" y="1419226"/>
            <a:ext cx="8750808" cy="4725162"/>
          </a:xfrm>
          <a:custGeom>
            <a:avLst/>
            <a:gdLst/>
            <a:ahLst/>
            <a:cxnLst/>
            <a:rect l="l" t="t" r="r" b="b"/>
            <a:pathLst>
              <a:path w="3657600" h="1371600" extrusionOk="0">
                <a:moveTo>
                  <a:pt x="0" y="1371600"/>
                </a:moveTo>
                <a:lnTo>
                  <a:pt x="0" y="0"/>
                </a:lnTo>
                <a:lnTo>
                  <a:pt x="3657600" y="0"/>
                </a:lnTo>
                <a:lnTo>
                  <a:pt x="3657600" y="1371600"/>
                </a:lnTo>
                <a:lnTo>
                  <a:pt x="0" y="1371600"/>
                </a:lnTo>
              </a:path>
            </a:pathLst>
          </a:cu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dk1"/>
              </a:buClr>
              <a:buSzPts val="1100"/>
              <a:buFont typeface="Calibri"/>
              <a:buNone/>
            </a:pPr>
            <a:endParaRPr sz="1100" b="0" i="0" u="none" strike="noStrike" cap="none">
              <a:solidFill>
                <a:schemeClr val="lt1"/>
              </a:solidFill>
              <a:latin typeface="Calibri"/>
              <a:ea typeface="Calibri"/>
              <a:cs typeface="Calibri"/>
              <a:sym typeface="Calibri"/>
            </a:endParaRPr>
          </a:p>
        </p:txBody>
      </p:sp>
      <p:sp>
        <p:nvSpPr>
          <p:cNvPr id="109" name="Google Shape;109;g31ebfdb8eed_0_62"/>
          <p:cNvSpPr/>
          <p:nvPr/>
        </p:nvSpPr>
        <p:spPr>
          <a:xfrm>
            <a:off x="3703320" y="2067882"/>
            <a:ext cx="3657600" cy="194990"/>
          </a:xfrm>
          <a:custGeom>
            <a:avLst/>
            <a:gdLst/>
            <a:ahLst/>
            <a:cxnLst/>
            <a:rect l="l" t="t" r="r" b="b"/>
            <a:pathLst>
              <a:path w="3657600" h="194990" extrusionOk="0">
                <a:moveTo>
                  <a:pt x="0" y="194990"/>
                </a:moveTo>
                <a:lnTo>
                  <a:pt x="0" y="0"/>
                </a:lnTo>
                <a:lnTo>
                  <a:pt x="3657600" y="0"/>
                </a:lnTo>
                <a:lnTo>
                  <a:pt x="3657600" y="194990"/>
                </a:lnTo>
                <a:lnTo>
                  <a:pt x="0" y="194990"/>
                </a:lnTo>
              </a:path>
            </a:pathLst>
          </a:cu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399"/>
              <a:buFont typeface="Calibri"/>
              <a:buNone/>
            </a:pPr>
            <a:endParaRPr sz="1399" b="0" i="0" u="none" strike="noStrike" cap="none">
              <a:solidFill>
                <a:schemeClr val="dk1"/>
              </a:solidFill>
              <a:latin typeface="Calibri"/>
              <a:ea typeface="Calibri"/>
              <a:cs typeface="Calibri"/>
              <a:sym typeface="Calibri"/>
            </a:endParaRPr>
          </a:p>
        </p:txBody>
      </p:sp>
      <p:sp>
        <p:nvSpPr>
          <p:cNvPr id="110" name="Google Shape;110;g31ebfdb8eed_0_62"/>
          <p:cNvSpPr txBox="1"/>
          <p:nvPr/>
        </p:nvSpPr>
        <p:spPr>
          <a:xfrm>
            <a:off x="3589275" y="1249800"/>
            <a:ext cx="7803000" cy="3931200"/>
          </a:xfrm>
          <a:prstGeom prst="rect">
            <a:avLst/>
          </a:prstGeom>
          <a:noFill/>
          <a:ln>
            <a:noFill/>
          </a:ln>
        </p:spPr>
        <p:txBody>
          <a:bodyPr spcFirstLastPara="1" wrap="square" lIns="91425" tIns="45700" rIns="91425" bIns="45700" anchor="t" anchorCtr="0">
            <a:spAutoFit/>
          </a:bodyPr>
          <a:lstStyle/>
          <a:p>
            <a:pPr marL="457200" lvl="0" indent="-317500" algn="just" rtl="0">
              <a:lnSpc>
                <a:spcPct val="115000"/>
              </a:lnSpc>
              <a:spcBef>
                <a:spcPts val="1200"/>
              </a:spcBef>
              <a:spcAft>
                <a:spcPts val="0"/>
              </a:spcAft>
              <a:buClr>
                <a:srgbClr val="FFFFFF"/>
              </a:buClr>
              <a:buSzPts val="1400"/>
              <a:buAutoNum type="arabicPeriod"/>
            </a:pPr>
            <a:r>
              <a:rPr lang="en-US" b="1">
                <a:solidFill>
                  <a:srgbClr val="FFFFFF"/>
                </a:solidFill>
              </a:rPr>
              <a:t>Ajith et al. employed multiple regression algorithms, including Linear Regression and Decision Tree, to predict insurance costs. Their study highlighted the superior performance of Decision Tree with an R² value of 86.78%, demonstrating its ability to handle complex, non-linear relationships effectively</a:t>
            </a:r>
            <a:endParaRPr b="1">
              <a:solidFill>
                <a:srgbClr val="FFFFFF"/>
              </a:solidFill>
            </a:endParaRPr>
          </a:p>
          <a:p>
            <a:pPr marL="457200" lvl="0" indent="-317500" algn="just" rtl="0">
              <a:lnSpc>
                <a:spcPct val="115000"/>
              </a:lnSpc>
              <a:spcBef>
                <a:spcPts val="0"/>
              </a:spcBef>
              <a:spcAft>
                <a:spcPts val="0"/>
              </a:spcAft>
              <a:buClr>
                <a:srgbClr val="FFFFFF"/>
              </a:buClr>
              <a:buSzPts val="1400"/>
              <a:buAutoNum type="arabicPeriod"/>
            </a:pPr>
            <a:r>
              <a:rPr lang="en-US" b="1">
                <a:solidFill>
                  <a:srgbClr val="FFFFFF"/>
                </a:solidFill>
              </a:rPr>
              <a:t>Jessica et al. applied Random Forest and Elastic Net regression to predict health insurance costs, emphasizing the importance of handling multicollinearity among features. Their approach demonstrated that combining feature selection with advanced regularization methods significantly improves model reliability and interpretability</a:t>
            </a:r>
            <a:endParaRPr b="1">
              <a:solidFill>
                <a:srgbClr val="FFFFFF"/>
              </a:solidFill>
            </a:endParaRPr>
          </a:p>
          <a:p>
            <a:pPr marL="457200" lvl="0" indent="-317500" algn="just" rtl="0">
              <a:lnSpc>
                <a:spcPct val="115000"/>
              </a:lnSpc>
              <a:spcBef>
                <a:spcPts val="0"/>
              </a:spcBef>
              <a:spcAft>
                <a:spcPts val="0"/>
              </a:spcAft>
              <a:buClr>
                <a:srgbClr val="FFFFFF"/>
              </a:buClr>
              <a:buSzPts val="1400"/>
              <a:buAutoNum type="arabicPeriod"/>
            </a:pPr>
            <a:r>
              <a:rPr lang="en-US" b="1">
                <a:solidFill>
                  <a:srgbClr val="FFFFFF"/>
                </a:solidFill>
              </a:rPr>
              <a:t>Mohan Gupta et al. focused on integrating additional lifestyle variables, such as alcohol consumption and diabetes, into their predictive models. Using Ridge and Lasso Regression, they achieved enhanced model stability while maintaining an interpretable feature set. Their findings underscored the potential of feature engineering to refine cost predictions​ IJRASET diagnosis system for radiologists.</a:t>
            </a:r>
            <a:endParaRPr b="1">
              <a:solidFill>
                <a:srgbClr val="FFFFFF"/>
              </a:solidFill>
            </a:endParaRPr>
          </a:p>
          <a:p>
            <a:pPr marL="0" marR="0" lvl="0" indent="0" algn="just" rtl="0">
              <a:lnSpc>
                <a:spcPct val="100000"/>
              </a:lnSpc>
              <a:spcBef>
                <a:spcPts val="1200"/>
              </a:spcBef>
              <a:spcAft>
                <a:spcPts val="0"/>
              </a:spcAft>
              <a:buNone/>
            </a:pPr>
            <a:endParaRPr b="1">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31ebfdb8eed_0_87"/>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g31ebfdb8eed_0_87"/>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g31ebfdb8eed_0_87"/>
          <p:cNvSpPr/>
          <p:nvPr/>
        </p:nvSpPr>
        <p:spPr>
          <a:xfrm rot="1713195">
            <a:off x="8471380" y="3102360"/>
            <a:ext cx="5860580" cy="6234659"/>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9" name="Google Shape;119;g31ebfdb8eed_0_87"/>
          <p:cNvSpPr/>
          <p:nvPr/>
        </p:nvSpPr>
        <p:spPr>
          <a:xfrm rot="9009977" flipH="1">
            <a:off x="-2870976" y="3360369"/>
            <a:ext cx="7059736" cy="7510356"/>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0" name="Google Shape;120;g31ebfdb8eed_0_87"/>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121" name="Google Shape;121;g31ebfdb8eed_0_87"/>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122" name="Google Shape;122;g31ebfdb8eed_0_87"/>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3" name="Google Shape;123;g31ebfdb8eed_0_87"/>
          <p:cNvSpPr txBox="1"/>
          <p:nvPr/>
        </p:nvSpPr>
        <p:spPr>
          <a:xfrm>
            <a:off x="4332599" y="1041948"/>
            <a:ext cx="7173600" cy="4802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US" sz="1800" b="1" i="0" u="none" strike="noStrike" cap="none">
                <a:solidFill>
                  <a:schemeClr val="lt1"/>
                </a:solidFill>
                <a:latin typeface="Calibri"/>
                <a:ea typeface="Calibri"/>
                <a:cs typeface="Calibri"/>
                <a:sym typeface="Calibri"/>
              </a:rPr>
              <a:t>Data Cleaning: Checked for missing or null values in dataset. Removed any duplicates to ensure data quality. Standardized data types across columns for consistency.</a:t>
            </a: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100"/>
              <a:buFont typeface="Arial"/>
              <a:buNone/>
            </a:pPr>
            <a:r>
              <a:rPr lang="en-US" sz="1800" b="1" i="0" u="none" strike="noStrike" cap="none">
                <a:solidFill>
                  <a:schemeClr val="lt1"/>
                </a:solidFill>
                <a:latin typeface="Calibri"/>
                <a:ea typeface="Calibri"/>
                <a:cs typeface="Calibri"/>
                <a:sym typeface="Calibri"/>
              </a:rPr>
              <a:t>Feature Engineering: Converted categorical data such as region, sex, and smoker status into numerical format using encoding techniques. Normalized features like age and BMI to improve model performance. Created interaction features (e.g., smoker status × BMI) for better prediction.</a:t>
            </a: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n-US" sz="1800" b="1" i="0" u="none" strike="noStrike" cap="none">
                <a:solidFill>
                  <a:schemeClr val="lt1"/>
                </a:solidFill>
                <a:latin typeface="Calibri"/>
                <a:ea typeface="Calibri"/>
                <a:cs typeface="Calibri"/>
                <a:sym typeface="Calibri"/>
              </a:rPr>
              <a:t>Data Splitting: Divided the dataset into training (80%) and testing (20%) subsets to evaluate model performance.</a:t>
            </a: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n-US" sz="1800" b="1" i="0" u="none" strike="noStrike" cap="none">
                <a:solidFill>
                  <a:schemeClr val="lt1"/>
                </a:solidFill>
                <a:latin typeface="Calibri"/>
                <a:ea typeface="Calibri"/>
                <a:cs typeface="Calibri"/>
                <a:sym typeface="Calibri"/>
              </a:rPr>
              <a:t>Handling Outliers:</a:t>
            </a: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n-US" sz="1800" b="1" i="0" u="none" strike="noStrike" cap="none">
                <a:solidFill>
                  <a:schemeClr val="lt1"/>
                </a:solidFill>
                <a:latin typeface="Calibri"/>
                <a:ea typeface="Calibri"/>
                <a:cs typeface="Calibri"/>
                <a:sym typeface="Calibri"/>
              </a:rPr>
              <a:t>Identified and treated extreme values in variables like BMI and charges to prevent skewed predictions.</a:t>
            </a:r>
            <a:endParaRPr sz="1800" b="1"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124" name="Google Shape;124;g31ebfdb8eed_0_87"/>
          <p:cNvSpPr/>
          <p:nvPr/>
        </p:nvSpPr>
        <p:spPr>
          <a:xfrm>
            <a:off x="658892" y="1254932"/>
            <a:ext cx="3042920" cy="2042003"/>
          </a:xfrm>
          <a:custGeom>
            <a:avLst/>
            <a:gdLst/>
            <a:ahLst/>
            <a:cxnLst/>
            <a:rect l="l" t="t" r="r" b="b"/>
            <a:pathLst>
              <a:path w="3042920" h="2042003" extrusionOk="0">
                <a:moveTo>
                  <a:pt x="0" y="2042003"/>
                </a:moveTo>
                <a:lnTo>
                  <a:pt x="0" y="0"/>
                </a:lnTo>
                <a:lnTo>
                  <a:pt x="3042920" y="0"/>
                </a:lnTo>
                <a:lnTo>
                  <a:pt x="3042920" y="2042003"/>
                </a:lnTo>
                <a:lnTo>
                  <a:pt x="0" y="2042003"/>
                </a:lnTo>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600"/>
              <a:buFont typeface="Reddit Sans"/>
              <a:buNone/>
            </a:pPr>
            <a:r>
              <a:rPr lang="en-US" sz="3600" b="1" i="0" u="none" strike="noStrike" cap="none">
                <a:solidFill>
                  <a:srgbClr val="FFFFFF"/>
                </a:solidFill>
                <a:latin typeface="Reddit Sans"/>
                <a:ea typeface="Reddit Sans"/>
                <a:cs typeface="Reddit Sans"/>
                <a:sym typeface="Reddit Sans"/>
              </a:rPr>
              <a:t>Data Preprocessing Techniques</a:t>
            </a:r>
            <a:endParaRPr sz="36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1" name="Google Shape;131;p4"/>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2" name="Google Shape;132;p4"/>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3" name="Google Shape;133;p4"/>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4" name="Google Shape;134;p4"/>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5" name="Google Shape;135;p4"/>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136" name="Google Shape;136;p4"/>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137" name="Google Shape;137;p4"/>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8" name="Google Shape;138;p4"/>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Exploratory Data Analysis(EDA)</a:t>
            </a:r>
            <a:endParaRPr sz="1400" b="0" i="0" u="none" strike="noStrike" cap="none">
              <a:solidFill>
                <a:srgbClr val="000000"/>
              </a:solidFill>
              <a:latin typeface="Arial"/>
              <a:ea typeface="Arial"/>
              <a:cs typeface="Arial"/>
              <a:sym typeface="Arial"/>
            </a:endParaRPr>
          </a:p>
        </p:txBody>
      </p:sp>
      <p:sp>
        <p:nvSpPr>
          <p:cNvPr id="139" name="Google Shape;139;p4"/>
          <p:cNvSpPr txBox="1"/>
          <p:nvPr/>
        </p:nvSpPr>
        <p:spPr>
          <a:xfrm>
            <a:off x="522079" y="2463012"/>
            <a:ext cx="4114800"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Checking data set proportions: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The dataset has an almost equal distribution of males and females.</a:t>
            </a:r>
            <a:endParaRPr sz="1400" b="0" i="0" u="none" strike="noStrike" cap="none">
              <a:solidFill>
                <a:srgbClr val="000000"/>
              </a:solidFill>
              <a:latin typeface="Arial"/>
              <a:ea typeface="Arial"/>
              <a:cs typeface="Arial"/>
              <a:sym typeface="Arial"/>
            </a:endParaRPr>
          </a:p>
        </p:txBody>
      </p:sp>
      <p:pic>
        <p:nvPicPr>
          <p:cNvPr id="140" name="Google Shape;140;p4"/>
          <p:cNvPicPr preferRelativeResize="0"/>
          <p:nvPr/>
        </p:nvPicPr>
        <p:blipFill rotWithShape="1">
          <a:blip r:embed="rId5">
            <a:alphaModFix/>
          </a:blip>
          <a:srcRect/>
          <a:stretch/>
        </p:blipFill>
        <p:spPr>
          <a:xfrm>
            <a:off x="5049544" y="1540629"/>
            <a:ext cx="6355093" cy="4716838"/>
          </a:xfrm>
          <a:prstGeom prst="rect">
            <a:avLst/>
          </a:prstGeom>
          <a:noFill/>
          <a:ln>
            <a:noFill/>
          </a:ln>
        </p:spPr>
      </p:pic>
      <p:sp>
        <p:nvSpPr>
          <p:cNvPr id="141" name="Google Shape;141;p4"/>
          <p:cNvSpPr/>
          <p:nvPr/>
        </p:nvSpPr>
        <p:spPr>
          <a:xfrm>
            <a:off x="152400" y="15240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4"/>
          <p:cNvSpPr/>
          <p:nvPr/>
        </p:nvSpPr>
        <p:spPr>
          <a:xfrm>
            <a:off x="5364697" y="-19384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4"/>
          <p:cNvSpPr/>
          <p:nvPr/>
        </p:nvSpPr>
        <p:spPr>
          <a:xfrm rot="1711627">
            <a:off x="8623831" y="32552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4"/>
          <p:cNvSpPr/>
          <p:nvPr/>
        </p:nvSpPr>
        <p:spPr>
          <a:xfrm rot="9005505" flipH="1">
            <a:off x="-2725026" y="35114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4"/>
          <p:cNvSpPr/>
          <p:nvPr/>
        </p:nvSpPr>
        <p:spPr>
          <a:xfrm>
            <a:off x="152400" y="15240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
          <p:cNvSpPr/>
          <p:nvPr/>
        </p:nvSpPr>
        <p:spPr>
          <a:xfrm>
            <a:off x="3747050" y="10139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147" name="Google Shape;147;p4"/>
          <p:cNvSpPr/>
          <p:nvPr/>
        </p:nvSpPr>
        <p:spPr>
          <a:xfrm>
            <a:off x="3739043" y="21917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148" name="Google Shape;148;p4"/>
          <p:cNvSpPr/>
          <p:nvPr/>
        </p:nvSpPr>
        <p:spPr>
          <a:xfrm>
            <a:off x="838200" y="5197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p:nvPr/>
        </p:nvSpPr>
        <p:spPr>
          <a:xfrm>
            <a:off x="1819275" y="5197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150" name="Google Shape;150;p4"/>
          <p:cNvSpPr txBox="1"/>
          <p:nvPr/>
        </p:nvSpPr>
        <p:spPr>
          <a:xfrm>
            <a:off x="674479" y="2615412"/>
            <a:ext cx="4114800" cy="37856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Distribution of Gender(sex column) in the dataset :</a:t>
            </a:r>
            <a:endParaRPr/>
          </a:p>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The dataset has an almost equal distribution of males and females.</a:t>
            </a:r>
            <a:endParaRPr/>
          </a:p>
        </p:txBody>
      </p:sp>
      <p:pic>
        <p:nvPicPr>
          <p:cNvPr id="151" name="Google Shape;151;p4"/>
          <p:cNvPicPr preferRelativeResize="0"/>
          <p:nvPr/>
        </p:nvPicPr>
        <p:blipFill rotWithShape="1">
          <a:blip r:embed="rId5">
            <a:alphaModFix/>
          </a:blip>
          <a:srcRect/>
          <a:stretch/>
        </p:blipFill>
        <p:spPr>
          <a:xfrm>
            <a:off x="5201944" y="1693029"/>
            <a:ext cx="6355093" cy="47168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8" name="Google Shape;158;p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9" name="Google Shape;159;p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0" name="Google Shape;160;p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1" name="Google Shape;161;p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163" name="Google Shape;163;p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164" name="Google Shape;164;p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5" name="Google Shape;165;p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Exploratory Data Analysis(EDA)</a:t>
            </a:r>
            <a:endParaRPr sz="1400" b="0" i="0" u="none" strike="noStrike" cap="none">
              <a:solidFill>
                <a:srgbClr val="000000"/>
              </a:solidFill>
              <a:latin typeface="Arial"/>
              <a:ea typeface="Arial"/>
              <a:cs typeface="Arial"/>
              <a:sym typeface="Arial"/>
            </a:endParaRPr>
          </a:p>
        </p:txBody>
      </p:sp>
      <p:sp>
        <p:nvSpPr>
          <p:cNvPr id="166" name="Google Shape;166;p5"/>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Smoking status distribution overall.                                                                      </a:t>
            </a:r>
            <a:endParaRPr sz="1400" b="0" i="0" u="none" strike="noStrike" cap="none">
              <a:solidFill>
                <a:srgbClr val="000000"/>
              </a:solidFill>
              <a:latin typeface="Arial"/>
              <a:ea typeface="Arial"/>
              <a:cs typeface="Arial"/>
              <a:sym typeface="Arial"/>
            </a:endParaRPr>
          </a:p>
        </p:txBody>
      </p:sp>
      <p:pic>
        <p:nvPicPr>
          <p:cNvPr id="167" name="Google Shape;167;p5"/>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168" name="Google Shape;168;p5"/>
          <p:cNvSpPr txBox="1"/>
          <p:nvPr/>
        </p:nvSpPr>
        <p:spPr>
          <a:xfrm>
            <a:off x="6762752" y="1050676"/>
            <a:ext cx="45827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Charges based on Smoking status between Males and Females.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(Smokers usually get higher charges)</a:t>
            </a:r>
            <a:endParaRPr sz="1400" b="0" i="0" u="none" strike="noStrike" cap="none">
              <a:solidFill>
                <a:srgbClr val="000000"/>
              </a:solidFill>
              <a:latin typeface="Arial"/>
              <a:ea typeface="Arial"/>
              <a:cs typeface="Arial"/>
              <a:sym typeface="Arial"/>
            </a:endParaRPr>
          </a:p>
        </p:txBody>
      </p:sp>
      <p:pic>
        <p:nvPicPr>
          <p:cNvPr id="169" name="Google Shape;169;p5"/>
          <p:cNvPicPr preferRelativeResize="0"/>
          <p:nvPr/>
        </p:nvPicPr>
        <p:blipFill rotWithShape="1">
          <a:blip r:embed="rId6">
            <a:alphaModFix/>
          </a:blip>
          <a:srcRect/>
          <a:stretch/>
        </p:blipFill>
        <p:spPr>
          <a:xfrm>
            <a:off x="6062017" y="2123255"/>
            <a:ext cx="5754179" cy="4189655"/>
          </a:xfrm>
          <a:prstGeom prst="rect">
            <a:avLst/>
          </a:prstGeom>
          <a:noFill/>
          <a:ln>
            <a:noFill/>
          </a:ln>
        </p:spPr>
      </p:pic>
      <p:sp>
        <p:nvSpPr>
          <p:cNvPr id="170" name="Google Shape;170;p5"/>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5"/>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5"/>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5"/>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176" name="Google Shape;176;p5"/>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177" name="Google Shape;177;p5"/>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179" name="Google Shape;179;p5"/>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Smoking status distribution overall.                                                                      </a:t>
            </a:r>
            <a:endParaRPr/>
          </a:p>
        </p:txBody>
      </p:sp>
      <p:pic>
        <p:nvPicPr>
          <p:cNvPr id="180" name="Google Shape;180;p5"/>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181" name="Google Shape;181;p5"/>
          <p:cNvSpPr txBox="1"/>
          <p:nvPr/>
        </p:nvSpPr>
        <p:spPr>
          <a:xfrm>
            <a:off x="6583674" y="1072652"/>
            <a:ext cx="458275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Distribution of Children in the dataset</a:t>
            </a:r>
            <a:endParaRPr sz="2400" b="0" i="0" u="none" strike="noStrike" cap="none">
              <a:solidFill>
                <a:schemeClr val="lt1"/>
              </a:solidFill>
              <a:latin typeface="Arial"/>
              <a:ea typeface="Arial"/>
              <a:cs typeface="Arial"/>
              <a:sym typeface="Arial"/>
            </a:endParaRPr>
          </a:p>
        </p:txBody>
      </p:sp>
      <p:pic>
        <p:nvPicPr>
          <p:cNvPr id="182" name="Google Shape;182;p5"/>
          <p:cNvPicPr preferRelativeResize="0"/>
          <p:nvPr/>
        </p:nvPicPr>
        <p:blipFill rotWithShape="1">
          <a:blip r:embed="rId7">
            <a:alphaModFix/>
          </a:blip>
          <a:srcRect/>
          <a:stretch/>
        </p:blipFill>
        <p:spPr>
          <a:xfrm>
            <a:off x="6096000" y="2112397"/>
            <a:ext cx="5558107" cy="413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9" name="Google Shape;189;p2"/>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0" name="Google Shape;190;p2"/>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1" name="Google Shape;191;p2"/>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2" name="Google Shape;192;p2"/>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3" name="Google Shape;193;p2"/>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chemeClr val="dk1"/>
              </a:buClr>
              <a:buSzPts val="4357"/>
              <a:buFont typeface="Calibri"/>
              <a:buNone/>
            </a:pPr>
            <a:endParaRPr sz="4357" b="0" i="0" u="none" strike="noStrike" cap="none">
              <a:solidFill>
                <a:schemeClr val="dk1"/>
              </a:solidFill>
              <a:latin typeface="Calibri"/>
              <a:ea typeface="Calibri"/>
              <a:cs typeface="Calibri"/>
              <a:sym typeface="Calibri"/>
            </a:endParaRPr>
          </a:p>
        </p:txBody>
      </p:sp>
      <p:sp>
        <p:nvSpPr>
          <p:cNvPr id="194" name="Google Shape;194;p2"/>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896"/>
              <a:buFont typeface="Calibri"/>
              <a:buNone/>
            </a:pPr>
            <a:endParaRPr sz="1895" b="0" i="0" u="none" strike="noStrike" cap="none">
              <a:solidFill>
                <a:schemeClr val="dk1"/>
              </a:solidFill>
              <a:latin typeface="Calibri"/>
              <a:ea typeface="Calibri"/>
              <a:cs typeface="Calibri"/>
              <a:sym typeface="Calibri"/>
            </a:endParaRPr>
          </a:p>
        </p:txBody>
      </p:sp>
      <p:sp>
        <p:nvSpPr>
          <p:cNvPr id="195" name="Google Shape;195;p2"/>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6" name="Google Shape;196;p2"/>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Exploratory Data Analysis(EDA)</a:t>
            </a:r>
            <a:endParaRPr sz="1400" b="0" i="0" u="none" strike="noStrike" cap="none">
              <a:solidFill>
                <a:srgbClr val="000000"/>
              </a:solidFill>
              <a:latin typeface="Arial"/>
              <a:ea typeface="Arial"/>
              <a:cs typeface="Arial"/>
              <a:sym typeface="Arial"/>
            </a:endParaRPr>
          </a:p>
        </p:txBody>
      </p:sp>
      <p:sp>
        <p:nvSpPr>
          <p:cNvPr id="197" name="Google Shape;197;p2"/>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Smoking status distribution overall.                                                                      </a:t>
            </a:r>
            <a:endParaRPr sz="1400" b="0" i="0" u="none" strike="noStrike" cap="none">
              <a:solidFill>
                <a:srgbClr val="000000"/>
              </a:solidFill>
              <a:latin typeface="Arial"/>
              <a:ea typeface="Arial"/>
              <a:cs typeface="Arial"/>
              <a:sym typeface="Arial"/>
            </a:endParaRPr>
          </a:p>
        </p:txBody>
      </p:sp>
      <p:pic>
        <p:nvPicPr>
          <p:cNvPr id="198" name="Google Shape;198;p2"/>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199" name="Google Shape;199;p2"/>
          <p:cNvSpPr txBox="1"/>
          <p:nvPr/>
        </p:nvSpPr>
        <p:spPr>
          <a:xfrm>
            <a:off x="6762752" y="1050676"/>
            <a:ext cx="45827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Charges based on Smoking status between Males and Females.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(Smokers usually get higher charges)</a:t>
            </a:r>
            <a:endParaRPr sz="1400" b="0" i="0" u="none" strike="noStrike" cap="none">
              <a:solidFill>
                <a:srgbClr val="000000"/>
              </a:solidFill>
              <a:latin typeface="Arial"/>
              <a:ea typeface="Arial"/>
              <a:cs typeface="Arial"/>
              <a:sym typeface="Arial"/>
            </a:endParaRPr>
          </a:p>
        </p:txBody>
      </p:sp>
      <p:pic>
        <p:nvPicPr>
          <p:cNvPr id="200" name="Google Shape;200;p2"/>
          <p:cNvPicPr preferRelativeResize="0"/>
          <p:nvPr/>
        </p:nvPicPr>
        <p:blipFill rotWithShape="1">
          <a:blip r:embed="rId6">
            <a:alphaModFix/>
          </a:blip>
          <a:srcRect/>
          <a:stretch/>
        </p:blipFill>
        <p:spPr>
          <a:xfrm>
            <a:off x="6062017" y="2123255"/>
            <a:ext cx="5754179" cy="4189655"/>
          </a:xfrm>
          <a:prstGeom prst="rect">
            <a:avLst/>
          </a:prstGeom>
          <a:noFill/>
          <a:ln>
            <a:noFill/>
          </a:ln>
        </p:spPr>
      </p:pic>
      <p:sp>
        <p:nvSpPr>
          <p:cNvPr id="201" name="Google Shape;201;p2"/>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2"/>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2"/>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2"/>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207" name="Google Shape;207;p2"/>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208" name="Google Shape;208;p2"/>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210" name="Google Shape;210;p2"/>
          <p:cNvSpPr txBox="1"/>
          <p:nvPr/>
        </p:nvSpPr>
        <p:spPr>
          <a:xfrm>
            <a:off x="1290402" y="1079372"/>
            <a:ext cx="411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Smoking status distribution overall.                                                                      </a:t>
            </a:r>
            <a:endParaRPr/>
          </a:p>
        </p:txBody>
      </p:sp>
      <p:pic>
        <p:nvPicPr>
          <p:cNvPr id="211" name="Google Shape;211;p2"/>
          <p:cNvPicPr preferRelativeResize="0"/>
          <p:nvPr/>
        </p:nvPicPr>
        <p:blipFill rotWithShape="1">
          <a:blip r:embed="rId5">
            <a:alphaModFix/>
          </a:blip>
          <a:srcRect/>
          <a:stretch/>
        </p:blipFill>
        <p:spPr>
          <a:xfrm>
            <a:off x="271048" y="2123255"/>
            <a:ext cx="5443952" cy="4214423"/>
          </a:xfrm>
          <a:prstGeom prst="rect">
            <a:avLst/>
          </a:prstGeom>
          <a:noFill/>
          <a:ln>
            <a:noFill/>
          </a:ln>
        </p:spPr>
      </p:pic>
      <p:sp>
        <p:nvSpPr>
          <p:cNvPr id="212" name="Google Shape;212;p2"/>
          <p:cNvSpPr txBox="1"/>
          <p:nvPr/>
        </p:nvSpPr>
        <p:spPr>
          <a:xfrm>
            <a:off x="6583674" y="1072652"/>
            <a:ext cx="458275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Distribution of Children in the dataset</a:t>
            </a:r>
            <a:endParaRPr sz="2400" b="0" i="0" u="none" strike="noStrike" cap="none">
              <a:solidFill>
                <a:schemeClr val="lt1"/>
              </a:solidFill>
              <a:latin typeface="Arial"/>
              <a:ea typeface="Arial"/>
              <a:cs typeface="Arial"/>
              <a:sym typeface="Arial"/>
            </a:endParaRPr>
          </a:p>
        </p:txBody>
      </p:sp>
      <p:pic>
        <p:nvPicPr>
          <p:cNvPr id="213" name="Google Shape;213;p2"/>
          <p:cNvPicPr preferRelativeResize="0"/>
          <p:nvPr/>
        </p:nvPicPr>
        <p:blipFill rotWithShape="1">
          <a:blip r:embed="rId7">
            <a:alphaModFix/>
          </a:blip>
          <a:srcRect/>
          <a:stretch/>
        </p:blipFill>
        <p:spPr>
          <a:xfrm>
            <a:off x="6096000" y="2112397"/>
            <a:ext cx="5558107" cy="4133125"/>
          </a:xfrm>
          <a:prstGeom prst="rect">
            <a:avLst/>
          </a:prstGeom>
          <a:noFill/>
          <a:ln>
            <a:noFill/>
          </a:ln>
        </p:spPr>
      </p:pic>
      <p:sp>
        <p:nvSpPr>
          <p:cNvPr id="214" name="Google Shape;214;p2"/>
          <p:cNvSpPr/>
          <p:nvPr/>
        </p:nvSpPr>
        <p:spPr>
          <a:xfrm>
            <a:off x="0" y="0"/>
            <a:ext cx="12192000" cy="6858000"/>
          </a:xfrm>
          <a:custGeom>
            <a:avLst/>
            <a:gdLst/>
            <a:ahLst/>
            <a:cxnLst/>
            <a:rect l="l" t="t" r="r" b="b"/>
            <a:pathLst>
              <a:path w="12192000" h="6858000" extrusionOk="0">
                <a:moveTo>
                  <a:pt x="0" y="6858000"/>
                </a:moveTo>
                <a:lnTo>
                  <a:pt x="0" y="0"/>
                </a:lnTo>
                <a:lnTo>
                  <a:pt x="12192000" y="0"/>
                </a:lnTo>
                <a:lnTo>
                  <a:pt x="12192000" y="6858000"/>
                </a:lnTo>
                <a:lnTo>
                  <a:pt x="0" y="6858000"/>
                </a:lnTo>
              </a:path>
            </a:pathLst>
          </a:custGeom>
          <a:solidFill>
            <a:srgbClr val="00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5" name="Google Shape;215;p2"/>
          <p:cNvSpPr/>
          <p:nvPr/>
        </p:nvSpPr>
        <p:spPr>
          <a:xfrm>
            <a:off x="5212297" y="-2090885"/>
            <a:ext cx="11717784" cy="9548440"/>
          </a:xfrm>
          <a:custGeom>
            <a:avLst/>
            <a:gdLst/>
            <a:ahLst/>
            <a:cxnLst/>
            <a:rect l="l" t="t" r="r" b="b"/>
            <a:pathLst>
              <a:path w="11717784" h="9548440" extrusionOk="0">
                <a:moveTo>
                  <a:pt x="0" y="9548440"/>
                </a:moveTo>
                <a:lnTo>
                  <a:pt x="0" y="0"/>
                </a:lnTo>
                <a:lnTo>
                  <a:pt x="11717784" y="0"/>
                </a:lnTo>
                <a:lnTo>
                  <a:pt x="11717784" y="9548440"/>
                </a:lnTo>
                <a:lnTo>
                  <a:pt x="0" y="9548440"/>
                </a:lnTo>
              </a:path>
            </a:pathLst>
          </a:cu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
          <p:cNvSpPr/>
          <p:nvPr/>
        </p:nvSpPr>
        <p:spPr>
          <a:xfrm rot="1711627">
            <a:off x="8471431" y="3102881"/>
            <a:ext cx="5866413" cy="6240864"/>
          </a:xfrm>
          <a:custGeom>
            <a:avLst/>
            <a:gdLst/>
            <a:ahLst/>
            <a:cxnLst/>
            <a:rect l="l" t="t" r="r" b="b"/>
            <a:pathLst>
              <a:path w="5866413" h="6240864" extrusionOk="0">
                <a:moveTo>
                  <a:pt x="0" y="0"/>
                </a:moveTo>
                <a:lnTo>
                  <a:pt x="5866413" y="0"/>
                </a:lnTo>
                <a:lnTo>
                  <a:pt x="5866413" y="6240864"/>
                </a:lnTo>
                <a:lnTo>
                  <a:pt x="0" y="6240864"/>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17;p2"/>
          <p:cNvSpPr/>
          <p:nvPr/>
        </p:nvSpPr>
        <p:spPr>
          <a:xfrm rot="9005505" flipH="1">
            <a:off x="-2877426" y="3359094"/>
            <a:ext cx="7059515" cy="7510121"/>
          </a:xfrm>
          <a:custGeom>
            <a:avLst/>
            <a:gdLst/>
            <a:ahLst/>
            <a:cxnLst/>
            <a:rect l="l" t="t" r="r" b="b"/>
            <a:pathLst>
              <a:path w="7059515" h="7510121" extrusionOk="0">
                <a:moveTo>
                  <a:pt x="0" y="0"/>
                </a:moveTo>
                <a:lnTo>
                  <a:pt x="7059514" y="0"/>
                </a:lnTo>
                <a:lnTo>
                  <a:pt x="7059514" y="7510122"/>
                </a:lnTo>
                <a:lnTo>
                  <a:pt x="0" y="7510122"/>
                </a:lnTo>
                <a:lnTo>
                  <a:pt x="0" y="0"/>
                </a:lnTo>
              </a:path>
            </a:pathLst>
          </a:custGeom>
          <a:blipFill rotWithShape="1">
            <a:blip r:embed="rId4">
              <a:alphaModFix/>
            </a:blip>
            <a:stretch>
              <a:fillRect/>
            </a:stretch>
          </a:blip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8" name="Google Shape;218;p2"/>
          <p:cNvSpPr/>
          <p:nvPr/>
        </p:nvSpPr>
        <p:spPr>
          <a:xfrm>
            <a:off x="0" y="0"/>
            <a:ext cx="3108960" cy="6858000"/>
          </a:xfrm>
          <a:custGeom>
            <a:avLst/>
            <a:gdLst/>
            <a:ahLst/>
            <a:cxnLst/>
            <a:rect l="l" t="t" r="r" b="b"/>
            <a:pathLst>
              <a:path w="3108960" h="6858000" extrusionOk="0">
                <a:moveTo>
                  <a:pt x="0" y="6858000"/>
                </a:moveTo>
                <a:lnTo>
                  <a:pt x="0" y="0"/>
                </a:lnTo>
                <a:lnTo>
                  <a:pt x="2549347" y="0"/>
                </a:lnTo>
                <a:cubicBezTo>
                  <a:pt x="2858413" y="0"/>
                  <a:pt x="3108960" y="250547"/>
                  <a:pt x="3108960" y="559613"/>
                </a:cubicBezTo>
                <a:lnTo>
                  <a:pt x="3108960" y="685800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
          <p:cNvSpPr/>
          <p:nvPr/>
        </p:nvSpPr>
        <p:spPr>
          <a:xfrm>
            <a:off x="3594650" y="861536"/>
            <a:ext cx="7750859" cy="701731"/>
          </a:xfrm>
          <a:custGeom>
            <a:avLst/>
            <a:gdLst/>
            <a:ahLst/>
            <a:cxnLst/>
            <a:rect l="l" t="t" r="r" b="b"/>
            <a:pathLst>
              <a:path w="7750859" h="701731" extrusionOk="0">
                <a:moveTo>
                  <a:pt x="0" y="701731"/>
                </a:moveTo>
                <a:lnTo>
                  <a:pt x="0" y="0"/>
                </a:lnTo>
                <a:lnTo>
                  <a:pt x="7750859" y="0"/>
                </a:lnTo>
                <a:lnTo>
                  <a:pt x="7750859" y="701731"/>
                </a:lnTo>
                <a:lnTo>
                  <a:pt x="0" y="701731"/>
                </a:lnTo>
              </a:path>
            </a:pathLst>
          </a:custGeom>
          <a:noFill/>
          <a:ln>
            <a:noFill/>
          </a:ln>
        </p:spPr>
        <p:txBody>
          <a:bodyPr spcFirstLastPara="1" wrap="square" lIns="0" tIns="46800" rIns="90000" bIns="46800" anchor="t" anchorCtr="0">
            <a:noAutofit/>
          </a:bodyPr>
          <a:lstStyle/>
          <a:p>
            <a:pPr marL="0" marR="0" lvl="0" indent="0" algn="l" rtl="0">
              <a:lnSpc>
                <a:spcPct val="90000"/>
              </a:lnSpc>
              <a:spcBef>
                <a:spcPts val="0"/>
              </a:spcBef>
              <a:spcAft>
                <a:spcPts val="0"/>
              </a:spcAft>
              <a:buClr>
                <a:srgbClr val="000000"/>
              </a:buClr>
              <a:buSzPts val="4357"/>
              <a:buFont typeface="Arial"/>
              <a:buNone/>
            </a:pPr>
            <a:endParaRPr sz="4357" b="0" i="0" u="none" strike="noStrike" cap="none">
              <a:solidFill>
                <a:srgbClr val="000000"/>
              </a:solidFill>
              <a:latin typeface="Arial"/>
              <a:ea typeface="Arial"/>
              <a:cs typeface="Arial"/>
              <a:sym typeface="Arial"/>
            </a:endParaRPr>
          </a:p>
        </p:txBody>
      </p:sp>
      <p:sp>
        <p:nvSpPr>
          <p:cNvPr id="220" name="Google Shape;220;p2"/>
          <p:cNvSpPr/>
          <p:nvPr/>
        </p:nvSpPr>
        <p:spPr>
          <a:xfrm>
            <a:off x="3586643" y="2039390"/>
            <a:ext cx="6945422" cy="4115803"/>
          </a:xfrm>
          <a:custGeom>
            <a:avLst/>
            <a:gdLst/>
            <a:ahLst/>
            <a:cxnLst/>
            <a:rect l="l" t="t" r="r" b="b"/>
            <a:pathLst>
              <a:path w="6945422" h="4115803" extrusionOk="0">
                <a:moveTo>
                  <a:pt x="0" y="4115803"/>
                </a:moveTo>
                <a:lnTo>
                  <a:pt x="0" y="0"/>
                </a:lnTo>
                <a:lnTo>
                  <a:pt x="6945422" y="0"/>
                </a:lnTo>
                <a:lnTo>
                  <a:pt x="6945422" y="4115803"/>
                </a:lnTo>
                <a:lnTo>
                  <a:pt x="0" y="4115803"/>
                </a:lnTo>
              </a:path>
            </a:pathLst>
          </a:cu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000000"/>
              </a:buClr>
              <a:buSzPts val="1896"/>
              <a:buFont typeface="Arial"/>
              <a:buNone/>
            </a:pPr>
            <a:endParaRPr sz="1895" b="0" i="0" u="none" strike="noStrike" cap="none">
              <a:solidFill>
                <a:srgbClr val="000000"/>
              </a:solidFill>
              <a:latin typeface="Arial"/>
              <a:ea typeface="Arial"/>
              <a:cs typeface="Arial"/>
              <a:sym typeface="Arial"/>
            </a:endParaRPr>
          </a:p>
        </p:txBody>
      </p:sp>
      <p:sp>
        <p:nvSpPr>
          <p:cNvPr id="221" name="Google Shape;221;p2"/>
          <p:cNvSpPr/>
          <p:nvPr/>
        </p:nvSpPr>
        <p:spPr>
          <a:xfrm>
            <a:off x="685800" y="367329"/>
            <a:ext cx="411480" cy="411480"/>
          </a:xfrm>
          <a:custGeom>
            <a:avLst/>
            <a:gdLst/>
            <a:ahLst/>
            <a:cxnLst/>
            <a:rect l="l" t="t" r="r" b="b"/>
            <a:pathLst>
              <a:path w="411480" h="411480" extrusionOk="0">
                <a:moveTo>
                  <a:pt x="0" y="411480"/>
                </a:moveTo>
                <a:lnTo>
                  <a:pt x="0" y="0"/>
                </a:lnTo>
                <a:lnTo>
                  <a:pt x="411480" y="0"/>
                </a:lnTo>
                <a:lnTo>
                  <a:pt x="411480" y="411480"/>
                </a:lnTo>
                <a:lnTo>
                  <a:pt x="0" y="411480"/>
                </a:lnTo>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
          <p:cNvSpPr txBox="1"/>
          <p:nvPr/>
        </p:nvSpPr>
        <p:spPr>
          <a:xfrm>
            <a:off x="1666875" y="367329"/>
            <a:ext cx="8096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Exploratory Data Analysis(EDA)</a:t>
            </a:r>
            <a:endParaRPr/>
          </a:p>
        </p:txBody>
      </p:sp>
      <p:sp>
        <p:nvSpPr>
          <p:cNvPr id="223" name="Google Shape;223;p2"/>
          <p:cNvSpPr txBox="1"/>
          <p:nvPr/>
        </p:nvSpPr>
        <p:spPr>
          <a:xfrm>
            <a:off x="1290402" y="1079372"/>
            <a:ext cx="41148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Distribution of overall Age groups in the dataset</a:t>
            </a:r>
            <a:endParaRPr/>
          </a:p>
        </p:txBody>
      </p:sp>
      <p:sp>
        <p:nvSpPr>
          <p:cNvPr id="224" name="Google Shape;224;p2"/>
          <p:cNvSpPr txBox="1"/>
          <p:nvPr/>
        </p:nvSpPr>
        <p:spPr>
          <a:xfrm>
            <a:off x="6762752" y="1050676"/>
            <a:ext cx="45827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Distribution of Medical Charges</a:t>
            </a:r>
            <a:endParaRPr sz="2000" b="0" i="0" u="none" strike="noStrike" cap="none">
              <a:solidFill>
                <a:schemeClr val="lt1"/>
              </a:solidFill>
              <a:latin typeface="Arial"/>
              <a:ea typeface="Arial"/>
              <a:cs typeface="Arial"/>
              <a:sym typeface="Arial"/>
            </a:endParaRPr>
          </a:p>
        </p:txBody>
      </p:sp>
      <p:pic>
        <p:nvPicPr>
          <p:cNvPr id="225" name="Google Shape;225;p2"/>
          <p:cNvPicPr preferRelativeResize="0"/>
          <p:nvPr/>
        </p:nvPicPr>
        <p:blipFill rotWithShape="1">
          <a:blip r:embed="rId8">
            <a:alphaModFix/>
          </a:blip>
          <a:srcRect/>
          <a:stretch/>
        </p:blipFill>
        <p:spPr>
          <a:xfrm>
            <a:off x="427909" y="2110206"/>
            <a:ext cx="5334239" cy="3924707"/>
          </a:xfrm>
          <a:prstGeom prst="rect">
            <a:avLst/>
          </a:prstGeom>
          <a:noFill/>
          <a:ln>
            <a:noFill/>
          </a:ln>
        </p:spPr>
      </p:pic>
      <p:pic>
        <p:nvPicPr>
          <p:cNvPr id="226" name="Google Shape;226;p2"/>
          <p:cNvPicPr preferRelativeResize="0"/>
          <p:nvPr/>
        </p:nvPicPr>
        <p:blipFill rotWithShape="1">
          <a:blip r:embed="rId9">
            <a:alphaModFix/>
          </a:blip>
          <a:srcRect/>
          <a:stretch/>
        </p:blipFill>
        <p:spPr>
          <a:xfrm>
            <a:off x="6378376" y="2134938"/>
            <a:ext cx="5398079" cy="392470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1280</Words>
  <Application>Microsoft Office PowerPoint</Application>
  <PresentationFormat>Widescreen</PresentationFormat>
  <Paragraphs>165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Arial</vt:lpstr>
      <vt:lpstr>Reddit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SlideSpeak</dc:creator>
  <cp:lastModifiedBy>Shrinidhi D</cp:lastModifiedBy>
  <cp:revision>1</cp:revision>
  <dcterms:created xsi:type="dcterms:W3CDTF">2024-11-08T19:24:21Z</dcterms:created>
  <dcterms:modified xsi:type="dcterms:W3CDTF">2024-12-14T04:06:01Z</dcterms:modified>
</cp:coreProperties>
</file>