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5" r:id="rId6"/>
    <p:sldId id="266" r:id="rId7"/>
    <p:sldId id="267" r:id="rId8"/>
    <p:sldId id="268" r:id="rId9"/>
    <p:sldId id="260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821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3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flipH="1">
            <a:off x="-3877692" y="-1503970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9088373" flipV="1">
            <a:off x="8959900" y="-2762311"/>
            <a:ext cx="8752039" cy="9310679"/>
          </a:xfrm>
          <a:custGeom>
            <a:avLst/>
            <a:gdLst/>
            <a:ahLst/>
            <a:cxnLst/>
            <a:rect l="l" t="t" r="r" b="b"/>
            <a:pathLst>
              <a:path w="8752039" h="9310679">
                <a:moveTo>
                  <a:pt x="0" y="0"/>
                </a:moveTo>
                <a:lnTo>
                  <a:pt x="8752039" y="0"/>
                </a:lnTo>
                <a:lnTo>
                  <a:pt x="8752039" y="9310679"/>
                </a:lnTo>
                <a:lnTo>
                  <a:pt x="0" y="9310679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3335952" y="2082861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981200" y="2044700"/>
            <a:ext cx="8229600" cy="2451100"/>
          </a:xfrm>
          <a:custGeom>
            <a:avLst/>
            <a:gdLst/>
            <a:ahLst/>
            <a:cxnLst/>
            <a:rect l="l" t="t" r="r" b="b"/>
            <a:pathLst>
              <a:path w="8229600" h="2451100">
                <a:moveTo>
                  <a:pt x="0" y="2451100"/>
                </a:moveTo>
                <a:lnTo>
                  <a:pt x="0" y="0"/>
                </a:lnTo>
                <a:lnTo>
                  <a:pt x="8229600" y="0"/>
                </a:lnTo>
                <a:lnTo>
                  <a:pt x="8229600" y="2451100"/>
                </a:lnTo>
                <a:lnTo>
                  <a:pt x="0" y="24511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5400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Detection of COVID-19 using Chest X-RAY</a:t>
            </a:r>
            <a:endParaRPr lang="en-US" sz="5400" dirty="0"/>
          </a:p>
        </p:txBody>
      </p:sp>
      <p:sp>
        <p:nvSpPr>
          <p:cNvPr id="8" name="Text 6"/>
          <p:cNvSpPr/>
          <p:nvPr/>
        </p:nvSpPr>
        <p:spPr>
          <a:xfrm>
            <a:off x="5730240" y="8229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0" y="0"/>
                </a:lnTo>
                <a:lnTo>
                  <a:pt x="731520" y="0"/>
                </a:lnTo>
                <a:lnTo>
                  <a:pt x="73152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E418A-D9D5-1FA6-FB22-F704F404DEF4}"/>
              </a:ext>
            </a:extLst>
          </p:cNvPr>
          <p:cNvSpPr txBox="1"/>
          <p:nvPr/>
        </p:nvSpPr>
        <p:spPr>
          <a:xfrm>
            <a:off x="7840092" y="4267200"/>
            <a:ext cx="3970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Group-5</a:t>
            </a:r>
          </a:p>
          <a:p>
            <a:r>
              <a:rPr lang="en-US" dirty="0">
                <a:solidFill>
                  <a:schemeClr val="bg1"/>
                </a:solidFill>
              </a:rPr>
              <a:t>Vijaya Krishna </a:t>
            </a:r>
            <a:r>
              <a:rPr lang="en-US" dirty="0" err="1">
                <a:solidFill>
                  <a:schemeClr val="bg1"/>
                </a:solidFill>
              </a:rPr>
              <a:t>Ande</a:t>
            </a:r>
            <a:r>
              <a:rPr lang="en-US">
                <a:solidFill>
                  <a:schemeClr val="bg1"/>
                </a:solidFill>
              </a:rPr>
              <a:t>       (</a:t>
            </a:r>
            <a:r>
              <a:rPr lang="en-US" dirty="0">
                <a:solidFill>
                  <a:schemeClr val="bg1"/>
                </a:solidFill>
              </a:rPr>
              <a:t>U01948945)</a:t>
            </a:r>
          </a:p>
          <a:p>
            <a:r>
              <a:rPr lang="en-US" dirty="0" err="1">
                <a:solidFill>
                  <a:schemeClr val="bg1"/>
                </a:solidFill>
              </a:rPr>
              <a:t>Shrinidhi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Dadheechi</a:t>
            </a:r>
            <a:r>
              <a:rPr lang="en-US" dirty="0">
                <a:solidFill>
                  <a:schemeClr val="bg1"/>
                </a:solidFill>
              </a:rPr>
              <a:t>       (U01932664)</a:t>
            </a:r>
          </a:p>
          <a:p>
            <a:r>
              <a:rPr lang="en-US" dirty="0">
                <a:solidFill>
                  <a:schemeClr val="bg1"/>
                </a:solidFill>
              </a:rPr>
              <a:t>Sravani </a:t>
            </a:r>
            <a:r>
              <a:rPr lang="en-US" dirty="0" err="1">
                <a:solidFill>
                  <a:schemeClr val="bg1"/>
                </a:solidFill>
              </a:rPr>
              <a:t>Koyya</a:t>
            </a:r>
            <a:r>
              <a:rPr lang="en-US" dirty="0">
                <a:solidFill>
                  <a:schemeClr val="bg1"/>
                </a:solidFill>
              </a:rPr>
              <a:t>	        (U01921729)</a:t>
            </a:r>
          </a:p>
          <a:p>
            <a:r>
              <a:rPr lang="en-US" dirty="0">
                <a:solidFill>
                  <a:schemeClr val="bg1"/>
                </a:solidFill>
              </a:rPr>
              <a:t>Vaishnavi Chandrasekar (U01921021)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flipH="1" flipV="1">
            <a:off x="-6810452" y="-3057769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7200000" flipV="1">
            <a:off x="10171491" y="-2341623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3600000" flipH="1" flipV="1">
            <a:off x="-5626447" y="635422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 flipV="1">
            <a:off x="8553905" y="2243777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933923" y="677350"/>
            <a:ext cx="1915690" cy="1915690"/>
          </a:xfrm>
          <a:custGeom>
            <a:avLst/>
            <a:gdLst/>
            <a:ahLst/>
            <a:cxnLst/>
            <a:rect l="l" t="t" r="r" b="b"/>
            <a:pathLst>
              <a:path w="1915690" h="1915690">
                <a:moveTo>
                  <a:pt x="957845" y="0"/>
                </a:moveTo>
                <a:cubicBezTo>
                  <a:pt x="428841" y="0"/>
                  <a:pt x="0" y="428841"/>
                  <a:pt x="0" y="957845"/>
                </a:cubicBezTo>
                <a:cubicBezTo>
                  <a:pt x="0" y="1486849"/>
                  <a:pt x="428841" y="1915690"/>
                  <a:pt x="957845" y="1915690"/>
                </a:cubicBezTo>
                <a:cubicBezTo>
                  <a:pt x="1486849" y="1915690"/>
                  <a:pt x="1915690" y="1486849"/>
                  <a:pt x="1915690" y="957845"/>
                </a:cubicBezTo>
                <a:cubicBezTo>
                  <a:pt x="1915690" y="428841"/>
                  <a:pt x="1486849" y="0"/>
                  <a:pt x="957845" y="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366280" y="2472522"/>
            <a:ext cx="1915690" cy="1915690"/>
          </a:xfrm>
          <a:custGeom>
            <a:avLst/>
            <a:gdLst/>
            <a:ahLst/>
            <a:cxnLst/>
            <a:rect l="l" t="t" r="r" b="b"/>
            <a:pathLst>
              <a:path w="1915690" h="1915690">
                <a:moveTo>
                  <a:pt x="957845" y="0"/>
                </a:moveTo>
                <a:cubicBezTo>
                  <a:pt x="428841" y="0"/>
                  <a:pt x="0" y="428841"/>
                  <a:pt x="0" y="957845"/>
                </a:cubicBezTo>
                <a:cubicBezTo>
                  <a:pt x="0" y="1486849"/>
                  <a:pt x="428841" y="1915690"/>
                  <a:pt x="957845" y="1915690"/>
                </a:cubicBezTo>
                <a:cubicBezTo>
                  <a:pt x="1486849" y="1915690"/>
                  <a:pt x="1915690" y="1486849"/>
                  <a:pt x="1915690" y="957845"/>
                </a:cubicBezTo>
                <a:cubicBezTo>
                  <a:pt x="1915690" y="428841"/>
                  <a:pt x="1486849" y="0"/>
                  <a:pt x="957845" y="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2798637" y="4267635"/>
            <a:ext cx="1915690" cy="1915690"/>
          </a:xfrm>
          <a:custGeom>
            <a:avLst/>
            <a:gdLst/>
            <a:ahLst/>
            <a:cxnLst/>
            <a:rect l="l" t="t" r="r" b="b"/>
            <a:pathLst>
              <a:path w="1915690" h="1915690">
                <a:moveTo>
                  <a:pt x="957845" y="0"/>
                </a:moveTo>
                <a:cubicBezTo>
                  <a:pt x="428841" y="0"/>
                  <a:pt x="0" y="428841"/>
                  <a:pt x="0" y="957845"/>
                </a:cubicBezTo>
                <a:cubicBezTo>
                  <a:pt x="0" y="1486849"/>
                  <a:pt x="428841" y="1915690"/>
                  <a:pt x="957845" y="1915690"/>
                </a:cubicBezTo>
                <a:cubicBezTo>
                  <a:pt x="1486849" y="1915690"/>
                  <a:pt x="1915690" y="1486849"/>
                  <a:pt x="1915690" y="957845"/>
                </a:cubicBezTo>
                <a:cubicBezTo>
                  <a:pt x="1915690" y="428841"/>
                  <a:pt x="1486849" y="0"/>
                  <a:pt x="957845" y="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147839" y="4616898"/>
            <a:ext cx="1217225" cy="1217225"/>
          </a:xfrm>
          <a:custGeom>
            <a:avLst/>
            <a:gdLst/>
            <a:ahLst/>
            <a:cxnLst/>
            <a:rect l="l" t="t" r="r" b="b"/>
            <a:pathLst>
              <a:path w="1217225" h="1217225">
                <a:moveTo>
                  <a:pt x="0" y="1217225"/>
                </a:moveTo>
                <a:lnTo>
                  <a:pt x="0" y="0"/>
                </a:lnTo>
                <a:lnTo>
                  <a:pt x="1217225" y="0"/>
                </a:lnTo>
                <a:lnTo>
                  <a:pt x="1217225" y="1217225"/>
                </a:lnTo>
                <a:lnTo>
                  <a:pt x="0" y="1217225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03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4715482" y="2821725"/>
            <a:ext cx="1217225" cy="1217225"/>
          </a:xfrm>
          <a:custGeom>
            <a:avLst/>
            <a:gdLst/>
            <a:ahLst/>
            <a:cxnLst/>
            <a:rect l="l" t="t" r="r" b="b"/>
            <a:pathLst>
              <a:path w="1217225" h="1217225">
                <a:moveTo>
                  <a:pt x="0" y="1217225"/>
                </a:moveTo>
                <a:lnTo>
                  <a:pt x="0" y="0"/>
                </a:lnTo>
                <a:lnTo>
                  <a:pt x="1217225" y="0"/>
                </a:lnTo>
                <a:lnTo>
                  <a:pt x="1217225" y="1217225"/>
                </a:lnTo>
                <a:lnTo>
                  <a:pt x="0" y="1217225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02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6283126" y="1026552"/>
            <a:ext cx="1217225" cy="1217225"/>
          </a:xfrm>
          <a:custGeom>
            <a:avLst/>
            <a:gdLst/>
            <a:ahLst/>
            <a:cxnLst/>
            <a:rect l="l" t="t" r="r" b="b"/>
            <a:pathLst>
              <a:path w="1217225" h="1217225">
                <a:moveTo>
                  <a:pt x="0" y="1217225"/>
                </a:moveTo>
                <a:lnTo>
                  <a:pt x="0" y="0"/>
                </a:lnTo>
                <a:lnTo>
                  <a:pt x="1217225" y="0"/>
                </a:lnTo>
                <a:lnTo>
                  <a:pt x="1217225" y="1217225"/>
                </a:lnTo>
                <a:lnTo>
                  <a:pt x="0" y="1217225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01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366279" y="3430337"/>
            <a:ext cx="347987" cy="1795173"/>
          </a:xfrm>
          <a:custGeom>
            <a:avLst/>
            <a:gdLst/>
            <a:ahLst/>
            <a:cxnLst/>
            <a:rect l="l" t="t" r="r" b="b"/>
            <a:pathLst>
              <a:path w="347987" h="1795173">
                <a:moveTo>
                  <a:pt x="0" y="0"/>
                </a:moveTo>
                <a:lnTo>
                  <a:pt x="347987" y="0"/>
                </a:lnTo>
                <a:lnTo>
                  <a:pt x="347987" y="1795173"/>
                </a:lnTo>
                <a:lnTo>
                  <a:pt x="0" y="179517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5933923" y="1635164"/>
            <a:ext cx="347987" cy="1795173"/>
          </a:xfrm>
          <a:custGeom>
            <a:avLst/>
            <a:gdLst/>
            <a:ahLst/>
            <a:cxnLst/>
            <a:rect l="l" t="t" r="r" b="b"/>
            <a:pathLst>
              <a:path w="347987" h="1795173">
                <a:moveTo>
                  <a:pt x="0" y="0"/>
                </a:moveTo>
                <a:lnTo>
                  <a:pt x="347987" y="0"/>
                </a:lnTo>
                <a:lnTo>
                  <a:pt x="347987" y="1795173"/>
                </a:lnTo>
                <a:lnTo>
                  <a:pt x="0" y="179517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7501566" y="-172696"/>
            <a:ext cx="347987" cy="1807860"/>
          </a:xfrm>
          <a:custGeom>
            <a:avLst/>
            <a:gdLst/>
            <a:ahLst/>
            <a:cxnLst/>
            <a:rect l="l" t="t" r="r" b="b"/>
            <a:pathLst>
              <a:path w="347987" h="1807860">
                <a:moveTo>
                  <a:pt x="0" y="0"/>
                </a:moveTo>
                <a:lnTo>
                  <a:pt x="347987" y="0"/>
                </a:lnTo>
                <a:lnTo>
                  <a:pt x="347987" y="1807860"/>
                </a:lnTo>
                <a:lnTo>
                  <a:pt x="0" y="180786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2799853" y="5225510"/>
            <a:ext cx="347987" cy="1817298"/>
          </a:xfrm>
          <a:custGeom>
            <a:avLst/>
            <a:gdLst/>
            <a:ahLst/>
            <a:cxnLst/>
            <a:rect l="l" t="t" r="r" b="b"/>
            <a:pathLst>
              <a:path w="347987" h="1817298">
                <a:moveTo>
                  <a:pt x="0" y="0"/>
                </a:moveTo>
                <a:lnTo>
                  <a:pt x="347987" y="0"/>
                </a:lnTo>
                <a:lnTo>
                  <a:pt x="347987" y="1817298"/>
                </a:lnTo>
                <a:lnTo>
                  <a:pt x="0" y="181729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5</a:t>
            </a:r>
            <a:endParaRPr lang="en-US" sz="800" dirty="0"/>
          </a:p>
        </p:txBody>
      </p:sp>
      <p:sp>
        <p:nvSpPr>
          <p:cNvPr id="18" name="Text 16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Advancements in COVID-19 Detection</a:t>
            </a:r>
            <a:endParaRPr lang="en-US" sz="800" dirty="0"/>
          </a:p>
        </p:txBody>
      </p:sp>
      <p:sp>
        <p:nvSpPr>
          <p:cNvPr id="19" name="Text 17"/>
          <p:cNvSpPr/>
          <p:nvPr/>
        </p:nvSpPr>
        <p:spPr>
          <a:xfrm>
            <a:off x="5044379" y="5135525"/>
            <a:ext cx="3383280" cy="1005840"/>
          </a:xfrm>
          <a:custGeom>
            <a:avLst/>
            <a:gdLst/>
            <a:ahLst/>
            <a:cxnLst/>
            <a:rect l="l" t="t" r="r" b="b"/>
            <a:pathLst>
              <a:path w="3383280" h="1005840">
                <a:moveTo>
                  <a:pt x="0" y="100584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005840"/>
                </a:lnTo>
                <a:lnTo>
                  <a:pt x="0" y="100584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ReLU adds non-linearity to enhance model performance.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044379" y="4612601"/>
            <a:ext cx="3383280" cy="411653"/>
          </a:xfrm>
          <a:custGeom>
            <a:avLst/>
            <a:gdLst/>
            <a:ahLst/>
            <a:cxnLst/>
            <a:rect l="l" t="t" r="r" b="b"/>
            <a:pathLst>
              <a:path w="3383280" h="411653">
                <a:moveTo>
                  <a:pt x="0" y="411653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411653"/>
                </a:lnTo>
                <a:lnTo>
                  <a:pt x="0" y="411653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D92773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Activation Function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8169431" y="1523425"/>
            <a:ext cx="3382487" cy="1005840"/>
          </a:xfrm>
          <a:custGeom>
            <a:avLst/>
            <a:gdLst/>
            <a:ahLst/>
            <a:cxnLst/>
            <a:rect l="l" t="t" r="r" b="b"/>
            <a:pathLst>
              <a:path w="3382487" h="1005840">
                <a:moveTo>
                  <a:pt x="0" y="1005840"/>
                </a:moveTo>
                <a:lnTo>
                  <a:pt x="0" y="0"/>
                </a:lnTo>
                <a:lnTo>
                  <a:pt x="3382487" y="0"/>
                </a:lnTo>
                <a:lnTo>
                  <a:pt x="3382487" y="1005840"/>
                </a:lnTo>
                <a:lnTo>
                  <a:pt x="0" y="100584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Captures spatial hierarchies and patterns in data.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8169432" y="1026552"/>
            <a:ext cx="3382486" cy="411653"/>
          </a:xfrm>
          <a:custGeom>
            <a:avLst/>
            <a:gdLst/>
            <a:ahLst/>
            <a:cxnLst/>
            <a:rect l="l" t="t" r="r" b="b"/>
            <a:pathLst>
              <a:path w="3382486" h="411653">
                <a:moveTo>
                  <a:pt x="0" y="411653"/>
                </a:moveTo>
                <a:lnTo>
                  <a:pt x="0" y="0"/>
                </a:lnTo>
                <a:lnTo>
                  <a:pt x="3382486" y="0"/>
                </a:lnTo>
                <a:lnTo>
                  <a:pt x="3382486" y="411653"/>
                </a:lnTo>
                <a:lnTo>
                  <a:pt x="0" y="411653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D92773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Utilizes Convolutional Layers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6612083" y="3346974"/>
            <a:ext cx="3383280" cy="1005840"/>
          </a:xfrm>
          <a:custGeom>
            <a:avLst/>
            <a:gdLst/>
            <a:ahLst/>
            <a:cxnLst/>
            <a:rect l="l" t="t" r="r" b="b"/>
            <a:pathLst>
              <a:path w="3383280" h="1005840">
                <a:moveTo>
                  <a:pt x="0" y="1005840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1005840"/>
                </a:lnTo>
                <a:lnTo>
                  <a:pt x="0" y="100584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25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Identifies patterns like edges, textures, and forms.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6612081" y="2824050"/>
            <a:ext cx="3383280" cy="411653"/>
          </a:xfrm>
          <a:custGeom>
            <a:avLst/>
            <a:gdLst/>
            <a:ahLst/>
            <a:cxnLst/>
            <a:rect l="l" t="t" r="r" b="b"/>
            <a:pathLst>
              <a:path w="3383280" h="411653">
                <a:moveTo>
                  <a:pt x="0" y="411653"/>
                </a:moveTo>
                <a:lnTo>
                  <a:pt x="0" y="0"/>
                </a:lnTo>
                <a:lnTo>
                  <a:pt x="3383280" y="0"/>
                </a:lnTo>
                <a:lnTo>
                  <a:pt x="3383280" y="411653"/>
                </a:lnTo>
                <a:lnTo>
                  <a:pt x="0" y="411653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D92773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Applies Filters</a:t>
            </a:r>
            <a:endParaRPr lang="en-US" sz="1800" dirty="0"/>
          </a:p>
        </p:txBody>
      </p:sp>
      <p:sp>
        <p:nvSpPr>
          <p:cNvPr id="25" name="Text 23"/>
          <p:cNvSpPr/>
          <p:nvPr/>
        </p:nvSpPr>
        <p:spPr>
          <a:xfrm>
            <a:off x="685800" y="1304970"/>
            <a:ext cx="3603231" cy="2042003"/>
          </a:xfrm>
          <a:custGeom>
            <a:avLst/>
            <a:gdLst/>
            <a:ahLst/>
            <a:cxnLst/>
            <a:rect l="l" t="t" r="r" b="b"/>
            <a:pathLst>
              <a:path w="3603231" h="2042003">
                <a:moveTo>
                  <a:pt x="0" y="2042003"/>
                </a:moveTo>
                <a:lnTo>
                  <a:pt x="0" y="0"/>
                </a:lnTo>
                <a:lnTo>
                  <a:pt x="3603231" y="0"/>
                </a:lnTo>
                <a:lnTo>
                  <a:pt x="3603231" y="2042003"/>
                </a:lnTo>
                <a:lnTo>
                  <a:pt x="0" y="2042003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0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Methodology: CNN</a:t>
            </a:r>
            <a:endParaRPr lang="en-US" sz="4000" dirty="0"/>
          </a:p>
        </p:txBody>
      </p:sp>
      <p:sp>
        <p:nvSpPr>
          <p:cNvPr id="26" name="Text 24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flipH="1" flipV="1">
            <a:off x="-6810452" y="-3057769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7200000" flipV="1">
            <a:off x="10171491" y="-2341623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3600000" flipH="1" flipV="1">
            <a:off x="-5626447" y="635422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 flipV="1">
            <a:off x="8553905" y="2243777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85800" y="6309360"/>
            <a:ext cx="6858000" cy="548640"/>
          </a:xfrm>
          <a:custGeom>
            <a:avLst/>
            <a:gdLst/>
            <a:ahLst/>
            <a:cxnLst/>
            <a:rect l="l" t="t" r="r" b="b"/>
            <a:pathLst>
              <a:path w="6858000" h="548640">
                <a:moveTo>
                  <a:pt x="0" y="54864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8" name="Text 6"/>
          <p:cNvSpPr/>
          <p:nvPr/>
        </p:nvSpPr>
        <p:spPr>
          <a:xfrm>
            <a:off x="685801" y="1304971"/>
            <a:ext cx="10814664" cy="790122"/>
          </a:xfrm>
          <a:custGeom>
            <a:avLst/>
            <a:gdLst/>
            <a:ahLst/>
            <a:cxnLst/>
            <a:rect l="l" t="t" r="r" b="b"/>
            <a:pathLst>
              <a:path w="10814664" h="790122">
                <a:moveTo>
                  <a:pt x="0" y="790122"/>
                </a:moveTo>
                <a:lnTo>
                  <a:pt x="0" y="0"/>
                </a:lnTo>
                <a:lnTo>
                  <a:pt x="10814664" y="0"/>
                </a:lnTo>
                <a:lnTo>
                  <a:pt x="10814664" y="790122"/>
                </a:lnTo>
                <a:lnTo>
                  <a:pt x="0" y="79012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4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Results and Model Performance</a:t>
            </a:r>
            <a:endParaRPr lang="en-US" sz="4400" dirty="0"/>
          </a:p>
        </p:txBody>
      </p:sp>
      <p:sp>
        <p:nvSpPr>
          <p:cNvPr id="9" name="Text 7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6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685801" y="2865829"/>
            <a:ext cx="2377440" cy="221599"/>
          </a:xfrm>
          <a:custGeom>
            <a:avLst/>
            <a:gdLst/>
            <a:ahLst/>
            <a:cxnLst/>
            <a:rect l="l" t="t" r="r" b="b"/>
            <a:pathLst>
              <a:path w="2377440" h="221599">
                <a:moveTo>
                  <a:pt x="0" y="221599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588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Precision: CNN</a:t>
            </a:r>
            <a:endParaRPr lang="en-US" sz="1588" dirty="0"/>
          </a:p>
        </p:txBody>
      </p:sp>
      <p:sp>
        <p:nvSpPr>
          <p:cNvPr id="12" name="Text 10"/>
          <p:cNvSpPr/>
          <p:nvPr/>
        </p:nvSpPr>
        <p:spPr>
          <a:xfrm>
            <a:off x="685801" y="4312211"/>
            <a:ext cx="2377440" cy="914400"/>
          </a:xfrm>
          <a:custGeom>
            <a:avLst/>
            <a:gdLst/>
            <a:ahLst/>
            <a:cxnLst/>
            <a:rect l="l" t="t" r="r" b="b"/>
            <a:pathLst>
              <a:path w="2377440" h="914400">
                <a:moveTo>
                  <a:pt x="0" y="914400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Precision of the CNN model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85801" y="3274156"/>
            <a:ext cx="2377440" cy="830997"/>
          </a:xfrm>
          <a:custGeom>
            <a:avLst/>
            <a:gdLst/>
            <a:ahLst/>
            <a:cxnLst/>
            <a:rect l="l" t="t" r="r" b="b"/>
            <a:pathLst>
              <a:path w="2377440" h="830997">
                <a:moveTo>
                  <a:pt x="0" y="830997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992"/>
              </a:spcBef>
              <a:buNone/>
            </a:pPr>
            <a:r>
              <a:rPr lang="en-US" sz="5359" b="1" dirty="0">
                <a:solidFill>
                  <a:srgbClr val="D92773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57%</a:t>
            </a:r>
            <a:endParaRPr lang="en-US" sz="5359" dirty="0"/>
          </a:p>
        </p:txBody>
      </p:sp>
      <p:sp>
        <p:nvSpPr>
          <p:cNvPr id="14" name="Text 12"/>
          <p:cNvSpPr/>
          <p:nvPr/>
        </p:nvSpPr>
        <p:spPr>
          <a:xfrm>
            <a:off x="3528689" y="2865829"/>
            <a:ext cx="2377440" cy="221599"/>
          </a:xfrm>
          <a:custGeom>
            <a:avLst/>
            <a:gdLst/>
            <a:ahLst/>
            <a:cxnLst/>
            <a:rect l="l" t="t" r="r" b="b"/>
            <a:pathLst>
              <a:path w="2377440" h="221599">
                <a:moveTo>
                  <a:pt x="0" y="221599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588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Recall: CNN</a:t>
            </a:r>
            <a:endParaRPr lang="en-US" sz="1588" dirty="0"/>
          </a:p>
        </p:txBody>
      </p:sp>
      <p:sp>
        <p:nvSpPr>
          <p:cNvPr id="15" name="Text 13"/>
          <p:cNvSpPr/>
          <p:nvPr/>
        </p:nvSpPr>
        <p:spPr>
          <a:xfrm>
            <a:off x="3528689" y="4312211"/>
            <a:ext cx="2377440" cy="914400"/>
          </a:xfrm>
          <a:custGeom>
            <a:avLst/>
            <a:gdLst/>
            <a:ahLst/>
            <a:cxnLst/>
            <a:rect l="l" t="t" r="r" b="b"/>
            <a:pathLst>
              <a:path w="2377440" h="914400">
                <a:moveTo>
                  <a:pt x="0" y="914400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Recall of the CNN model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528689" y="3274156"/>
            <a:ext cx="2377440" cy="830997"/>
          </a:xfrm>
          <a:custGeom>
            <a:avLst/>
            <a:gdLst/>
            <a:ahLst/>
            <a:cxnLst/>
            <a:rect l="l" t="t" r="r" b="b"/>
            <a:pathLst>
              <a:path w="2377440" h="830997">
                <a:moveTo>
                  <a:pt x="0" y="830997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992"/>
              </a:spcBef>
              <a:buNone/>
            </a:pPr>
            <a:r>
              <a:rPr lang="en-US" sz="5359" b="1" dirty="0">
                <a:solidFill>
                  <a:srgbClr val="D92773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60%</a:t>
            </a:r>
            <a:endParaRPr lang="en-US" sz="5359" dirty="0"/>
          </a:p>
        </p:txBody>
      </p:sp>
      <p:sp>
        <p:nvSpPr>
          <p:cNvPr id="17" name="Text 15"/>
          <p:cNvSpPr/>
          <p:nvPr/>
        </p:nvSpPr>
        <p:spPr>
          <a:xfrm>
            <a:off x="6371577" y="2865829"/>
            <a:ext cx="2377440" cy="221599"/>
          </a:xfrm>
          <a:custGeom>
            <a:avLst/>
            <a:gdLst/>
            <a:ahLst/>
            <a:cxnLst/>
            <a:rect l="l" t="t" r="r" b="b"/>
            <a:pathLst>
              <a:path w="2377440" h="221599">
                <a:moveTo>
                  <a:pt x="0" y="221599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588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Accuracy: CNN</a:t>
            </a:r>
            <a:endParaRPr lang="en-US" sz="1588" dirty="0"/>
          </a:p>
        </p:txBody>
      </p:sp>
      <p:sp>
        <p:nvSpPr>
          <p:cNvPr id="18" name="Text 16"/>
          <p:cNvSpPr/>
          <p:nvPr/>
        </p:nvSpPr>
        <p:spPr>
          <a:xfrm>
            <a:off x="6371577" y="4312211"/>
            <a:ext cx="2377440" cy="914400"/>
          </a:xfrm>
          <a:custGeom>
            <a:avLst/>
            <a:gdLst/>
            <a:ahLst/>
            <a:cxnLst/>
            <a:rect l="l" t="t" r="r" b="b"/>
            <a:pathLst>
              <a:path w="2377440" h="914400">
                <a:moveTo>
                  <a:pt x="0" y="914400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Accuracy of the CNN model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6371577" y="3274156"/>
            <a:ext cx="2377440" cy="830997"/>
          </a:xfrm>
          <a:custGeom>
            <a:avLst/>
            <a:gdLst/>
            <a:ahLst/>
            <a:cxnLst/>
            <a:rect l="l" t="t" r="r" b="b"/>
            <a:pathLst>
              <a:path w="2377440" h="830997">
                <a:moveTo>
                  <a:pt x="0" y="830997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992"/>
              </a:spcBef>
              <a:buNone/>
            </a:pPr>
            <a:r>
              <a:rPr lang="en-US" sz="5359" b="1" dirty="0">
                <a:solidFill>
                  <a:srgbClr val="D92773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58%</a:t>
            </a:r>
            <a:endParaRPr lang="en-US" sz="5359" dirty="0"/>
          </a:p>
        </p:txBody>
      </p:sp>
      <p:sp>
        <p:nvSpPr>
          <p:cNvPr id="20" name="Text 18"/>
          <p:cNvSpPr/>
          <p:nvPr/>
        </p:nvSpPr>
        <p:spPr>
          <a:xfrm>
            <a:off x="9214465" y="2865829"/>
            <a:ext cx="2377440" cy="221599"/>
          </a:xfrm>
          <a:custGeom>
            <a:avLst/>
            <a:gdLst/>
            <a:ahLst/>
            <a:cxnLst/>
            <a:rect l="l" t="t" r="r" b="b"/>
            <a:pathLst>
              <a:path w="2377440" h="221599">
                <a:moveTo>
                  <a:pt x="0" y="221599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221599"/>
                </a:lnTo>
                <a:lnTo>
                  <a:pt x="0" y="2215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588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F1 Score: CNN</a:t>
            </a:r>
            <a:endParaRPr lang="en-US" sz="1588" dirty="0"/>
          </a:p>
        </p:txBody>
      </p:sp>
      <p:sp>
        <p:nvSpPr>
          <p:cNvPr id="21" name="Text 19"/>
          <p:cNvSpPr/>
          <p:nvPr/>
        </p:nvSpPr>
        <p:spPr>
          <a:xfrm>
            <a:off x="9214465" y="4312211"/>
            <a:ext cx="2377440" cy="914400"/>
          </a:xfrm>
          <a:custGeom>
            <a:avLst/>
            <a:gdLst/>
            <a:ahLst/>
            <a:cxnLst/>
            <a:rect l="l" t="t" r="r" b="b"/>
            <a:pathLst>
              <a:path w="2377440" h="914400">
                <a:moveTo>
                  <a:pt x="0" y="914400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F1 Score of the CNN model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9214465" y="3274156"/>
            <a:ext cx="2377440" cy="830997"/>
          </a:xfrm>
          <a:custGeom>
            <a:avLst/>
            <a:gdLst/>
            <a:ahLst/>
            <a:cxnLst/>
            <a:rect l="l" t="t" r="r" b="b"/>
            <a:pathLst>
              <a:path w="2377440" h="830997">
                <a:moveTo>
                  <a:pt x="0" y="830997"/>
                </a:moveTo>
                <a:lnTo>
                  <a:pt x="0" y="0"/>
                </a:lnTo>
                <a:lnTo>
                  <a:pt x="2377440" y="0"/>
                </a:lnTo>
                <a:lnTo>
                  <a:pt x="23774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992"/>
              </a:spcBef>
              <a:buNone/>
            </a:pPr>
            <a:r>
              <a:rPr lang="en-US" sz="5359" b="1" dirty="0">
                <a:solidFill>
                  <a:srgbClr val="D92773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59%</a:t>
            </a:r>
            <a:endParaRPr lang="en-US" sz="535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flipV="1">
            <a:off x="4830744" y="-3995411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7200000" flipV="1">
            <a:off x="10294778" y="-693302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8000000" flipV="1">
            <a:off x="-5140472" y="2710963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7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3703320" y="930524"/>
            <a:ext cx="7802880" cy="790122"/>
          </a:xfrm>
          <a:custGeom>
            <a:avLst/>
            <a:gdLst/>
            <a:ahLst/>
            <a:cxnLst/>
            <a:rect l="l" t="t" r="r" b="b"/>
            <a:pathLst>
              <a:path w="7802880" h="790122">
                <a:moveTo>
                  <a:pt x="0" y="790122"/>
                </a:moveTo>
                <a:lnTo>
                  <a:pt x="0" y="0"/>
                </a:lnTo>
                <a:lnTo>
                  <a:pt x="7802880" y="0"/>
                </a:lnTo>
                <a:lnTo>
                  <a:pt x="7802880" y="790122"/>
                </a:lnTo>
                <a:lnTo>
                  <a:pt x="0" y="79012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911"/>
              </a:spcBef>
              <a:buNone/>
            </a:pPr>
            <a:r>
              <a:rPr lang="en-US" sz="4009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Conclusion and Future Implications</a:t>
            </a:r>
            <a:endParaRPr lang="en-US" sz="4009" dirty="0"/>
          </a:p>
        </p:txBody>
      </p:sp>
      <p:sp>
        <p:nvSpPr>
          <p:cNvPr id="8" name="Text 6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blipFill>
            <a:blip r:embed="rId5"/>
            <a:srcRect l="34895" r="34895"/>
            <a:stretch/>
          </a:blip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703320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BB1C277-4EF3-DC23-23E4-0FE675D3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7E39EE-5B42-BEC4-210B-674CCDE53D6D}"/>
              </a:ext>
            </a:extLst>
          </p:cNvPr>
          <p:cNvSpPr txBox="1"/>
          <p:nvPr/>
        </p:nvSpPr>
        <p:spPr>
          <a:xfrm>
            <a:off x="3703320" y="1609725"/>
            <a:ext cx="79933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var(--font-fk-grotesk)"/>
              </a:rPr>
              <a:t>Conclusion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var(--font-fk-grotesk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Model Performance: The model achieved an accuracy of 57%, with balanced precision and recall for both NORMAL and PNEUMONIA classes.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Pixel Intensity Analysis: Distinct intensity patterns were observed between the two classes, indicating that the model can learn from these differences.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var(--font-fk-grotesk)"/>
            </a:endParaRPr>
          </a:p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var(--font-fk-grotesk)"/>
              </a:rPr>
              <a:t>Future Implications</a:t>
            </a:r>
          </a:p>
          <a:p>
            <a:pPr algn="l"/>
            <a:endParaRPr lang="en-US" sz="2400" b="1" i="0" dirty="0">
              <a:solidFill>
                <a:schemeClr val="bg1"/>
              </a:solidFill>
              <a:effectLst/>
              <a:latin typeface="var(--font-fk-grotesk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Model Improvement: Use advanced architectures like </a:t>
            </a:r>
            <a:r>
              <a:rPr lang="en-US" b="0" i="0" dirty="0" err="1">
                <a:solidFill>
                  <a:schemeClr val="bg1"/>
                </a:solidFill>
                <a:effectLst/>
                <a:latin typeface="__fkGroteskNeue_598ab8"/>
              </a:rPr>
              <a:t>ResNet</a:t>
            </a: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 or finetune VGG16 for better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Data Augmentation: Increase data variety to improve generalization.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Larger Dataset: Expanding the dataset will help the model capture more diverse patterns.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  <a:t>Explainability Tools: Implement Class Activation Maps (CAMs) to understand where the model focuses in X-ray images.</a:t>
            </a: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__fkGroteskNeue_598ab8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212297" y="-2090885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2511627" flipH="1" flipV="1">
            <a:off x="8471431" y="3102881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594650" y="861536"/>
            <a:ext cx="7750859" cy="701731"/>
          </a:xfrm>
          <a:custGeom>
            <a:avLst/>
            <a:gdLst/>
            <a:ahLst/>
            <a:cxnLst/>
            <a:rect l="l" t="t" r="r" b="b"/>
            <a:pathLst>
              <a:path w="7750859" h="701731">
                <a:moveTo>
                  <a:pt x="0" y="701731"/>
                </a:moveTo>
                <a:lnTo>
                  <a:pt x="0" y="0"/>
                </a:lnTo>
                <a:lnTo>
                  <a:pt x="7750859" y="0"/>
                </a:lnTo>
                <a:lnTo>
                  <a:pt x="7750859" y="701731"/>
                </a:lnTo>
                <a:lnTo>
                  <a:pt x="0" y="701731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marL="0" indent="0" algn="l">
              <a:lnSpc>
                <a:spcPct val="90000"/>
              </a:lnSpc>
              <a:spcBef>
                <a:spcPts val="990"/>
              </a:spcBef>
              <a:buNone/>
            </a:pPr>
            <a:endParaRPr lang="en-US" sz="4357" dirty="0"/>
          </a:p>
        </p:txBody>
      </p:sp>
      <p:sp>
        <p:nvSpPr>
          <p:cNvPr id="8" name="Text 6"/>
          <p:cNvSpPr/>
          <p:nvPr/>
        </p:nvSpPr>
        <p:spPr>
          <a:xfrm>
            <a:off x="3586643" y="2039390"/>
            <a:ext cx="6945422" cy="4115803"/>
          </a:xfrm>
          <a:custGeom>
            <a:avLst/>
            <a:gdLst/>
            <a:ahLst/>
            <a:cxnLst/>
            <a:rect l="l" t="t" r="r" b="b"/>
            <a:pathLst>
              <a:path w="6945422" h="4115803">
                <a:moveTo>
                  <a:pt x="0" y="4115803"/>
                </a:moveTo>
                <a:lnTo>
                  <a:pt x="0" y="0"/>
                </a:lnTo>
                <a:lnTo>
                  <a:pt x="6945422" y="0"/>
                </a:lnTo>
                <a:lnTo>
                  <a:pt x="6945422" y="4115803"/>
                </a:lnTo>
                <a:lnTo>
                  <a:pt x="0" y="4115803"/>
                </a:lnTo>
              </a:path>
            </a:pathLst>
          </a:custGeom>
          <a:noFill/>
          <a:ln/>
        </p:spPr>
        <p:txBody>
          <a:bodyPr wrap="square" lIns="0" tIns="0" rIns="0" bIns="0" numCol="1" spcCol="548640" rtlCol="0" anchor="t"/>
          <a:lstStyle/>
          <a:p>
            <a:pPr marL="0" indent="0" algn="l">
              <a:lnSpc>
                <a:spcPct val="200000"/>
              </a:lnSpc>
              <a:buNone/>
            </a:pPr>
            <a:endParaRPr lang="en-US" sz="1896" dirty="0"/>
          </a:p>
        </p:txBody>
      </p:sp>
      <p:sp>
        <p:nvSpPr>
          <p:cNvPr id="10" name="Text 8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DA85-4EEF-19BB-CB49-D65F3CC57EF9}"/>
              </a:ext>
            </a:extLst>
          </p:cNvPr>
          <p:cNvSpPr txBox="1"/>
          <p:nvPr/>
        </p:nvSpPr>
        <p:spPr>
          <a:xfrm>
            <a:off x="1666875" y="367329"/>
            <a:ext cx="809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0C258-AF80-373E-8322-9A93759DFB7B}"/>
              </a:ext>
            </a:extLst>
          </p:cNvPr>
          <p:cNvSpPr txBox="1"/>
          <p:nvPr/>
        </p:nvSpPr>
        <p:spPr>
          <a:xfrm>
            <a:off x="846491" y="1577545"/>
            <a:ext cx="9017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Dhamireddy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err="1">
                <a:solidFill>
                  <a:schemeClr val="bg1"/>
                </a:solidFill>
              </a:rPr>
              <a:t>AjayKumar</a:t>
            </a:r>
            <a:r>
              <a:rPr lang="en-US" dirty="0">
                <a:solidFill>
                  <a:schemeClr val="bg1"/>
                </a:solidFill>
              </a:rPr>
              <a:t> et al., Detection of COVID-19 from X-RAY Images  using Artificial Intelligence (AI).” IEEE, 18 August 2022,  https://ieeexplore.ieee.org/document/9847741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Agrawal, </a:t>
            </a:r>
            <a:r>
              <a:rPr lang="en-US" dirty="0" err="1">
                <a:solidFill>
                  <a:schemeClr val="bg1"/>
                </a:solidFill>
              </a:rPr>
              <a:t>Harsh.“Pneumonia</a:t>
            </a:r>
            <a:r>
              <a:rPr lang="en-US" dirty="0">
                <a:solidFill>
                  <a:schemeClr val="bg1"/>
                </a:solidFill>
              </a:rPr>
              <a:t> Detection Using Image Processing And Deep  Learning.”, IEEE, 12 April 2021, https://ieeexplore.ieee.org/document/9395895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Garstka, Jakub, and Michal Strzelecki. “Pneumonia detection in X-ray chest  images based on convolutional neural networks and data augmentation  methods.”, IEEE, 02 November 2020,  https://ieeexplore.ieee.org/document/9241305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A, Madhuri, et al. “Pneumonia Detection and Classification using Hybrid  Convolution Neural Network and Machine Learning Classifiers.”, IEEE, 27  March 2023, https://ieeexplore.ieee.org/document/10073927 .</a:t>
            </a:r>
          </a:p>
        </p:txBody>
      </p:sp>
    </p:spTree>
    <p:extLst>
      <p:ext uri="{BB962C8B-B14F-4D97-AF65-F5344CB8AC3E}">
        <p14:creationId xmlns:p14="http://schemas.microsoft.com/office/powerpoint/2010/main" val="343926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212297" y="-2090885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2511627" flipH="1" flipV="1">
            <a:off x="8471431" y="3102881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594650" y="861536"/>
            <a:ext cx="7750859" cy="701731"/>
          </a:xfrm>
          <a:custGeom>
            <a:avLst/>
            <a:gdLst/>
            <a:ahLst/>
            <a:cxnLst/>
            <a:rect l="l" t="t" r="r" b="b"/>
            <a:pathLst>
              <a:path w="7750859" h="701731">
                <a:moveTo>
                  <a:pt x="0" y="701731"/>
                </a:moveTo>
                <a:lnTo>
                  <a:pt x="0" y="0"/>
                </a:lnTo>
                <a:lnTo>
                  <a:pt x="7750859" y="0"/>
                </a:lnTo>
                <a:lnTo>
                  <a:pt x="7750859" y="701731"/>
                </a:lnTo>
                <a:lnTo>
                  <a:pt x="0" y="701731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marL="0" indent="0" algn="l">
              <a:lnSpc>
                <a:spcPct val="90000"/>
              </a:lnSpc>
              <a:spcBef>
                <a:spcPts val="990"/>
              </a:spcBef>
              <a:buNone/>
            </a:pPr>
            <a:endParaRPr lang="en-US" sz="4357" dirty="0"/>
          </a:p>
        </p:txBody>
      </p:sp>
      <p:sp>
        <p:nvSpPr>
          <p:cNvPr id="8" name="Text 6"/>
          <p:cNvSpPr/>
          <p:nvPr/>
        </p:nvSpPr>
        <p:spPr>
          <a:xfrm>
            <a:off x="3586643" y="2039390"/>
            <a:ext cx="6945422" cy="4115803"/>
          </a:xfrm>
          <a:custGeom>
            <a:avLst/>
            <a:gdLst/>
            <a:ahLst/>
            <a:cxnLst/>
            <a:rect l="l" t="t" r="r" b="b"/>
            <a:pathLst>
              <a:path w="6945422" h="4115803">
                <a:moveTo>
                  <a:pt x="0" y="4115803"/>
                </a:moveTo>
                <a:lnTo>
                  <a:pt x="0" y="0"/>
                </a:lnTo>
                <a:lnTo>
                  <a:pt x="6945422" y="0"/>
                </a:lnTo>
                <a:lnTo>
                  <a:pt x="6945422" y="4115803"/>
                </a:lnTo>
                <a:lnTo>
                  <a:pt x="0" y="4115803"/>
                </a:lnTo>
              </a:path>
            </a:pathLst>
          </a:custGeom>
          <a:noFill/>
          <a:ln/>
        </p:spPr>
        <p:txBody>
          <a:bodyPr wrap="square" lIns="0" tIns="0" rIns="0" bIns="0" numCol="1" spcCol="548640" rtlCol="0" anchor="t"/>
          <a:lstStyle/>
          <a:p>
            <a:pPr marL="0" indent="0" algn="l">
              <a:lnSpc>
                <a:spcPct val="200000"/>
              </a:lnSpc>
              <a:buNone/>
            </a:pPr>
            <a:endParaRPr lang="en-US" sz="1896" dirty="0"/>
          </a:p>
        </p:txBody>
      </p:sp>
      <p:sp>
        <p:nvSpPr>
          <p:cNvPr id="10" name="Text 8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DA85-4EEF-19BB-CB49-D65F3CC57EF9}"/>
              </a:ext>
            </a:extLst>
          </p:cNvPr>
          <p:cNvSpPr txBox="1"/>
          <p:nvPr/>
        </p:nvSpPr>
        <p:spPr>
          <a:xfrm>
            <a:off x="1429876" y="2837219"/>
            <a:ext cx="8096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99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rot="7200000" flipV="1">
            <a:off x="10246570" y="-2547364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 rot="18000000" flipV="1">
            <a:off x="-5077298" y="2090247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flipV="1">
            <a:off x="6179394" y="903883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 rot="10814174">
            <a:off x="5270838" y="4228669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 rot="10800000">
            <a:off x="5179028" y="4135342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 rot="14173">
            <a:off x="6359739" y="2582250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7053942" y="2503138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 rot="14173">
            <a:off x="5288062" y="1268534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5982265" y="1189422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 rot="10814174">
            <a:off x="6349521" y="5488035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 rot="10800000">
            <a:off x="6257711" y="5394708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3843488" y="816254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912966" y="2115863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5984033" y="3362310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7069958" y="4608757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4110782" y="1083549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5180260" y="2383157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6251327" y="3629604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7337253" y="4876051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4303354" y="1344525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01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5372832" y="2644133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02</a:t>
            </a:r>
            <a:endParaRPr lang="en-US" sz="2800" dirty="0"/>
          </a:p>
        </p:txBody>
      </p:sp>
      <p:sp>
        <p:nvSpPr>
          <p:cNvPr id="24" name="Text 22"/>
          <p:cNvSpPr/>
          <p:nvPr/>
        </p:nvSpPr>
        <p:spPr>
          <a:xfrm>
            <a:off x="6443899" y="3890580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03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7534263" y="5129205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04</a:t>
            </a:r>
            <a:endParaRPr lang="en-US" sz="2800" dirty="0"/>
          </a:p>
        </p:txBody>
      </p:sp>
      <p:sp>
        <p:nvSpPr>
          <p:cNvPr id="26" name="Text 24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1</a:t>
            </a:r>
            <a:endParaRPr lang="en-US" sz="800" dirty="0"/>
          </a:p>
        </p:txBody>
      </p:sp>
      <p:sp>
        <p:nvSpPr>
          <p:cNvPr id="27" name="Text 25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28" name="Text 26"/>
          <p:cNvSpPr/>
          <p:nvPr/>
        </p:nvSpPr>
        <p:spPr>
          <a:xfrm>
            <a:off x="685801" y="1304970"/>
            <a:ext cx="3042920" cy="2042003"/>
          </a:xfrm>
          <a:custGeom>
            <a:avLst/>
            <a:gdLst/>
            <a:ahLst/>
            <a:cxnLst/>
            <a:rect l="l" t="t" r="r" b="b"/>
            <a:pathLst>
              <a:path w="3042920" h="2042003">
                <a:moveTo>
                  <a:pt x="0" y="2042003"/>
                </a:moveTo>
                <a:lnTo>
                  <a:pt x="0" y="0"/>
                </a:lnTo>
                <a:lnTo>
                  <a:pt x="3042920" y="0"/>
                </a:lnTo>
                <a:lnTo>
                  <a:pt x="3042920" y="2042003"/>
                </a:lnTo>
                <a:lnTo>
                  <a:pt x="0" y="2042003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36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Introduction</a:t>
            </a:r>
            <a:endParaRPr lang="en-US" sz="3600" dirty="0"/>
          </a:p>
        </p:txBody>
      </p:sp>
      <p:sp>
        <p:nvSpPr>
          <p:cNvPr id="29" name="Text 27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6467373" y="968529"/>
            <a:ext cx="3611928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6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To halt the </a:t>
            </a:r>
            <a:r>
              <a:rPr lang="en-US" sz="14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spread</a:t>
            </a: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 of COVID-19 worldwide.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6421786" y="753707"/>
            <a:ext cx="3903313" cy="351011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The urgency of accurate and quick detection methods</a:t>
            </a:r>
            <a:endParaRPr lang="en-US" sz="1200" dirty="0"/>
          </a:p>
        </p:txBody>
      </p:sp>
      <p:sp>
        <p:nvSpPr>
          <p:cNvPr id="32" name="Text 30"/>
          <p:cNvSpPr/>
          <p:nvPr/>
        </p:nvSpPr>
        <p:spPr>
          <a:xfrm>
            <a:off x="7504861" y="2503768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66667"/>
              </a:lnSpc>
              <a:spcAft>
                <a:spcPts val="100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From PCR tests to AI-driven diagnostics, for swift infection identification.</a:t>
            </a:r>
            <a:endParaRPr lang="en-US" sz="1050" dirty="0"/>
          </a:p>
        </p:txBody>
      </p:sp>
      <p:sp>
        <p:nvSpPr>
          <p:cNvPr id="33" name="Text 31"/>
          <p:cNvSpPr/>
          <p:nvPr/>
        </p:nvSpPr>
        <p:spPr>
          <a:xfrm>
            <a:off x="7504861" y="2127176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393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Utilization of a variety of instruments</a:t>
            </a:r>
            <a:endParaRPr lang="en-US" sz="1393" dirty="0"/>
          </a:p>
        </p:txBody>
      </p:sp>
      <p:sp>
        <p:nvSpPr>
          <p:cNvPr id="34" name="Text 32"/>
          <p:cNvSpPr/>
          <p:nvPr/>
        </p:nvSpPr>
        <p:spPr>
          <a:xfrm>
            <a:off x="1784910" y="413625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66667"/>
              </a:lnSpc>
              <a:spcAft>
                <a:spcPts val="100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Including imaging and clinical data, through machine learning algorithms.</a:t>
            </a:r>
            <a:endParaRPr lang="en-US" sz="1100" dirty="0"/>
          </a:p>
        </p:txBody>
      </p:sp>
      <p:sp>
        <p:nvSpPr>
          <p:cNvPr id="35" name="Text 33"/>
          <p:cNvSpPr/>
          <p:nvPr/>
        </p:nvSpPr>
        <p:spPr>
          <a:xfrm>
            <a:off x="1784910" y="3759661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AI's role in analyzing medical data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2875073" y="5390978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66667"/>
              </a:lnSpc>
              <a:spcAft>
                <a:spcPts val="100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Enhancing COVID-19 diagnosis speed and accuracy, especially in resource-constrained settings.</a:t>
            </a:r>
            <a:endParaRPr lang="en-US" sz="1100" dirty="0"/>
          </a:p>
        </p:txBody>
      </p:sp>
      <p:sp>
        <p:nvSpPr>
          <p:cNvPr id="37" name="Text 35"/>
          <p:cNvSpPr/>
          <p:nvPr/>
        </p:nvSpPr>
        <p:spPr>
          <a:xfrm>
            <a:off x="2875073" y="5014386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Significance of AI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flipV="1">
            <a:off x="5145240" y="-3082417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9088373" flipH="1">
            <a:off x="9527435" y="308568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794495" flipH="1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1275012"/>
            <a:ext cx="4114800" cy="4389120"/>
          </a:xfrm>
          <a:custGeom>
            <a:avLst/>
            <a:gdLst/>
            <a:ahLst/>
            <a:cxnLst/>
            <a:rect l="l" t="t" r="r" b="b"/>
            <a:pathLst>
              <a:path w="4114800" h="4389120">
                <a:moveTo>
                  <a:pt x="0" y="4389120"/>
                </a:moveTo>
                <a:lnTo>
                  <a:pt x="0" y="0"/>
                </a:lnTo>
                <a:lnTo>
                  <a:pt x="4114800" y="0"/>
                </a:lnTo>
                <a:lnTo>
                  <a:pt x="4114800" y="4389120"/>
                </a:lnTo>
                <a:lnTo>
                  <a:pt x="0" y="4389120"/>
                </a:lnTo>
              </a:path>
            </a:pathLst>
          </a:custGeom>
          <a:blipFill>
            <a:blip r:embed="rId5"/>
            <a:srcRect l="18762" r="18762"/>
            <a:stretch/>
          </a:blip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96031" y="1017281"/>
            <a:ext cx="6953120" cy="1247927"/>
          </a:xfrm>
          <a:custGeom>
            <a:avLst/>
            <a:gdLst/>
            <a:ahLst/>
            <a:cxnLst/>
            <a:rect l="l" t="t" r="r" b="b"/>
            <a:pathLst>
              <a:path w="6953120" h="1247927">
                <a:moveTo>
                  <a:pt x="0" y="1247927"/>
                </a:moveTo>
                <a:lnTo>
                  <a:pt x="0" y="0"/>
                </a:lnTo>
                <a:lnTo>
                  <a:pt x="6953120" y="0"/>
                </a:lnTo>
                <a:lnTo>
                  <a:pt x="6953120" y="1247927"/>
                </a:lnTo>
                <a:lnTo>
                  <a:pt x="0" y="1247927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915"/>
              </a:spcBef>
              <a:buNone/>
            </a:pPr>
            <a:r>
              <a:rPr lang="en-US" sz="4024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Data Collection and Dataset Overview</a:t>
            </a:r>
            <a:endParaRPr lang="en-US" sz="4024" dirty="0"/>
          </a:p>
        </p:txBody>
      </p:sp>
      <p:sp>
        <p:nvSpPr>
          <p:cNvPr id="8" name="Text 6"/>
          <p:cNvSpPr/>
          <p:nvPr/>
        </p:nvSpPr>
        <p:spPr>
          <a:xfrm>
            <a:off x="685800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1190287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2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8257311" y="270703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115729" y="64294"/>
                </a:moveTo>
                <a:cubicBezTo>
                  <a:pt x="115729" y="50069"/>
                  <a:pt x="127221" y="38576"/>
                  <a:pt x="141446" y="38576"/>
                </a:cubicBezTo>
                <a:lnTo>
                  <a:pt x="347186" y="38576"/>
                </a:lnTo>
                <a:cubicBezTo>
                  <a:pt x="361411" y="38576"/>
                  <a:pt x="372904" y="50069"/>
                  <a:pt x="372904" y="64294"/>
                </a:cubicBezTo>
                <a:lnTo>
                  <a:pt x="372904" y="223019"/>
                </a:lnTo>
                <a:cubicBezTo>
                  <a:pt x="372904" y="229850"/>
                  <a:pt x="370171" y="236360"/>
                  <a:pt x="365349" y="241182"/>
                </a:cubicBezTo>
                <a:lnTo>
                  <a:pt x="318334" y="288197"/>
                </a:lnTo>
                <a:cubicBezTo>
                  <a:pt x="313512" y="293019"/>
                  <a:pt x="307003" y="295751"/>
                  <a:pt x="300171" y="295751"/>
                </a:cubicBezTo>
                <a:lnTo>
                  <a:pt x="141446" y="295751"/>
                </a:lnTo>
                <a:cubicBezTo>
                  <a:pt x="127221" y="295751"/>
                  <a:pt x="115729" y="284259"/>
                  <a:pt x="115729" y="270034"/>
                </a:cubicBezTo>
                <a:lnTo>
                  <a:pt x="115729" y="64294"/>
                </a:lnTo>
                <a:moveTo>
                  <a:pt x="90011" y="64294"/>
                </a:moveTo>
                <a:lnTo>
                  <a:pt x="90011" y="270034"/>
                </a:lnTo>
                <a:cubicBezTo>
                  <a:pt x="90011" y="298403"/>
                  <a:pt x="113077" y="321469"/>
                  <a:pt x="141446" y="321469"/>
                </a:cubicBezTo>
                <a:lnTo>
                  <a:pt x="300171" y="321469"/>
                </a:lnTo>
                <a:cubicBezTo>
                  <a:pt x="313834" y="321469"/>
                  <a:pt x="326934" y="316084"/>
                  <a:pt x="336578" y="306440"/>
                </a:cubicBezTo>
                <a:lnTo>
                  <a:pt x="383593" y="259425"/>
                </a:lnTo>
                <a:cubicBezTo>
                  <a:pt x="393237" y="249781"/>
                  <a:pt x="398621" y="236681"/>
                  <a:pt x="398621" y="223019"/>
                </a:cubicBezTo>
                <a:lnTo>
                  <a:pt x="398621" y="64294"/>
                </a:lnTo>
                <a:cubicBezTo>
                  <a:pt x="398621" y="35924"/>
                  <a:pt x="375556" y="12859"/>
                  <a:pt x="347186" y="12859"/>
                </a:cubicBezTo>
                <a:lnTo>
                  <a:pt x="141446" y="12859"/>
                </a:lnTo>
                <a:cubicBezTo>
                  <a:pt x="113077" y="12859"/>
                  <a:pt x="90011" y="35924"/>
                  <a:pt x="90011" y="64294"/>
                </a:cubicBezTo>
                <a:lnTo>
                  <a:pt x="90011" y="64294"/>
                </a:lnTo>
                <a:moveTo>
                  <a:pt x="270034" y="385763"/>
                </a:moveTo>
                <a:cubicBezTo>
                  <a:pt x="270034" y="378690"/>
                  <a:pt x="264247" y="372904"/>
                  <a:pt x="257175" y="372904"/>
                </a:cubicBezTo>
                <a:lnTo>
                  <a:pt x="115729" y="372904"/>
                </a:lnTo>
                <a:cubicBezTo>
                  <a:pt x="73134" y="372904"/>
                  <a:pt x="38576" y="338346"/>
                  <a:pt x="38576" y="295751"/>
                </a:cubicBezTo>
                <a:lnTo>
                  <a:pt x="38576" y="102870"/>
                </a:lnTo>
                <a:cubicBezTo>
                  <a:pt x="38576" y="95798"/>
                  <a:pt x="32790" y="90011"/>
                  <a:pt x="25718" y="90011"/>
                </a:cubicBezTo>
                <a:cubicBezTo>
                  <a:pt x="18645" y="90011"/>
                  <a:pt x="12859" y="95798"/>
                  <a:pt x="12859" y="102870"/>
                </a:cubicBezTo>
                <a:lnTo>
                  <a:pt x="12859" y="295751"/>
                </a:lnTo>
                <a:cubicBezTo>
                  <a:pt x="12859" y="352571"/>
                  <a:pt x="58909" y="398621"/>
                  <a:pt x="115729" y="398621"/>
                </a:cubicBezTo>
                <a:lnTo>
                  <a:pt x="257175" y="398621"/>
                </a:lnTo>
                <a:cubicBezTo>
                  <a:pt x="264247" y="398621"/>
                  <a:pt x="270034" y="392835"/>
                  <a:pt x="270034" y="385762"/>
                </a:cubicBezTo>
                <a:lnTo>
                  <a:pt x="270034" y="385763"/>
                </a:lnTo>
                <a:moveTo>
                  <a:pt x="231458" y="77152"/>
                </a:moveTo>
                <a:cubicBezTo>
                  <a:pt x="217232" y="77152"/>
                  <a:pt x="205740" y="88645"/>
                  <a:pt x="205740" y="102870"/>
                </a:cubicBezTo>
                <a:lnTo>
                  <a:pt x="205740" y="128588"/>
                </a:lnTo>
                <a:lnTo>
                  <a:pt x="180023" y="128588"/>
                </a:lnTo>
                <a:cubicBezTo>
                  <a:pt x="165797" y="128588"/>
                  <a:pt x="154305" y="140080"/>
                  <a:pt x="154305" y="154305"/>
                </a:cubicBezTo>
                <a:lnTo>
                  <a:pt x="154305" y="180023"/>
                </a:lnTo>
                <a:cubicBezTo>
                  <a:pt x="154305" y="194248"/>
                  <a:pt x="165797" y="205740"/>
                  <a:pt x="180023" y="205740"/>
                </a:cubicBezTo>
                <a:lnTo>
                  <a:pt x="205740" y="205740"/>
                </a:lnTo>
                <a:lnTo>
                  <a:pt x="205740" y="231458"/>
                </a:lnTo>
                <a:cubicBezTo>
                  <a:pt x="205740" y="245683"/>
                  <a:pt x="217232" y="257175"/>
                  <a:pt x="231458" y="257175"/>
                </a:cubicBezTo>
                <a:lnTo>
                  <a:pt x="257175" y="257175"/>
                </a:lnTo>
                <a:cubicBezTo>
                  <a:pt x="271400" y="257175"/>
                  <a:pt x="282893" y="245683"/>
                  <a:pt x="282893" y="231458"/>
                </a:cubicBezTo>
                <a:lnTo>
                  <a:pt x="282893" y="205740"/>
                </a:lnTo>
                <a:lnTo>
                  <a:pt x="308610" y="205740"/>
                </a:lnTo>
                <a:cubicBezTo>
                  <a:pt x="322835" y="205740"/>
                  <a:pt x="334328" y="194248"/>
                  <a:pt x="334328" y="180023"/>
                </a:cubicBezTo>
                <a:lnTo>
                  <a:pt x="334328" y="154305"/>
                </a:lnTo>
                <a:cubicBezTo>
                  <a:pt x="334328" y="140080"/>
                  <a:pt x="322835" y="128588"/>
                  <a:pt x="308610" y="128588"/>
                </a:cubicBezTo>
                <a:lnTo>
                  <a:pt x="282893" y="128588"/>
                </a:lnTo>
                <a:lnTo>
                  <a:pt x="282893" y="102870"/>
                </a:lnTo>
                <a:cubicBezTo>
                  <a:pt x="282893" y="88645"/>
                  <a:pt x="271400" y="77153"/>
                  <a:pt x="257175" y="77153"/>
                </a:cubicBezTo>
                <a:lnTo>
                  <a:pt x="231458" y="77152"/>
                </a:lnTo>
                <a:moveTo>
                  <a:pt x="231458" y="102870"/>
                </a:moveTo>
                <a:lnTo>
                  <a:pt x="257175" y="102870"/>
                </a:lnTo>
                <a:lnTo>
                  <a:pt x="257175" y="141446"/>
                </a:lnTo>
                <a:cubicBezTo>
                  <a:pt x="257175" y="148519"/>
                  <a:pt x="262961" y="154305"/>
                  <a:pt x="270034" y="154305"/>
                </a:cubicBezTo>
                <a:lnTo>
                  <a:pt x="308610" y="154305"/>
                </a:lnTo>
                <a:lnTo>
                  <a:pt x="308610" y="180023"/>
                </a:lnTo>
                <a:lnTo>
                  <a:pt x="270034" y="180023"/>
                </a:lnTo>
                <a:cubicBezTo>
                  <a:pt x="262961" y="180023"/>
                  <a:pt x="257175" y="185809"/>
                  <a:pt x="257175" y="192881"/>
                </a:cubicBezTo>
                <a:lnTo>
                  <a:pt x="257175" y="231458"/>
                </a:lnTo>
                <a:lnTo>
                  <a:pt x="231458" y="231458"/>
                </a:lnTo>
                <a:lnTo>
                  <a:pt x="231458" y="192881"/>
                </a:lnTo>
                <a:cubicBezTo>
                  <a:pt x="231458" y="185809"/>
                  <a:pt x="225671" y="180023"/>
                  <a:pt x="218599" y="180023"/>
                </a:cubicBezTo>
                <a:lnTo>
                  <a:pt x="180022" y="180023"/>
                </a:lnTo>
                <a:lnTo>
                  <a:pt x="180022" y="154305"/>
                </a:lnTo>
                <a:lnTo>
                  <a:pt x="218599" y="154305"/>
                </a:lnTo>
                <a:cubicBezTo>
                  <a:pt x="221974" y="154305"/>
                  <a:pt x="225269" y="152939"/>
                  <a:pt x="227680" y="150528"/>
                </a:cubicBezTo>
                <a:cubicBezTo>
                  <a:pt x="230091" y="148117"/>
                  <a:pt x="231458" y="144822"/>
                  <a:pt x="231458" y="141446"/>
                </a:cubicBezTo>
                <a:lnTo>
                  <a:pt x="231458" y="102870"/>
                </a:ln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596031" y="270703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360045" y="334328"/>
                </a:moveTo>
                <a:cubicBezTo>
                  <a:pt x="360045" y="336256"/>
                  <a:pt x="359241" y="340275"/>
                  <a:pt x="353294" y="346302"/>
                </a:cubicBezTo>
                <a:cubicBezTo>
                  <a:pt x="347267" y="352410"/>
                  <a:pt x="337301" y="359081"/>
                  <a:pt x="322915" y="365269"/>
                </a:cubicBezTo>
                <a:cubicBezTo>
                  <a:pt x="294224" y="377565"/>
                  <a:pt x="252835" y="385763"/>
                  <a:pt x="205740" y="385763"/>
                </a:cubicBezTo>
                <a:cubicBezTo>
                  <a:pt x="158645" y="385763"/>
                  <a:pt x="117256" y="377565"/>
                  <a:pt x="88565" y="365269"/>
                </a:cubicBezTo>
                <a:cubicBezTo>
                  <a:pt x="74179" y="359081"/>
                  <a:pt x="64213" y="352410"/>
                  <a:pt x="58186" y="346302"/>
                </a:cubicBezTo>
                <a:cubicBezTo>
                  <a:pt x="52239" y="340275"/>
                  <a:pt x="51435" y="336256"/>
                  <a:pt x="51435" y="334327"/>
                </a:cubicBezTo>
                <a:lnTo>
                  <a:pt x="51435" y="266417"/>
                </a:lnTo>
                <a:cubicBezTo>
                  <a:pt x="65258" y="273570"/>
                  <a:pt x="82055" y="279517"/>
                  <a:pt x="100620" y="284018"/>
                </a:cubicBezTo>
                <a:cubicBezTo>
                  <a:pt x="130757" y="291492"/>
                  <a:pt x="167003" y="295751"/>
                  <a:pt x="205740" y="295751"/>
                </a:cubicBezTo>
                <a:cubicBezTo>
                  <a:pt x="244477" y="295751"/>
                  <a:pt x="280723" y="291492"/>
                  <a:pt x="310860" y="284098"/>
                </a:cubicBezTo>
                <a:cubicBezTo>
                  <a:pt x="329425" y="279517"/>
                  <a:pt x="346222" y="273650"/>
                  <a:pt x="360045" y="266498"/>
                </a:cubicBezTo>
                <a:lnTo>
                  <a:pt x="360045" y="334408"/>
                </a:lnTo>
                <a:lnTo>
                  <a:pt x="360045" y="334328"/>
                </a:lnTo>
                <a:moveTo>
                  <a:pt x="360045" y="163547"/>
                </a:moveTo>
                <a:lnTo>
                  <a:pt x="360045" y="236360"/>
                </a:lnTo>
                <a:cubicBezTo>
                  <a:pt x="348392" y="244879"/>
                  <a:pt x="329586" y="252916"/>
                  <a:pt x="304672" y="259104"/>
                </a:cubicBezTo>
                <a:cubicBezTo>
                  <a:pt x="276865" y="265935"/>
                  <a:pt x="242709" y="270034"/>
                  <a:pt x="205740" y="270034"/>
                </a:cubicBezTo>
                <a:cubicBezTo>
                  <a:pt x="168771" y="270034"/>
                  <a:pt x="134615" y="265935"/>
                  <a:pt x="106808" y="259104"/>
                </a:cubicBezTo>
                <a:cubicBezTo>
                  <a:pt x="81894" y="252996"/>
                  <a:pt x="63088" y="244879"/>
                  <a:pt x="51435" y="236360"/>
                </a:cubicBezTo>
                <a:lnTo>
                  <a:pt x="51435" y="163547"/>
                </a:lnTo>
                <a:cubicBezTo>
                  <a:pt x="65258" y="170700"/>
                  <a:pt x="82055" y="176647"/>
                  <a:pt x="100620" y="181148"/>
                </a:cubicBezTo>
                <a:cubicBezTo>
                  <a:pt x="130757" y="188622"/>
                  <a:pt x="167003" y="192881"/>
                  <a:pt x="205740" y="192881"/>
                </a:cubicBezTo>
                <a:cubicBezTo>
                  <a:pt x="244477" y="192881"/>
                  <a:pt x="280723" y="188622"/>
                  <a:pt x="310860" y="181228"/>
                </a:cubicBezTo>
                <a:cubicBezTo>
                  <a:pt x="329425" y="176647"/>
                  <a:pt x="346222" y="170780"/>
                  <a:pt x="360045" y="163628"/>
                </a:cubicBezTo>
                <a:lnTo>
                  <a:pt x="360045" y="163547"/>
                </a:lnTo>
                <a:moveTo>
                  <a:pt x="360045" y="133490"/>
                </a:moveTo>
                <a:cubicBezTo>
                  <a:pt x="348392" y="142009"/>
                  <a:pt x="329586" y="150046"/>
                  <a:pt x="304672" y="156234"/>
                </a:cubicBezTo>
                <a:cubicBezTo>
                  <a:pt x="276865" y="163065"/>
                  <a:pt x="242709" y="167164"/>
                  <a:pt x="205740" y="167164"/>
                </a:cubicBezTo>
                <a:cubicBezTo>
                  <a:pt x="168771" y="167164"/>
                  <a:pt x="134615" y="163065"/>
                  <a:pt x="106808" y="156234"/>
                </a:cubicBezTo>
                <a:cubicBezTo>
                  <a:pt x="81894" y="150126"/>
                  <a:pt x="63088" y="142009"/>
                  <a:pt x="51435" y="133490"/>
                </a:cubicBezTo>
                <a:lnTo>
                  <a:pt x="51435" y="77152"/>
                </a:lnTo>
                <a:cubicBezTo>
                  <a:pt x="51435" y="75224"/>
                  <a:pt x="52239" y="71205"/>
                  <a:pt x="58186" y="65178"/>
                </a:cubicBezTo>
                <a:cubicBezTo>
                  <a:pt x="64213" y="59070"/>
                  <a:pt x="74179" y="52399"/>
                  <a:pt x="88565" y="46211"/>
                </a:cubicBezTo>
                <a:cubicBezTo>
                  <a:pt x="117256" y="33915"/>
                  <a:pt x="158645" y="25718"/>
                  <a:pt x="205740" y="25718"/>
                </a:cubicBezTo>
                <a:cubicBezTo>
                  <a:pt x="252835" y="25718"/>
                  <a:pt x="294224" y="33915"/>
                  <a:pt x="322915" y="46211"/>
                </a:cubicBezTo>
                <a:cubicBezTo>
                  <a:pt x="337301" y="52399"/>
                  <a:pt x="347267" y="59070"/>
                  <a:pt x="353294" y="65178"/>
                </a:cubicBezTo>
                <a:cubicBezTo>
                  <a:pt x="359241" y="71205"/>
                  <a:pt x="360045" y="75224"/>
                  <a:pt x="360045" y="77152"/>
                </a:cubicBezTo>
                <a:lnTo>
                  <a:pt x="360045" y="133490"/>
                </a:lnTo>
                <a:moveTo>
                  <a:pt x="385763" y="334328"/>
                </a:moveTo>
                <a:lnTo>
                  <a:pt x="385763" y="77153"/>
                </a:lnTo>
                <a:cubicBezTo>
                  <a:pt x="385763" y="34558"/>
                  <a:pt x="305154" y="0"/>
                  <a:pt x="205740" y="0"/>
                </a:cubicBezTo>
                <a:cubicBezTo>
                  <a:pt x="106326" y="0"/>
                  <a:pt x="25718" y="34558"/>
                  <a:pt x="25718" y="77153"/>
                </a:cubicBezTo>
                <a:lnTo>
                  <a:pt x="25718" y="334328"/>
                </a:lnTo>
                <a:cubicBezTo>
                  <a:pt x="25718" y="376922"/>
                  <a:pt x="106326" y="411480"/>
                  <a:pt x="205740" y="411480"/>
                </a:cubicBezTo>
                <a:cubicBezTo>
                  <a:pt x="305154" y="411480"/>
                  <a:pt x="385763" y="376922"/>
                  <a:pt x="385763" y="334328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600107" y="3899913"/>
            <a:ext cx="3291840" cy="1880332"/>
          </a:xfrm>
          <a:custGeom>
            <a:avLst/>
            <a:gdLst/>
            <a:ahLst/>
            <a:cxnLst/>
            <a:rect l="l" t="t" r="r" b="b"/>
            <a:pathLst>
              <a:path w="3291840" h="1880332">
                <a:moveTo>
                  <a:pt x="0" y="1880332"/>
                </a:moveTo>
                <a:lnTo>
                  <a:pt x="0" y="0"/>
                </a:lnTo>
                <a:lnTo>
                  <a:pt x="3291840" y="0"/>
                </a:lnTo>
                <a:lnTo>
                  <a:pt x="3291840" y="1880332"/>
                </a:lnTo>
                <a:lnTo>
                  <a:pt x="0" y="188033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Data collected from the Kaggle website.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600107" y="3365965"/>
            <a:ext cx="3291840" cy="365760"/>
          </a:xfrm>
          <a:custGeom>
            <a:avLst/>
            <a:gdLst/>
            <a:ahLst/>
            <a:cxnLst/>
            <a:rect l="l" t="t" r="r" b="b"/>
            <a:pathLst>
              <a:path w="3291840" h="365760">
                <a:moveTo>
                  <a:pt x="0" y="365760"/>
                </a:moveTo>
                <a:lnTo>
                  <a:pt x="0" y="0"/>
                </a:lnTo>
                <a:lnTo>
                  <a:pt x="3291840" y="0"/>
                </a:lnTo>
                <a:lnTo>
                  <a:pt x="329184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dirty="0">
                <a:solidFill>
                  <a:srgbClr val="D92773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Data Collection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8257311" y="3899913"/>
            <a:ext cx="3291840" cy="1880332"/>
          </a:xfrm>
          <a:custGeom>
            <a:avLst/>
            <a:gdLst/>
            <a:ahLst/>
            <a:cxnLst/>
            <a:rect l="l" t="t" r="r" b="b"/>
            <a:pathLst>
              <a:path w="3291840" h="1880332">
                <a:moveTo>
                  <a:pt x="0" y="1880332"/>
                </a:moveTo>
                <a:lnTo>
                  <a:pt x="0" y="0"/>
                </a:lnTo>
                <a:lnTo>
                  <a:pt x="3291840" y="0"/>
                </a:lnTo>
                <a:lnTo>
                  <a:pt x="3291840" y="1880332"/>
                </a:lnTo>
                <a:lnTo>
                  <a:pt x="0" y="188033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028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Dataset includes chest X-rays with normal and pneumonia-infected cases.</a:t>
            </a:r>
            <a:endParaRPr lang="en-US" sz="1200" dirty="0"/>
          </a:p>
          <a:p>
            <a:pPr marL="0" indent="0" algn="l">
              <a:lnSpc>
                <a:spcPct val="100000"/>
              </a:lnSpc>
              <a:spcBef>
                <a:spcPts val="1028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Patterns like ground glass opacities showcased in the dataset.</a:t>
            </a:r>
            <a:endParaRPr lang="en-US" sz="1200" dirty="0"/>
          </a:p>
          <a:p>
            <a:pPr marL="0" indent="0" algn="l">
              <a:lnSpc>
                <a:spcPct val="100000"/>
              </a:lnSpc>
              <a:spcBef>
                <a:spcPts val="1028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Goal is to train a model for accurate predictions using both sets of images.</a:t>
            </a:r>
            <a:endParaRPr lang="en-US" sz="1200" dirty="0"/>
          </a:p>
          <a:p>
            <a:pPr marL="0" indent="0" algn="l">
              <a:lnSpc>
                <a:spcPct val="100000"/>
              </a:lnSpc>
              <a:spcBef>
                <a:spcPts val="1028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Dataset aids in early COVID-19 detection and minimizes false negatives.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8257311" y="3365965"/>
            <a:ext cx="3291840" cy="365760"/>
          </a:xfrm>
          <a:custGeom>
            <a:avLst/>
            <a:gdLst/>
            <a:ahLst/>
            <a:cxnLst/>
            <a:rect l="l" t="t" r="r" b="b"/>
            <a:pathLst>
              <a:path w="3291840" h="365760">
                <a:moveTo>
                  <a:pt x="0" y="365760"/>
                </a:moveTo>
                <a:lnTo>
                  <a:pt x="0" y="0"/>
                </a:lnTo>
                <a:lnTo>
                  <a:pt x="3291840" y="0"/>
                </a:lnTo>
                <a:lnTo>
                  <a:pt x="329184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dirty="0">
                <a:solidFill>
                  <a:srgbClr val="D92773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Dataset Overview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657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flipV="1">
            <a:off x="4830744" y="-3995411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7200000" flipV="1">
            <a:off x="10294778" y="-693302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8000000" flipV="1">
            <a:off x="-5140472" y="2710963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4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3749039" y="181335"/>
            <a:ext cx="7802880" cy="790122"/>
          </a:xfrm>
          <a:custGeom>
            <a:avLst/>
            <a:gdLst/>
            <a:ahLst/>
            <a:cxnLst/>
            <a:rect l="l" t="t" r="r" b="b"/>
            <a:pathLst>
              <a:path w="7802880" h="790122">
                <a:moveTo>
                  <a:pt x="0" y="790122"/>
                </a:moveTo>
                <a:lnTo>
                  <a:pt x="0" y="0"/>
                </a:lnTo>
                <a:lnTo>
                  <a:pt x="7802880" y="0"/>
                </a:lnTo>
                <a:lnTo>
                  <a:pt x="7802880" y="790122"/>
                </a:lnTo>
                <a:lnTo>
                  <a:pt x="0" y="79012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793"/>
              </a:spcBef>
              <a:buNone/>
            </a:pPr>
            <a:r>
              <a:rPr lang="en-US" sz="3488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Literature Review on COVID-19 Detection</a:t>
            </a:r>
            <a:endParaRPr lang="en-US" sz="3488" dirty="0"/>
          </a:p>
        </p:txBody>
      </p:sp>
      <p:sp>
        <p:nvSpPr>
          <p:cNvPr id="8" name="Text 6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blipFill>
            <a:blip r:embed="rId5"/>
            <a:srcRect l="34895" r="34895"/>
            <a:stretch/>
          </a:blip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703320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3204210" y="1419226"/>
            <a:ext cx="8749666" cy="4724288"/>
          </a:xfrm>
          <a:custGeom>
            <a:avLst/>
            <a:gdLst/>
            <a:ahLst/>
            <a:cxnLst/>
            <a:rect l="l" t="t" r="r" b="b"/>
            <a:pathLst>
              <a:path w="3657600" h="1371600">
                <a:moveTo>
                  <a:pt x="0" y="1371600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1371600"/>
                </a:lnTo>
                <a:lnTo>
                  <a:pt x="0" y="13716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3703320" y="2067882"/>
            <a:ext cx="3657600" cy="194990"/>
          </a:xfrm>
          <a:custGeom>
            <a:avLst/>
            <a:gdLst/>
            <a:ahLst/>
            <a:cxnLst/>
            <a:rect l="l" t="t" r="r" b="b"/>
            <a:pathLst>
              <a:path w="3657600" h="194990">
                <a:moveTo>
                  <a:pt x="0" y="194990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194990"/>
                </a:lnTo>
                <a:lnTo>
                  <a:pt x="0" y="19499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endParaRPr lang="en-US" sz="139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8F3DB-B271-ADC2-DC33-2ABF72E1093E}"/>
              </a:ext>
            </a:extLst>
          </p:cNvPr>
          <p:cNvSpPr txBox="1"/>
          <p:nvPr/>
        </p:nvSpPr>
        <p:spPr>
          <a:xfrm>
            <a:off x="3632318" y="1508046"/>
            <a:ext cx="7486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COVID-19 severely damages lungs, leading to organ failure and death. X-rays are crucial for diagnosis and treatment. </a:t>
            </a:r>
            <a:r>
              <a:rPr lang="en-US" dirty="0" err="1">
                <a:solidFill>
                  <a:schemeClr val="bg1"/>
                </a:solidFill>
              </a:rPr>
              <a:t>Ajaykumar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Dhamireddy</a:t>
            </a:r>
            <a:r>
              <a:rPr lang="en-US" dirty="0">
                <a:solidFill>
                  <a:schemeClr val="bg1"/>
                </a:solidFill>
              </a:rPr>
              <a:t> et al. used CNN, Vgg16, and Mobile net algorithms to improve COVID-19 detection from X-ray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Pneumonia is a global health issue, especially affecting children. Harsh Agrawal developed a deep learning technique using transfer learning and image augmentation to identify pneumonia from X-rays, achieving 96% accuracy and 0.974 recall.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Jakub Garstka and Michal Strzelecki used CNN trained on limited data to classify lung X-rays into three categories: healthy, viral pneumonia, and bacterial pneumonia. This uncommon classification achieved 85% accuracy and 0.95 sensitivity.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Madhuri A et al. combined CNN and machine learning classifiers to detect pneumonia in chest X-rays. Their ensemble classifier, including Radial Basis Function, support vector machine, and logistic regression, achieved 97% accuracy. This method was used to develop a web-based computer-aided diagnosis system for radiologists.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212297" y="-2090885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2511627" flipH="1" flipV="1">
            <a:off x="8471431" y="3102881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594650" y="861536"/>
            <a:ext cx="7750859" cy="701731"/>
          </a:xfrm>
          <a:custGeom>
            <a:avLst/>
            <a:gdLst/>
            <a:ahLst/>
            <a:cxnLst/>
            <a:rect l="l" t="t" r="r" b="b"/>
            <a:pathLst>
              <a:path w="7750859" h="701731">
                <a:moveTo>
                  <a:pt x="0" y="701731"/>
                </a:moveTo>
                <a:lnTo>
                  <a:pt x="0" y="0"/>
                </a:lnTo>
                <a:lnTo>
                  <a:pt x="7750859" y="0"/>
                </a:lnTo>
                <a:lnTo>
                  <a:pt x="7750859" y="701731"/>
                </a:lnTo>
                <a:lnTo>
                  <a:pt x="0" y="701731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marL="0" indent="0" algn="l">
              <a:lnSpc>
                <a:spcPct val="90000"/>
              </a:lnSpc>
              <a:spcBef>
                <a:spcPts val="990"/>
              </a:spcBef>
              <a:buNone/>
            </a:pPr>
            <a:endParaRPr lang="en-US" sz="4357" dirty="0"/>
          </a:p>
        </p:txBody>
      </p:sp>
      <p:sp>
        <p:nvSpPr>
          <p:cNvPr id="8" name="Text 6"/>
          <p:cNvSpPr/>
          <p:nvPr/>
        </p:nvSpPr>
        <p:spPr>
          <a:xfrm>
            <a:off x="3586643" y="2039390"/>
            <a:ext cx="6945422" cy="4115803"/>
          </a:xfrm>
          <a:custGeom>
            <a:avLst/>
            <a:gdLst/>
            <a:ahLst/>
            <a:cxnLst/>
            <a:rect l="l" t="t" r="r" b="b"/>
            <a:pathLst>
              <a:path w="6945422" h="4115803">
                <a:moveTo>
                  <a:pt x="0" y="4115803"/>
                </a:moveTo>
                <a:lnTo>
                  <a:pt x="0" y="0"/>
                </a:lnTo>
                <a:lnTo>
                  <a:pt x="6945422" y="0"/>
                </a:lnTo>
                <a:lnTo>
                  <a:pt x="6945422" y="4115803"/>
                </a:lnTo>
                <a:lnTo>
                  <a:pt x="0" y="4115803"/>
                </a:lnTo>
              </a:path>
            </a:pathLst>
          </a:custGeom>
          <a:noFill/>
          <a:ln/>
        </p:spPr>
        <p:txBody>
          <a:bodyPr wrap="square" lIns="0" tIns="0" rIns="0" bIns="0" numCol="1" spcCol="548640" rtlCol="0" anchor="t"/>
          <a:lstStyle/>
          <a:p>
            <a:pPr marL="0" indent="0" algn="l">
              <a:lnSpc>
                <a:spcPct val="200000"/>
              </a:lnSpc>
              <a:buNone/>
            </a:pPr>
            <a:endParaRPr lang="en-US" sz="1896" dirty="0"/>
          </a:p>
        </p:txBody>
      </p:sp>
      <p:sp>
        <p:nvSpPr>
          <p:cNvPr id="10" name="Text 8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DA85-4EEF-19BB-CB49-D65F3CC57EF9}"/>
              </a:ext>
            </a:extLst>
          </p:cNvPr>
          <p:cNvSpPr txBox="1"/>
          <p:nvPr/>
        </p:nvSpPr>
        <p:spPr>
          <a:xfrm>
            <a:off x="1666875" y="367329"/>
            <a:ext cx="809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Exploratory Data Analysis(EDA)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6FDBF8-FD0C-E6F9-B371-6E7B6BD88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88" y="3897483"/>
            <a:ext cx="2553056" cy="1390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FB26A1-159C-76AF-A39A-44F511990DB8}"/>
              </a:ext>
            </a:extLst>
          </p:cNvPr>
          <p:cNvSpPr txBox="1"/>
          <p:nvPr/>
        </p:nvSpPr>
        <p:spPr>
          <a:xfrm>
            <a:off x="1314450" y="990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Checking data set proportions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8D0216-52CF-59E0-98DE-C6213AA98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815" y="1796106"/>
            <a:ext cx="5814779" cy="36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212297" y="-2090885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2511627" flipH="1" flipV="1">
            <a:off x="8471431" y="3102881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594650" y="861536"/>
            <a:ext cx="7750859" cy="701731"/>
          </a:xfrm>
          <a:custGeom>
            <a:avLst/>
            <a:gdLst/>
            <a:ahLst/>
            <a:cxnLst/>
            <a:rect l="l" t="t" r="r" b="b"/>
            <a:pathLst>
              <a:path w="7750859" h="701731">
                <a:moveTo>
                  <a:pt x="0" y="701731"/>
                </a:moveTo>
                <a:lnTo>
                  <a:pt x="0" y="0"/>
                </a:lnTo>
                <a:lnTo>
                  <a:pt x="7750859" y="0"/>
                </a:lnTo>
                <a:lnTo>
                  <a:pt x="7750859" y="701731"/>
                </a:lnTo>
                <a:lnTo>
                  <a:pt x="0" y="701731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marL="0" indent="0" algn="l">
              <a:lnSpc>
                <a:spcPct val="90000"/>
              </a:lnSpc>
              <a:spcBef>
                <a:spcPts val="990"/>
              </a:spcBef>
              <a:buNone/>
            </a:pPr>
            <a:endParaRPr lang="en-US" sz="4357" dirty="0"/>
          </a:p>
        </p:txBody>
      </p:sp>
      <p:sp>
        <p:nvSpPr>
          <p:cNvPr id="8" name="Text 6"/>
          <p:cNvSpPr/>
          <p:nvPr/>
        </p:nvSpPr>
        <p:spPr>
          <a:xfrm>
            <a:off x="3586643" y="2039390"/>
            <a:ext cx="6945422" cy="4115803"/>
          </a:xfrm>
          <a:custGeom>
            <a:avLst/>
            <a:gdLst/>
            <a:ahLst/>
            <a:cxnLst/>
            <a:rect l="l" t="t" r="r" b="b"/>
            <a:pathLst>
              <a:path w="6945422" h="4115803">
                <a:moveTo>
                  <a:pt x="0" y="4115803"/>
                </a:moveTo>
                <a:lnTo>
                  <a:pt x="0" y="0"/>
                </a:lnTo>
                <a:lnTo>
                  <a:pt x="6945422" y="0"/>
                </a:lnTo>
                <a:lnTo>
                  <a:pt x="6945422" y="4115803"/>
                </a:lnTo>
                <a:lnTo>
                  <a:pt x="0" y="4115803"/>
                </a:lnTo>
              </a:path>
            </a:pathLst>
          </a:custGeom>
          <a:noFill/>
          <a:ln/>
        </p:spPr>
        <p:txBody>
          <a:bodyPr wrap="square" lIns="0" tIns="0" rIns="0" bIns="0" numCol="1" spcCol="548640" rtlCol="0" anchor="t"/>
          <a:lstStyle/>
          <a:p>
            <a:pPr marL="0" indent="0" algn="l">
              <a:lnSpc>
                <a:spcPct val="200000"/>
              </a:lnSpc>
              <a:buNone/>
            </a:pPr>
            <a:endParaRPr lang="en-US" sz="1896" dirty="0"/>
          </a:p>
        </p:txBody>
      </p:sp>
      <p:sp>
        <p:nvSpPr>
          <p:cNvPr id="10" name="Text 8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DA85-4EEF-19BB-CB49-D65F3CC57EF9}"/>
              </a:ext>
            </a:extLst>
          </p:cNvPr>
          <p:cNvSpPr txBox="1"/>
          <p:nvPr/>
        </p:nvSpPr>
        <p:spPr>
          <a:xfrm>
            <a:off x="1666875" y="367329"/>
            <a:ext cx="809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Exploratory Data Analysis(EDA)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B26A1-159C-76AF-A39A-44F511990DB8}"/>
              </a:ext>
            </a:extLst>
          </p:cNvPr>
          <p:cNvSpPr txBox="1"/>
          <p:nvPr/>
        </p:nvSpPr>
        <p:spPr>
          <a:xfrm>
            <a:off x="1314450" y="990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Examining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280E23-34FB-8276-E289-6D3901705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310" y="1801631"/>
            <a:ext cx="4646456" cy="623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BE3C5-48B2-622C-EDA8-12DD182E5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230371"/>
            <a:ext cx="8256532" cy="3286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588168-5E30-0157-0890-208396CA7D3F}"/>
              </a:ext>
            </a:extLst>
          </p:cNvPr>
          <p:cNvSpPr txBox="1"/>
          <p:nvPr/>
        </p:nvSpPr>
        <p:spPr>
          <a:xfrm>
            <a:off x="1412618" y="2552512"/>
            <a:ext cx="477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Visualizing sample images</a:t>
            </a:r>
          </a:p>
        </p:txBody>
      </p:sp>
    </p:spTree>
    <p:extLst>
      <p:ext uri="{BB962C8B-B14F-4D97-AF65-F5344CB8AC3E}">
        <p14:creationId xmlns:p14="http://schemas.microsoft.com/office/powerpoint/2010/main" val="155395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212297" y="-2090885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2511627" flipH="1" flipV="1">
            <a:off x="8471431" y="3102881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594650" y="861536"/>
            <a:ext cx="7750859" cy="701731"/>
          </a:xfrm>
          <a:custGeom>
            <a:avLst/>
            <a:gdLst/>
            <a:ahLst/>
            <a:cxnLst/>
            <a:rect l="l" t="t" r="r" b="b"/>
            <a:pathLst>
              <a:path w="7750859" h="701731">
                <a:moveTo>
                  <a:pt x="0" y="701731"/>
                </a:moveTo>
                <a:lnTo>
                  <a:pt x="0" y="0"/>
                </a:lnTo>
                <a:lnTo>
                  <a:pt x="7750859" y="0"/>
                </a:lnTo>
                <a:lnTo>
                  <a:pt x="7750859" y="701731"/>
                </a:lnTo>
                <a:lnTo>
                  <a:pt x="0" y="701731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marL="0" indent="0" algn="l">
              <a:lnSpc>
                <a:spcPct val="90000"/>
              </a:lnSpc>
              <a:spcBef>
                <a:spcPts val="990"/>
              </a:spcBef>
              <a:buNone/>
            </a:pPr>
            <a:endParaRPr lang="en-US" sz="4357" dirty="0"/>
          </a:p>
        </p:txBody>
      </p:sp>
      <p:sp>
        <p:nvSpPr>
          <p:cNvPr id="8" name="Text 6"/>
          <p:cNvSpPr/>
          <p:nvPr/>
        </p:nvSpPr>
        <p:spPr>
          <a:xfrm>
            <a:off x="3586643" y="2039390"/>
            <a:ext cx="6945422" cy="4115803"/>
          </a:xfrm>
          <a:custGeom>
            <a:avLst/>
            <a:gdLst/>
            <a:ahLst/>
            <a:cxnLst/>
            <a:rect l="l" t="t" r="r" b="b"/>
            <a:pathLst>
              <a:path w="6945422" h="4115803">
                <a:moveTo>
                  <a:pt x="0" y="4115803"/>
                </a:moveTo>
                <a:lnTo>
                  <a:pt x="0" y="0"/>
                </a:lnTo>
                <a:lnTo>
                  <a:pt x="6945422" y="0"/>
                </a:lnTo>
                <a:lnTo>
                  <a:pt x="6945422" y="4115803"/>
                </a:lnTo>
                <a:lnTo>
                  <a:pt x="0" y="4115803"/>
                </a:lnTo>
              </a:path>
            </a:pathLst>
          </a:custGeom>
          <a:noFill/>
          <a:ln/>
        </p:spPr>
        <p:txBody>
          <a:bodyPr wrap="square" lIns="0" tIns="0" rIns="0" bIns="0" numCol="1" spcCol="548640" rtlCol="0" anchor="t"/>
          <a:lstStyle/>
          <a:p>
            <a:pPr marL="0" indent="0" algn="l">
              <a:lnSpc>
                <a:spcPct val="200000"/>
              </a:lnSpc>
              <a:buNone/>
            </a:pPr>
            <a:endParaRPr lang="en-US" sz="1896" dirty="0"/>
          </a:p>
        </p:txBody>
      </p:sp>
      <p:sp>
        <p:nvSpPr>
          <p:cNvPr id="10" name="Text 8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DA85-4EEF-19BB-CB49-D65F3CC57EF9}"/>
              </a:ext>
            </a:extLst>
          </p:cNvPr>
          <p:cNvSpPr txBox="1"/>
          <p:nvPr/>
        </p:nvSpPr>
        <p:spPr>
          <a:xfrm>
            <a:off x="1666875" y="367329"/>
            <a:ext cx="809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Exploratory Data Analysis(EDA)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B26A1-159C-76AF-A39A-44F511990DB8}"/>
              </a:ext>
            </a:extLst>
          </p:cNvPr>
          <p:cNvSpPr txBox="1"/>
          <p:nvPr/>
        </p:nvSpPr>
        <p:spPr>
          <a:xfrm>
            <a:off x="1314450" y="990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Analyzing pixel intensity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E5ED2-1380-EFCD-E5AC-162D6F808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1752085"/>
            <a:ext cx="10764074" cy="36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212297" y="-2090885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2511627" flipH="1" flipV="1">
            <a:off x="8471431" y="3102881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rot="19805505" flipV="1">
            <a:off x="-2877426" y="3359094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3108960" cy="6858000"/>
          </a:xfrm>
          <a:custGeom>
            <a:avLst/>
            <a:gdLst/>
            <a:ahLst/>
            <a:cxnLst/>
            <a:rect l="l" t="t" r="r" b="b"/>
            <a:pathLst>
              <a:path w="3108960" h="6858000">
                <a:moveTo>
                  <a:pt x="0" y="6858000"/>
                </a:moveTo>
                <a:lnTo>
                  <a:pt x="0" y="0"/>
                </a:lnTo>
                <a:lnTo>
                  <a:pt x="2549347" y="0"/>
                </a:lnTo>
                <a:cubicBezTo>
                  <a:pt x="2858413" y="0"/>
                  <a:pt x="3108960" y="250547"/>
                  <a:pt x="3108960" y="559613"/>
                </a:cubicBezTo>
                <a:lnTo>
                  <a:pt x="3108960" y="68580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594650" y="861536"/>
            <a:ext cx="7750859" cy="701731"/>
          </a:xfrm>
          <a:custGeom>
            <a:avLst/>
            <a:gdLst/>
            <a:ahLst/>
            <a:cxnLst/>
            <a:rect l="l" t="t" r="r" b="b"/>
            <a:pathLst>
              <a:path w="7750859" h="701731">
                <a:moveTo>
                  <a:pt x="0" y="701731"/>
                </a:moveTo>
                <a:lnTo>
                  <a:pt x="0" y="0"/>
                </a:lnTo>
                <a:lnTo>
                  <a:pt x="7750859" y="0"/>
                </a:lnTo>
                <a:lnTo>
                  <a:pt x="7750859" y="701731"/>
                </a:lnTo>
                <a:lnTo>
                  <a:pt x="0" y="701731"/>
                </a:lnTo>
              </a:path>
            </a:pathLst>
          </a:custGeom>
          <a:noFill/>
          <a:ln/>
        </p:spPr>
        <p:txBody>
          <a:bodyPr wrap="square" lIns="0" tIns="46800" rIns="90000" bIns="46800" rtlCol="0" anchor="t"/>
          <a:lstStyle/>
          <a:p>
            <a:pPr marL="0" indent="0" algn="l">
              <a:lnSpc>
                <a:spcPct val="90000"/>
              </a:lnSpc>
              <a:spcBef>
                <a:spcPts val="990"/>
              </a:spcBef>
              <a:buNone/>
            </a:pPr>
            <a:endParaRPr lang="en-US" sz="4357" dirty="0"/>
          </a:p>
        </p:txBody>
      </p:sp>
      <p:sp>
        <p:nvSpPr>
          <p:cNvPr id="8" name="Text 6"/>
          <p:cNvSpPr/>
          <p:nvPr/>
        </p:nvSpPr>
        <p:spPr>
          <a:xfrm>
            <a:off x="3586643" y="2039390"/>
            <a:ext cx="6945422" cy="4115803"/>
          </a:xfrm>
          <a:custGeom>
            <a:avLst/>
            <a:gdLst/>
            <a:ahLst/>
            <a:cxnLst/>
            <a:rect l="l" t="t" r="r" b="b"/>
            <a:pathLst>
              <a:path w="6945422" h="4115803">
                <a:moveTo>
                  <a:pt x="0" y="4115803"/>
                </a:moveTo>
                <a:lnTo>
                  <a:pt x="0" y="0"/>
                </a:lnTo>
                <a:lnTo>
                  <a:pt x="6945422" y="0"/>
                </a:lnTo>
                <a:lnTo>
                  <a:pt x="6945422" y="4115803"/>
                </a:lnTo>
                <a:lnTo>
                  <a:pt x="0" y="4115803"/>
                </a:lnTo>
              </a:path>
            </a:pathLst>
          </a:custGeom>
          <a:noFill/>
          <a:ln/>
        </p:spPr>
        <p:txBody>
          <a:bodyPr wrap="square" lIns="0" tIns="0" rIns="0" bIns="0" numCol="1" spcCol="548640" rtlCol="0" anchor="t"/>
          <a:lstStyle/>
          <a:p>
            <a:pPr marL="0" indent="0" algn="l">
              <a:lnSpc>
                <a:spcPct val="200000"/>
              </a:lnSpc>
              <a:buNone/>
            </a:pPr>
            <a:endParaRPr lang="en-US" sz="1896" dirty="0"/>
          </a:p>
        </p:txBody>
      </p:sp>
      <p:sp>
        <p:nvSpPr>
          <p:cNvPr id="10" name="Text 8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2B860D4-4C48-DA84-309B-ED70B47C8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933" y="1809275"/>
            <a:ext cx="6340389" cy="45760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550E89-1F6D-61D9-3455-02C843F54767}"/>
              </a:ext>
            </a:extLst>
          </p:cNvPr>
          <p:cNvSpPr txBox="1"/>
          <p:nvPr/>
        </p:nvSpPr>
        <p:spPr>
          <a:xfrm>
            <a:off x="485774" y="607695"/>
            <a:ext cx="4105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shows the distribution of COVID-19 test results with and without chest X-ray confirmation. It illustrates:</a:t>
            </a:r>
          </a:p>
          <a:p>
            <a:r>
              <a:rPr lang="en-US" dirty="0">
                <a:solidFill>
                  <a:schemeClr val="bg1"/>
                </a:solidFill>
              </a:rPr>
              <a:t>-Confirmed COVID-Positive (X-ray): Cases where both the test and X-ray are positive for COVID-19.</a:t>
            </a:r>
          </a:p>
          <a:p>
            <a:r>
              <a:rPr lang="en-US" dirty="0">
                <a:solidFill>
                  <a:schemeClr val="bg1"/>
                </a:solidFill>
              </a:rPr>
              <a:t>-Potential False Positive: Cases where the test was positive, but the X-ray did not indicate COVID-19.</a:t>
            </a:r>
          </a:p>
          <a:p>
            <a:r>
              <a:rPr lang="en-US" dirty="0">
                <a:solidFill>
                  <a:schemeClr val="bg1"/>
                </a:solidFill>
              </a:rPr>
              <a:t>-Negative or Non-COVID: Cases that are either negative or non-COVID.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visualization helps assess the added accuracy from using chest X-rays to avoid false positives in COVID-19 diagnosis.</a:t>
            </a:r>
          </a:p>
        </p:txBody>
      </p:sp>
    </p:spTree>
    <p:extLst>
      <p:ext uri="{BB962C8B-B14F-4D97-AF65-F5344CB8AC3E}">
        <p14:creationId xmlns:p14="http://schemas.microsoft.com/office/powerpoint/2010/main" val="159239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 rot="7200000" flipV="1">
            <a:off x="10246570" y="-2547364"/>
            <a:ext cx="5866413" cy="6240864"/>
          </a:xfrm>
          <a:custGeom>
            <a:avLst/>
            <a:gdLst/>
            <a:ahLst/>
            <a:cxnLst/>
            <a:rect l="l" t="t" r="r" b="b"/>
            <a:pathLst>
              <a:path w="5866413" h="6240864">
                <a:moveTo>
                  <a:pt x="0" y="0"/>
                </a:moveTo>
                <a:lnTo>
                  <a:pt x="5866413" y="0"/>
                </a:lnTo>
                <a:lnTo>
                  <a:pt x="5866413" y="6240864"/>
                </a:lnTo>
                <a:lnTo>
                  <a:pt x="0" y="6240864"/>
                </a:lnTo>
                <a:lnTo>
                  <a:pt x="0" y="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 rot="18000000" flipV="1">
            <a:off x="-5077298" y="2090247"/>
            <a:ext cx="7059515" cy="7510121"/>
          </a:xfrm>
          <a:custGeom>
            <a:avLst/>
            <a:gdLst/>
            <a:ahLst/>
            <a:cxnLst/>
            <a:rect l="l" t="t" r="r" b="b"/>
            <a:pathLst>
              <a:path w="7059515" h="7510121">
                <a:moveTo>
                  <a:pt x="0" y="0"/>
                </a:moveTo>
                <a:lnTo>
                  <a:pt x="7059514" y="0"/>
                </a:lnTo>
                <a:lnTo>
                  <a:pt x="7059514" y="7510122"/>
                </a:lnTo>
                <a:lnTo>
                  <a:pt x="0" y="7510122"/>
                </a:lnTo>
                <a:lnTo>
                  <a:pt x="0" y="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 flipV="1">
            <a:off x="6207969" y="894358"/>
            <a:ext cx="11717784" cy="9548440"/>
          </a:xfrm>
          <a:custGeom>
            <a:avLst/>
            <a:gdLst/>
            <a:ahLst/>
            <a:cxnLst/>
            <a:rect l="l" t="t" r="r" b="b"/>
            <a:pathLst>
              <a:path w="11717784" h="9548440">
                <a:moveTo>
                  <a:pt x="0" y="9548440"/>
                </a:moveTo>
                <a:lnTo>
                  <a:pt x="0" y="0"/>
                </a:lnTo>
                <a:lnTo>
                  <a:pt x="11717784" y="0"/>
                </a:lnTo>
                <a:lnTo>
                  <a:pt x="11717784" y="9548440"/>
                </a:lnTo>
                <a:lnTo>
                  <a:pt x="0" y="9548440"/>
                </a:lnTo>
              </a:path>
            </a:pathLst>
          </a:custGeom>
          <a:blipFill>
            <a:blip r:embed="rId4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 rot="10814174">
            <a:off x="5270838" y="4228669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 rot="10800000">
            <a:off x="5179028" y="4135342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 rot="14173">
            <a:off x="6359739" y="2582250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7053942" y="2503138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 rot="14173">
            <a:off x="5288062" y="1268534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5982265" y="1189422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 rot="10814174">
            <a:off x="6349521" y="5488035"/>
            <a:ext cx="734243" cy="0"/>
          </a:xfrm>
          <a:custGeom>
            <a:avLst/>
            <a:gdLst/>
            <a:ahLst/>
            <a:cxnLst/>
            <a:rect l="l" t="t" r="r" b="b"/>
            <a:pathLst>
              <a:path w="734243">
                <a:moveTo>
                  <a:pt x="0" y="0"/>
                </a:moveTo>
                <a:lnTo>
                  <a:pt x="734243" y="0"/>
                </a:lnTo>
              </a:path>
            </a:pathLst>
          </a:custGeom>
          <a:noFill/>
          <a:ln w="38100">
            <a:solidFill>
              <a:srgbClr val="6D1339"/>
            </a:solidFill>
          </a:ln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 rot="10800000">
            <a:off x="6257711" y="5394708"/>
            <a:ext cx="183625" cy="183625"/>
          </a:xfrm>
          <a:custGeom>
            <a:avLst/>
            <a:gdLst/>
            <a:ahLst/>
            <a:cxnLst/>
            <a:rect l="l" t="t" r="r" b="b"/>
            <a:pathLst>
              <a:path w="183625" h="183625">
                <a:moveTo>
                  <a:pt x="91813" y="0"/>
                </a:moveTo>
                <a:cubicBezTo>
                  <a:pt x="41106" y="0"/>
                  <a:pt x="0" y="41106"/>
                  <a:pt x="0" y="91813"/>
                </a:cubicBezTo>
                <a:cubicBezTo>
                  <a:pt x="0" y="142519"/>
                  <a:pt x="41106" y="183625"/>
                  <a:pt x="91813" y="183625"/>
                </a:cubicBezTo>
                <a:cubicBezTo>
                  <a:pt x="142519" y="183625"/>
                  <a:pt x="183625" y="142519"/>
                  <a:pt x="183625" y="91813"/>
                </a:cubicBezTo>
                <a:cubicBezTo>
                  <a:pt x="183625" y="41106"/>
                  <a:pt x="142519" y="0"/>
                  <a:pt x="91813" y="0"/>
                </a:cubicBez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3843488" y="816254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912966" y="2115863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5984033" y="3362310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7069958" y="4608757"/>
            <a:ext cx="1513741" cy="1513741"/>
          </a:xfrm>
          <a:custGeom>
            <a:avLst/>
            <a:gdLst/>
            <a:ahLst/>
            <a:cxnLst/>
            <a:rect l="l" t="t" r="r" b="b"/>
            <a:pathLst>
              <a:path w="1513741" h="1513741">
                <a:moveTo>
                  <a:pt x="0" y="1513741"/>
                </a:moveTo>
                <a:lnTo>
                  <a:pt x="0" y="0"/>
                </a:lnTo>
                <a:lnTo>
                  <a:pt x="1513741" y="0"/>
                </a:lnTo>
                <a:lnTo>
                  <a:pt x="1513741" y="1513741"/>
                </a:lnTo>
                <a:lnTo>
                  <a:pt x="0" y="1513741"/>
                </a:lnTo>
              </a:path>
            </a:pathLst>
          </a:custGeom>
          <a:solidFill>
            <a:srgbClr val="6D1339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4110782" y="1083549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5180260" y="2383157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6251327" y="3629604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7337253" y="4876051"/>
            <a:ext cx="979153" cy="979153"/>
          </a:xfrm>
          <a:custGeom>
            <a:avLst/>
            <a:gdLst/>
            <a:ahLst/>
            <a:cxnLst/>
            <a:rect l="l" t="t" r="r" b="b"/>
            <a:pathLst>
              <a:path w="979153" h="979153">
                <a:moveTo>
                  <a:pt x="0" y="979153"/>
                </a:moveTo>
                <a:lnTo>
                  <a:pt x="0" y="0"/>
                </a:lnTo>
                <a:lnTo>
                  <a:pt x="979153" y="0"/>
                </a:lnTo>
                <a:lnTo>
                  <a:pt x="979153" y="979153"/>
                </a:lnTo>
                <a:lnTo>
                  <a:pt x="0" y="979153"/>
                </a:lnTo>
              </a:path>
            </a:pathLst>
          </a:custGeom>
          <a:solidFill>
            <a:srgbClr val="D92773"/>
          </a:solidFill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4303354" y="1344525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01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5372832" y="2644133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02</a:t>
            </a:r>
            <a:endParaRPr lang="en-US" sz="2800" dirty="0"/>
          </a:p>
        </p:txBody>
      </p:sp>
      <p:sp>
        <p:nvSpPr>
          <p:cNvPr id="24" name="Text 22"/>
          <p:cNvSpPr/>
          <p:nvPr/>
        </p:nvSpPr>
        <p:spPr>
          <a:xfrm>
            <a:off x="6443899" y="3890580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03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7534263" y="5129205"/>
            <a:ext cx="594009" cy="457200"/>
          </a:xfrm>
          <a:custGeom>
            <a:avLst/>
            <a:gdLst/>
            <a:ahLst/>
            <a:cxnLst/>
            <a:rect l="l" t="t" r="r" b="b"/>
            <a:pathLst>
              <a:path w="594009" h="457200">
                <a:moveTo>
                  <a:pt x="0" y="457200"/>
                </a:moveTo>
                <a:lnTo>
                  <a:pt x="0" y="0"/>
                </a:lnTo>
                <a:lnTo>
                  <a:pt x="594009" y="0"/>
                </a:lnTo>
                <a:lnTo>
                  <a:pt x="594009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04</a:t>
            </a:r>
            <a:endParaRPr lang="en-US" sz="2800" dirty="0"/>
          </a:p>
        </p:txBody>
      </p:sp>
      <p:sp>
        <p:nvSpPr>
          <p:cNvPr id="26" name="Text 24"/>
          <p:cNvSpPr/>
          <p:nvPr/>
        </p:nvSpPr>
        <p:spPr>
          <a:xfrm>
            <a:off x="11236006" y="6308725"/>
            <a:ext cx="315913" cy="549275"/>
          </a:xfrm>
          <a:custGeom>
            <a:avLst/>
            <a:gdLst/>
            <a:ahLst/>
            <a:cxnLst/>
            <a:rect l="l" t="t" r="r" b="b"/>
            <a:pathLst>
              <a:path w="315913" h="549275">
                <a:moveTo>
                  <a:pt x="0" y="549275"/>
                </a:moveTo>
                <a:lnTo>
                  <a:pt x="0" y="0"/>
                </a:lnTo>
                <a:lnTo>
                  <a:pt x="315913" y="0"/>
                </a:lnTo>
                <a:lnTo>
                  <a:pt x="315913" y="549275"/>
                </a:lnTo>
                <a:lnTo>
                  <a:pt x="0" y="549275"/>
                </a:lnTo>
              </a:path>
            </a:pathLst>
          </a:custGeom>
          <a:noFill/>
          <a:ln/>
        </p:spPr>
        <p:txBody>
          <a:bodyPr wrap="square" lIns="0" tIns="0" rIns="2880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3</a:t>
            </a:r>
            <a:endParaRPr lang="en-US" sz="800" dirty="0"/>
          </a:p>
        </p:txBody>
      </p:sp>
      <p:sp>
        <p:nvSpPr>
          <p:cNvPr id="27" name="Text 25"/>
          <p:cNvSpPr/>
          <p:nvPr/>
        </p:nvSpPr>
        <p:spPr>
          <a:xfrm>
            <a:off x="731519" y="6309360"/>
            <a:ext cx="6309360" cy="548640"/>
          </a:xfrm>
          <a:custGeom>
            <a:avLst/>
            <a:gdLst/>
            <a:ahLst/>
            <a:cxnLst/>
            <a:rect l="l" t="t" r="r" b="b"/>
            <a:pathLst>
              <a:path w="6309360" h="548640">
                <a:moveTo>
                  <a:pt x="0" y="548640"/>
                </a:moveTo>
                <a:lnTo>
                  <a:pt x="0" y="0"/>
                </a:lnTo>
                <a:lnTo>
                  <a:pt x="6309360" y="0"/>
                </a:lnTo>
                <a:lnTo>
                  <a:pt x="6309360" y="548640"/>
                </a:lnTo>
                <a:lnTo>
                  <a:pt x="0" y="54864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Advancements in COVID-19 Detection</a:t>
            </a:r>
            <a:endParaRPr lang="en-US" sz="800" dirty="0"/>
          </a:p>
        </p:txBody>
      </p:sp>
      <p:sp>
        <p:nvSpPr>
          <p:cNvPr id="28" name="Text 26"/>
          <p:cNvSpPr/>
          <p:nvPr/>
        </p:nvSpPr>
        <p:spPr>
          <a:xfrm>
            <a:off x="685801" y="1304970"/>
            <a:ext cx="3042920" cy="2042003"/>
          </a:xfrm>
          <a:custGeom>
            <a:avLst/>
            <a:gdLst/>
            <a:ahLst/>
            <a:cxnLst/>
            <a:rect l="l" t="t" r="r" b="b"/>
            <a:pathLst>
              <a:path w="3042920" h="2042003">
                <a:moveTo>
                  <a:pt x="0" y="2042003"/>
                </a:moveTo>
                <a:lnTo>
                  <a:pt x="0" y="0"/>
                </a:lnTo>
                <a:lnTo>
                  <a:pt x="3042920" y="0"/>
                </a:lnTo>
                <a:lnTo>
                  <a:pt x="3042920" y="2042003"/>
                </a:lnTo>
                <a:lnTo>
                  <a:pt x="0" y="2042003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36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Data Preprocessing Techniques</a:t>
            </a:r>
            <a:endParaRPr lang="en-US" sz="3600" dirty="0"/>
          </a:p>
        </p:txBody>
      </p:sp>
      <p:sp>
        <p:nvSpPr>
          <p:cNvPr id="29" name="Text 27"/>
          <p:cNvSpPr/>
          <p:nvPr/>
        </p:nvSpPr>
        <p:spPr>
          <a:xfrm>
            <a:off x="685800" y="367329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0" y="411480"/>
                </a:moveTo>
                <a:lnTo>
                  <a:pt x="0" y="0"/>
                </a:lnTo>
                <a:lnTo>
                  <a:pt x="411480" y="0"/>
                </a:lnTo>
                <a:lnTo>
                  <a:pt x="411480" y="411480"/>
                </a:lnTo>
                <a:lnTo>
                  <a:pt x="0" y="4114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6421787" y="1189422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cv2</a:t>
            </a:r>
            <a:endParaRPr lang="en-US" sz="900" dirty="0"/>
          </a:p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os</a:t>
            </a:r>
            <a:endParaRPr lang="en-US" sz="900" dirty="0"/>
          </a:p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numpy (as np)</a:t>
            </a:r>
            <a:endParaRPr lang="en-US" sz="900" dirty="0"/>
          </a:p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scipy.stats (import Entropy)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6421787" y="812830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Import Libraries</a:t>
            </a:r>
            <a:endParaRPr lang="en-US" sz="1400" dirty="0"/>
          </a:p>
        </p:txBody>
      </p:sp>
      <p:sp>
        <p:nvSpPr>
          <p:cNvPr id="32" name="Text 30"/>
          <p:cNvSpPr/>
          <p:nvPr/>
        </p:nvSpPr>
        <p:spPr>
          <a:xfrm>
            <a:off x="8150098" y="2642826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test_normal</a:t>
            </a:r>
            <a:endParaRPr lang="en-US" sz="1000" dirty="0"/>
          </a:p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test_pneumonia</a:t>
            </a:r>
            <a:endParaRPr lang="en-US" sz="1000" dirty="0"/>
          </a:p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train_normal</a:t>
            </a:r>
            <a:endParaRPr lang="en-US" sz="1000" dirty="0"/>
          </a:p>
          <a:p>
            <a:pPr marL="0" indent="0" algn="l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train_pneumonia</a:t>
            </a:r>
            <a:endParaRPr lang="en-US" sz="1000" dirty="0"/>
          </a:p>
        </p:txBody>
      </p:sp>
      <p:sp>
        <p:nvSpPr>
          <p:cNvPr id="33" name="Text 31"/>
          <p:cNvSpPr/>
          <p:nvPr/>
        </p:nvSpPr>
        <p:spPr>
          <a:xfrm>
            <a:off x="8060839" y="2278329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Set Up Directory Paths</a:t>
            </a:r>
            <a:endParaRPr lang="en-US" sz="1400" dirty="0"/>
          </a:p>
        </p:txBody>
      </p:sp>
      <p:sp>
        <p:nvSpPr>
          <p:cNvPr id="34" name="Text 32"/>
          <p:cNvSpPr/>
          <p:nvPr/>
        </p:nvSpPr>
        <p:spPr>
          <a:xfrm>
            <a:off x="1784910" y="4136253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6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cv2.imread to read image color</a:t>
            </a:r>
            <a:endParaRPr lang="en-US" sz="1200" dirty="0"/>
          </a:p>
          <a:p>
            <a:pPr marL="0" indent="0" algn="r">
              <a:lnSpc>
                <a:spcPct val="166667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cv2.cvtColor to convert to grayscale</a:t>
            </a: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1784910" y="3759661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Image Processing with OpenCV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2875073" y="5390978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731520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731520"/>
                </a:lnTo>
                <a:lnTo>
                  <a:pt x="0" y="7315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test_normal list</a:t>
            </a:r>
            <a:endParaRPr lang="en-US" sz="900" dirty="0"/>
          </a:p>
          <a:p>
            <a:pPr marL="0" indent="0" algn="r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test_pneumonia list</a:t>
            </a:r>
            <a:endParaRPr lang="en-US" sz="900" dirty="0"/>
          </a:p>
          <a:p>
            <a:pPr marL="0" indent="0" algn="r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train_normal list</a:t>
            </a:r>
            <a:endParaRPr lang="en-US" sz="900" dirty="0"/>
          </a:p>
          <a:p>
            <a:pPr marL="0" indent="0" algn="r">
              <a:lnSpc>
                <a:spcPct val="166667"/>
              </a:lnSpc>
              <a:spcAft>
                <a:spcPts val="558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Reddit Sans" pitchFamily="34" charset="0"/>
                <a:ea typeface="Reddit Sans" pitchFamily="34" charset="-122"/>
                <a:cs typeface="Reddit Sans" pitchFamily="34" charset="-120"/>
              </a:rPr>
              <a:t>train_pneumonia list</a:t>
            </a:r>
            <a:endParaRPr lang="en-US" sz="900" dirty="0"/>
          </a:p>
        </p:txBody>
      </p:sp>
      <p:sp>
        <p:nvSpPr>
          <p:cNvPr id="37" name="Text 35"/>
          <p:cNvSpPr/>
          <p:nvPr/>
        </p:nvSpPr>
        <p:spPr>
          <a:xfrm>
            <a:off x="2875073" y="5014386"/>
            <a:ext cx="3108960" cy="291888"/>
          </a:xfrm>
          <a:custGeom>
            <a:avLst/>
            <a:gdLst/>
            <a:ahLst/>
            <a:cxnLst/>
            <a:rect l="l" t="t" r="r" b="b"/>
            <a:pathLst>
              <a:path w="3108960" h="291888">
                <a:moveTo>
                  <a:pt x="0" y="291888"/>
                </a:moveTo>
                <a:lnTo>
                  <a:pt x="0" y="0"/>
                </a:lnTo>
                <a:lnTo>
                  <a:pt x="3108960" y="0"/>
                </a:lnTo>
                <a:lnTo>
                  <a:pt x="3108960" y="291888"/>
                </a:lnTo>
                <a:lnTo>
                  <a:pt x="0" y="291888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eddit Sans Bold" pitchFamily="34" charset="0"/>
                <a:ea typeface="Reddit Sans Bold" pitchFamily="34" charset="-122"/>
                <a:cs typeface="Reddit Sans Bold" pitchFamily="34" charset="-120"/>
              </a:rPr>
              <a:t>Store Processed Images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917</Words>
  <Application>Microsoft Office PowerPoint</Application>
  <PresentationFormat>Widescreen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__fkGroteskNeue_598ab8</vt:lpstr>
      <vt:lpstr>Arial</vt:lpstr>
      <vt:lpstr>Reddit Sans</vt:lpstr>
      <vt:lpstr>Reddit Sans Bold</vt:lpstr>
      <vt:lpstr>var(--font-fk-grotesk)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Sravani K</cp:lastModifiedBy>
  <cp:revision>6</cp:revision>
  <dcterms:created xsi:type="dcterms:W3CDTF">2024-11-08T19:24:21Z</dcterms:created>
  <dcterms:modified xsi:type="dcterms:W3CDTF">2024-11-08T22:02:47Z</dcterms:modified>
</cp:coreProperties>
</file>