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69" r:id="rId4"/>
    <p:sldId id="257" r:id="rId5"/>
    <p:sldId id="258" r:id="rId6"/>
    <p:sldId id="262" r:id="rId7"/>
    <p:sldId id="260" r:id="rId8"/>
    <p:sldId id="259" r:id="rId9"/>
    <p:sldId id="263" r:id="rId10"/>
    <p:sldId id="267"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x-none" altLang="en-IN" b="1"/>
              <a:t>Clustering and Classification on Music Dataset</a:t>
            </a:r>
            <a:endParaRPr lang="x-none" altLang="en-IN" b="1"/>
          </a:p>
        </p:txBody>
      </p:sp>
      <p:sp>
        <p:nvSpPr>
          <p:cNvPr id="3" name="Subtitle 2"/>
          <p:cNvSpPr>
            <a:spLocks noGrp="1"/>
          </p:cNvSpPr>
          <p:nvPr>
            <p:ph type="subTitle" idx="1"/>
          </p:nvPr>
        </p:nvSpPr>
        <p:spPr>
          <a:xfrm>
            <a:off x="1627505" y="4261803"/>
            <a:ext cx="9144000" cy="1655762"/>
          </a:xfrm>
        </p:spPr>
        <p:txBody>
          <a:bodyPr>
            <a:normAutofit fontScale="90000" lnSpcReduction="20000"/>
          </a:bodyPr>
          <a:p>
            <a:pPr algn="r"/>
            <a:endParaRPr lang="x-none" altLang="en-IN"/>
          </a:p>
          <a:p>
            <a:pPr algn="r"/>
            <a:endParaRPr lang="x-none" altLang="en-IN"/>
          </a:p>
          <a:p>
            <a:pPr algn="r"/>
            <a:r>
              <a:rPr lang="x-none" altLang="en-IN" sz="2800">
                <a:effectLst>
                  <a:outerShdw blurRad="38100" dist="38100" dir="2700000" algn="tl">
                    <a:srgbClr val="000000">
                      <a:alpha val="43137"/>
                    </a:srgbClr>
                  </a:outerShdw>
                </a:effectLst>
              </a:rPr>
              <a:t>By:</a:t>
            </a:r>
            <a:endParaRPr lang="x-none" altLang="en-IN" sz="2800">
              <a:effectLst>
                <a:outerShdw blurRad="38100" dist="38100" dir="2700000" algn="tl">
                  <a:srgbClr val="000000">
                    <a:alpha val="43137"/>
                  </a:srgbClr>
                </a:outerShdw>
              </a:effectLst>
            </a:endParaRPr>
          </a:p>
          <a:p>
            <a:pPr algn="r"/>
            <a:r>
              <a:rPr lang="x-none" altLang="en-IN" sz="2800">
                <a:effectLst>
                  <a:outerShdw blurRad="38100" dist="38100" dir="2700000" algn="tl">
                    <a:srgbClr val="000000">
                      <a:alpha val="43137"/>
                    </a:srgbClr>
                  </a:outerShdw>
                </a:effectLst>
              </a:rPr>
              <a:t>Shrinidhi KR</a:t>
            </a:r>
            <a:endParaRPr lang="x-none" altLang="en-IN" sz="2800">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Rplot04"/>
          <p:cNvPicPr>
            <a:picLocks noChangeAspect="1"/>
          </p:cNvPicPr>
          <p:nvPr/>
        </p:nvPicPr>
        <p:blipFill>
          <a:blip r:embed="rId1"/>
          <a:stretch>
            <a:fillRect/>
          </a:stretch>
        </p:blipFill>
        <p:spPr>
          <a:xfrm>
            <a:off x="1179830" y="654685"/>
            <a:ext cx="9839325" cy="6151245"/>
          </a:xfrm>
          <a:prstGeom prst="rect">
            <a:avLst/>
          </a:prstGeom>
        </p:spPr>
      </p:pic>
      <p:sp>
        <p:nvSpPr>
          <p:cNvPr id="6" name="TextBox 5"/>
          <p:cNvSpPr txBox="1"/>
          <p:nvPr/>
        </p:nvSpPr>
        <p:spPr>
          <a:xfrm>
            <a:off x="2988945" y="95885"/>
            <a:ext cx="5434330" cy="365760"/>
          </a:xfrm>
          <a:prstGeom prst="rect">
            <a:avLst/>
          </a:prstGeom>
          <a:noFill/>
        </p:spPr>
        <p:txBody>
          <a:bodyPr wrap="square" rtlCol="0">
            <a:spAutoFit/>
          </a:bodyPr>
          <a:p>
            <a:pPr algn="ctr"/>
            <a:endParaRPr lang="en-IN" altLang="en-US"/>
          </a:p>
        </p:txBody>
      </p:sp>
      <p:sp>
        <p:nvSpPr>
          <p:cNvPr id="7" name="TextBox 6"/>
          <p:cNvSpPr txBox="1"/>
          <p:nvPr/>
        </p:nvSpPr>
        <p:spPr>
          <a:xfrm>
            <a:off x="3736340" y="236220"/>
            <a:ext cx="5231765" cy="396240"/>
          </a:xfrm>
          <a:prstGeom prst="rect">
            <a:avLst/>
          </a:prstGeom>
          <a:noFill/>
        </p:spPr>
        <p:txBody>
          <a:bodyPr wrap="square" rtlCol="0">
            <a:spAutoFit/>
          </a:bodyPr>
          <a:p>
            <a:pPr algn="ctr"/>
            <a:r>
              <a:rPr lang="x-none" altLang="en-IN" sz="2000"/>
              <a:t>Plot 3 (K-NN classifier predicted Vs Actual genre)</a:t>
            </a:r>
            <a:endParaRPr lang="x-none" altLang="en-IN"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910" y="29845"/>
            <a:ext cx="10515600" cy="1325563"/>
          </a:xfrm>
        </p:spPr>
        <p:txBody>
          <a:bodyPr/>
          <a:p>
            <a:r>
              <a:rPr lang="x-none" altLang="en-IN" b="1"/>
              <a:t>Million Songs Dataset -  Music Dataset</a:t>
            </a:r>
            <a:endParaRPr lang="x-none" altLang="en-IN" b="1"/>
          </a:p>
        </p:txBody>
      </p:sp>
      <p:sp>
        <p:nvSpPr>
          <p:cNvPr id="3" name="Content Placeholder 2"/>
          <p:cNvSpPr>
            <a:spLocks noGrp="1"/>
          </p:cNvSpPr>
          <p:nvPr>
            <p:ph idx="1"/>
          </p:nvPr>
        </p:nvSpPr>
        <p:spPr>
          <a:xfrm>
            <a:off x="487045" y="1347470"/>
            <a:ext cx="11026140" cy="4862195"/>
          </a:xfrm>
        </p:spPr>
        <p:txBody>
          <a:bodyPr/>
          <a:p>
            <a:pPr marL="0" indent="0">
              <a:buNone/>
            </a:pPr>
            <a:r>
              <a:rPr lang="x-none" altLang="en-IN">
                <a:latin typeface="Bitstream Vera Serif" charset="0"/>
              </a:rPr>
              <a:t>The dataset consists of features of a song like its loudness, tempo, key, mode, time-signature, which can be used to classify and cluster them accordingly. </a:t>
            </a:r>
            <a:endParaRPr lang="x-none" altLang="en-IN">
              <a:latin typeface="Bitstream Vera Serif" charset="0"/>
            </a:endParaRPr>
          </a:p>
          <a:p>
            <a:pPr marL="0" indent="0">
              <a:buNone/>
            </a:pPr>
            <a:r>
              <a:rPr lang="x-none" altLang="en-IN">
                <a:latin typeface="Bitstream Vera Serif" charset="0"/>
              </a:rPr>
              <a:t>The dataset used here is just a small sample subset of the huge dataset ( consisting of million records, over 300GB of open source data generated by "The Echo Nest" web based service ).</a:t>
            </a:r>
            <a:endParaRPr lang="x-none" altLang="en-IN">
              <a:latin typeface="Bitstream Vera Serif"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95300" y="-210185"/>
            <a:ext cx="10515600" cy="1325563"/>
          </a:xfrm>
        </p:spPr>
        <p:txBody>
          <a:bodyPr/>
          <a:p>
            <a:r>
              <a:rPr lang="x-none" altLang="en-IN" b="1"/>
              <a:t>K - Means Clustering </a:t>
            </a:r>
            <a:endParaRPr lang="x-none" altLang="en-IN" b="1"/>
          </a:p>
        </p:txBody>
      </p:sp>
      <p:sp>
        <p:nvSpPr>
          <p:cNvPr id="3" name="Content Placeholder 2"/>
          <p:cNvSpPr>
            <a:spLocks noGrp="1"/>
          </p:cNvSpPr>
          <p:nvPr>
            <p:ph idx="1"/>
          </p:nvPr>
        </p:nvSpPr>
        <p:spPr>
          <a:xfrm>
            <a:off x="169545" y="720725"/>
            <a:ext cx="11684000" cy="5830570"/>
          </a:xfrm>
        </p:spPr>
        <p:txBody>
          <a:bodyPr>
            <a:noAutofit/>
          </a:bodyPr>
          <a:p>
            <a:pPr lvl="1" algn="l">
              <a:lnSpc>
                <a:spcPct val="170000"/>
              </a:lnSpc>
              <a:spcBef>
                <a:spcPts val="0"/>
              </a:spcBef>
            </a:pPr>
            <a:r>
              <a:rPr lang="en-US" sz="1800" dirty="0" smtClean="0">
                <a:latin typeface="Bitstream Vera Serif" charset="0"/>
                <a:cs typeface="Times New Roman" pitchFamily="18" charset="0"/>
                <a:sym typeface="+mn-ea"/>
              </a:rPr>
              <a:t>K Means Clustering is an unsupervised learning algorithm that tries to cluster data based on their similarity. Unsupervised learning means that there is no outcome to be predicted, and the algorithm just tries to find patterns in the data.</a:t>
            </a:r>
            <a:endParaRPr lang="en-US" sz="1800" dirty="0" smtClean="0">
              <a:latin typeface="Bitstream Vera Serif" charset="0"/>
              <a:cs typeface="Times New Roman" pitchFamily="18" charset="0"/>
              <a:sym typeface="+mn-ea"/>
            </a:endParaRPr>
          </a:p>
          <a:p>
            <a:pPr lvl="1" algn="l">
              <a:lnSpc>
                <a:spcPct val="170000"/>
              </a:lnSpc>
              <a:spcBef>
                <a:spcPts val="0"/>
              </a:spcBef>
            </a:pPr>
            <a:r>
              <a:rPr lang="en-US" sz="1800" dirty="0" smtClean="0">
                <a:latin typeface="Bitstream Vera Serif" charset="0"/>
                <a:cs typeface="Times New Roman" pitchFamily="18" charset="0"/>
                <a:sym typeface="+mn-ea"/>
              </a:rPr>
              <a:t>In k means clustering, we have to specify the number of clusters we want the data to be grouped into. The algorithm randomly assigns each observation to a cluster, and finds the </a:t>
            </a:r>
            <a:r>
              <a:rPr lang="en-US" sz="1800" dirty="0" err="1" smtClean="0">
                <a:latin typeface="Bitstream Vera Serif" charset="0"/>
                <a:cs typeface="Times New Roman" pitchFamily="18" charset="0"/>
                <a:sym typeface="+mn-ea"/>
              </a:rPr>
              <a:t>centroid</a:t>
            </a:r>
            <a:r>
              <a:rPr lang="en-US" sz="1800" dirty="0" smtClean="0">
                <a:latin typeface="Bitstream Vera Serif" charset="0"/>
                <a:cs typeface="Times New Roman" pitchFamily="18" charset="0"/>
                <a:sym typeface="+mn-ea"/>
              </a:rPr>
              <a:t> of each cluster. </a:t>
            </a:r>
            <a:endParaRPr lang="en-US" sz="1800" dirty="0" smtClean="0">
              <a:latin typeface="Bitstream Vera Serif" charset="0"/>
              <a:cs typeface="Times New Roman" pitchFamily="18" charset="0"/>
              <a:sym typeface="+mn-ea"/>
            </a:endParaRPr>
          </a:p>
          <a:p>
            <a:pPr lvl="1" algn="l">
              <a:lnSpc>
                <a:spcPct val="170000"/>
              </a:lnSpc>
              <a:spcBef>
                <a:spcPts val="0"/>
              </a:spcBef>
            </a:pPr>
            <a:r>
              <a:rPr lang="en-US" sz="1800" dirty="0" smtClean="0">
                <a:latin typeface="Bitstream Vera Serif" charset="0"/>
                <a:cs typeface="Times New Roman" pitchFamily="18" charset="0"/>
                <a:sym typeface="+mn-ea"/>
              </a:rPr>
              <a:t>Then, the algorithm iterates through two steps:</a:t>
            </a:r>
            <a:endParaRPr lang="en-US" sz="1800" dirty="0" smtClean="0">
              <a:latin typeface="Bitstream Vera Serif" charset="0"/>
              <a:cs typeface="Times New Roman" pitchFamily="18" charset="0"/>
              <a:sym typeface="+mn-ea"/>
            </a:endParaRPr>
          </a:p>
          <a:p>
            <a:pPr lvl="2" algn="l">
              <a:lnSpc>
                <a:spcPct val="170000"/>
              </a:lnSpc>
              <a:spcBef>
                <a:spcPts val="0"/>
              </a:spcBef>
            </a:pPr>
            <a:r>
              <a:rPr lang="en-US" sz="1800" dirty="0" smtClean="0">
                <a:latin typeface="Bitstream Vera Serif" charset="0"/>
                <a:cs typeface="Times New Roman" pitchFamily="18" charset="0"/>
                <a:sym typeface="+mn-ea"/>
              </a:rPr>
              <a:t>Reassign data points to the cluster whose </a:t>
            </a:r>
            <a:r>
              <a:rPr lang="en-US" sz="1800" dirty="0" err="1" smtClean="0">
                <a:latin typeface="Bitstream Vera Serif" charset="0"/>
                <a:cs typeface="Times New Roman" pitchFamily="18" charset="0"/>
                <a:sym typeface="+mn-ea"/>
              </a:rPr>
              <a:t>centroid</a:t>
            </a:r>
            <a:r>
              <a:rPr lang="en-US" sz="1800" dirty="0" smtClean="0">
                <a:latin typeface="Bitstream Vera Serif" charset="0"/>
                <a:cs typeface="Times New Roman" pitchFamily="18" charset="0"/>
                <a:sym typeface="+mn-ea"/>
              </a:rPr>
              <a:t> is closest.</a:t>
            </a:r>
            <a:endParaRPr lang="en-US" sz="1800" dirty="0" smtClean="0">
              <a:latin typeface="Bitstream Vera Serif" charset="0"/>
              <a:cs typeface="Times New Roman" pitchFamily="18" charset="0"/>
              <a:sym typeface="+mn-ea"/>
            </a:endParaRPr>
          </a:p>
          <a:p>
            <a:pPr lvl="2" algn="l">
              <a:lnSpc>
                <a:spcPct val="170000"/>
              </a:lnSpc>
              <a:spcBef>
                <a:spcPts val="0"/>
              </a:spcBef>
            </a:pPr>
            <a:r>
              <a:rPr lang="en-US" sz="1800" dirty="0" smtClean="0">
                <a:latin typeface="Bitstream Vera Serif" charset="0"/>
                <a:cs typeface="Times New Roman" pitchFamily="18" charset="0"/>
                <a:sym typeface="+mn-ea"/>
              </a:rPr>
              <a:t>Calculate new </a:t>
            </a:r>
            <a:r>
              <a:rPr lang="en-US" sz="1800" dirty="0" err="1" smtClean="0">
                <a:latin typeface="Bitstream Vera Serif" charset="0"/>
                <a:cs typeface="Times New Roman" pitchFamily="18" charset="0"/>
                <a:sym typeface="+mn-ea"/>
              </a:rPr>
              <a:t>centroid</a:t>
            </a:r>
            <a:r>
              <a:rPr lang="en-US" sz="1800" dirty="0" smtClean="0">
                <a:latin typeface="Bitstream Vera Serif" charset="0"/>
                <a:cs typeface="Times New Roman" pitchFamily="18" charset="0"/>
                <a:sym typeface="+mn-ea"/>
              </a:rPr>
              <a:t> of each cluster.</a:t>
            </a:r>
            <a:endParaRPr lang="en-US" sz="1800" dirty="0" smtClean="0">
              <a:latin typeface="Bitstream Vera Serif" charset="0"/>
              <a:cs typeface="Times New Roman" pitchFamily="18" charset="0"/>
              <a:sym typeface="+mn-ea"/>
            </a:endParaRPr>
          </a:p>
          <a:p>
            <a:pPr lvl="1" algn="l">
              <a:lnSpc>
                <a:spcPct val="170000"/>
              </a:lnSpc>
              <a:spcBef>
                <a:spcPts val="0"/>
              </a:spcBef>
            </a:pPr>
            <a:r>
              <a:rPr lang="en-US" sz="1800" dirty="0" smtClean="0">
                <a:latin typeface="Bitstream Vera Serif" charset="0"/>
                <a:cs typeface="Times New Roman" pitchFamily="18" charset="0"/>
                <a:sym typeface="+mn-ea"/>
              </a:rPr>
              <a:t>These two steps are repeated till the within cluster variation cannot be reduced any further. </a:t>
            </a:r>
            <a:r>
              <a:rPr lang="x-none" altLang="en-US" sz="1800" dirty="0" smtClean="0">
                <a:latin typeface="Bitstream Vera Serif" charset="0"/>
                <a:cs typeface="Times New Roman" pitchFamily="18" charset="0"/>
                <a:sym typeface="+mn-ea"/>
              </a:rPr>
              <a:t>W</a:t>
            </a:r>
            <a:r>
              <a:rPr lang="en-US" sz="1800" dirty="0" smtClean="0">
                <a:latin typeface="Bitstream Vera Serif" charset="0"/>
                <a:cs typeface="Times New Roman" pitchFamily="18" charset="0"/>
                <a:sym typeface="+mn-ea"/>
              </a:rPr>
              <a:t>ithin </a:t>
            </a:r>
            <a:r>
              <a:rPr lang="x-none" altLang="en-US" sz="1800" dirty="0" smtClean="0">
                <a:latin typeface="Bitstream Vera Serif" charset="0"/>
                <a:cs typeface="Times New Roman" pitchFamily="18" charset="0"/>
                <a:sym typeface="+mn-ea"/>
              </a:rPr>
              <a:t>the </a:t>
            </a:r>
            <a:r>
              <a:rPr lang="en-US" sz="1800" dirty="0" smtClean="0">
                <a:latin typeface="Bitstream Vera Serif" charset="0"/>
                <a:cs typeface="Times New Roman" pitchFamily="18" charset="0"/>
                <a:sym typeface="+mn-ea"/>
              </a:rPr>
              <a:t>cluster variation is calculated as the sum of the </a:t>
            </a:r>
            <a:r>
              <a:rPr lang="en-US" sz="1800" dirty="0" err="1" smtClean="0">
                <a:latin typeface="Bitstream Vera Serif" charset="0"/>
                <a:cs typeface="Times New Roman" pitchFamily="18" charset="0"/>
                <a:sym typeface="+mn-ea"/>
              </a:rPr>
              <a:t>euclidean</a:t>
            </a:r>
            <a:r>
              <a:rPr lang="en-US" sz="1800" dirty="0" smtClean="0">
                <a:latin typeface="Bitstream Vera Serif" charset="0"/>
                <a:cs typeface="Times New Roman" pitchFamily="18" charset="0"/>
                <a:sym typeface="+mn-ea"/>
              </a:rPr>
              <a:t> distance between the data points and their respective cluster </a:t>
            </a:r>
            <a:r>
              <a:rPr lang="en-US" sz="1800" dirty="0" err="1" smtClean="0">
                <a:latin typeface="Bitstream Vera Serif" charset="0"/>
                <a:cs typeface="Times New Roman" pitchFamily="18" charset="0"/>
                <a:sym typeface="+mn-ea"/>
              </a:rPr>
              <a:t>centroids</a:t>
            </a:r>
            <a:r>
              <a:rPr lang="en-US" sz="1800" dirty="0" smtClean="0">
                <a:latin typeface="Bitstream Vera Serif" charset="0"/>
                <a:cs typeface="Times New Roman" pitchFamily="18" charset="0"/>
                <a:sym typeface="+mn-ea"/>
              </a:rPr>
              <a:t>.</a:t>
            </a:r>
            <a:endParaRPr lang="en-US" sz="1800" dirty="0" smtClean="0">
              <a:latin typeface="Bitstream Vera Serif" charset="0"/>
              <a:cs typeface="Times New Roman" pitchFamily="18" charset="0"/>
              <a:sym typeface="+mn-ea"/>
            </a:endParaRPr>
          </a:p>
          <a:p>
            <a:pPr lvl="1" algn="l">
              <a:lnSpc>
                <a:spcPct val="170000"/>
              </a:lnSpc>
              <a:spcBef>
                <a:spcPts val="0"/>
              </a:spcBef>
            </a:pPr>
            <a:endParaRPr lang="en-US" sz="1800" dirty="0" smtClean="0">
              <a:latin typeface="Bitstream Vera Serif" charset="0"/>
              <a:cs typeface="Times New Roman" pitchFamily="18" charset="0"/>
              <a:sym typeface="+mn-ea"/>
            </a:endParaRPr>
          </a:p>
          <a:p>
            <a:pPr lvl="1" algn="l">
              <a:lnSpc>
                <a:spcPct val="170000"/>
              </a:lnSpc>
              <a:spcBef>
                <a:spcPts val="0"/>
              </a:spcBef>
            </a:pPr>
            <a:endParaRPr lang="en-US" sz="1800" dirty="0" smtClean="0">
              <a:latin typeface="Bitstream Vera Serif" charset="0"/>
              <a:cs typeface="Times New Roman" pitchFamily="18" charset="0"/>
              <a:sym typeface="+mn-ea"/>
            </a:endParaRPr>
          </a:p>
          <a:p>
            <a:pPr marL="0" indent="0" algn="l">
              <a:lnSpc>
                <a:spcPct val="170000"/>
              </a:lnSpc>
              <a:spcBef>
                <a:spcPts val="0"/>
              </a:spcBef>
              <a:buNone/>
            </a:pPr>
            <a:r>
              <a:rPr lang="en-US" sz="1800" dirty="0" smtClean="0">
                <a:latin typeface="Calibri (Body)" charset="0"/>
                <a:cs typeface="Times New Roman" pitchFamily="18" charset="0"/>
                <a:sym typeface="+mn-ea"/>
              </a:rPr>
              <a:t> </a:t>
            </a:r>
            <a:endParaRPr lang="en-US" sz="1800" dirty="0" smtClean="0">
              <a:latin typeface="Calibri (Body)" charset="0"/>
              <a:cs typeface="Times New Roman" pitchFamily="18" charset="0"/>
              <a:sym typeface="+mn-ea"/>
            </a:endParaRPr>
          </a:p>
          <a:p>
            <a:pPr algn="l">
              <a:lnSpc>
                <a:spcPct val="170000"/>
              </a:lnSpc>
              <a:spcBef>
                <a:spcPts val="0"/>
              </a:spcBef>
            </a:pPr>
            <a:endParaRPr lang="en-IN" altLang="en-US" sz="1800">
              <a:latin typeface="Calibri (Body)"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73990" y="476250"/>
            <a:ext cx="11899900" cy="6294120"/>
          </a:xfrm>
          <a:prstGeom prst="rect">
            <a:avLst/>
          </a:prstGeom>
        </p:spPr>
      </p:pic>
      <p:sp>
        <p:nvSpPr>
          <p:cNvPr id="5" name="Title 4"/>
          <p:cNvSpPr/>
          <p:nvPr>
            <p:ph type="title"/>
          </p:nvPr>
        </p:nvSpPr>
        <p:spPr>
          <a:xfrm>
            <a:off x="43815" y="-102235"/>
            <a:ext cx="10515600" cy="1325563"/>
          </a:xfrm>
        </p:spPr>
        <p:txBody>
          <a:bodyPr/>
          <a:p>
            <a:r>
              <a:rPr lang="x-none" altLang="en-IN" b="1"/>
              <a:t>K - Means Algorithm</a:t>
            </a:r>
            <a:endParaRPr lang="x-none" altLang="en-IN"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Rplot02"/>
          <p:cNvPicPr>
            <a:picLocks noChangeAspect="1"/>
          </p:cNvPicPr>
          <p:nvPr/>
        </p:nvPicPr>
        <p:blipFill>
          <a:blip r:embed="rId1"/>
          <a:stretch>
            <a:fillRect/>
          </a:stretch>
        </p:blipFill>
        <p:spPr>
          <a:xfrm>
            <a:off x="3430270" y="1851025"/>
            <a:ext cx="8449310" cy="4998085"/>
          </a:xfrm>
          <a:prstGeom prst="rect">
            <a:avLst/>
          </a:prstGeom>
        </p:spPr>
      </p:pic>
      <p:sp>
        <p:nvSpPr>
          <p:cNvPr id="2" name="Title 1"/>
          <p:cNvSpPr>
            <a:spLocks noGrp="1"/>
          </p:cNvSpPr>
          <p:nvPr>
            <p:ph type="title"/>
          </p:nvPr>
        </p:nvSpPr>
        <p:spPr>
          <a:xfrm>
            <a:off x="120650" y="542925"/>
            <a:ext cx="11839575" cy="1325880"/>
          </a:xfrm>
        </p:spPr>
        <p:txBody>
          <a:bodyPr>
            <a:normAutofit fontScale="90000"/>
          </a:bodyPr>
          <a:p>
            <a:r>
              <a:rPr lang="x-none" altLang="en-IN" sz="3600" b="1"/>
              <a:t>Finding Optimal K value using Elbow Method</a:t>
            </a:r>
            <a:br>
              <a:rPr lang="x-none" altLang="en-IN" sz="2400"/>
            </a:br>
            <a:br>
              <a:rPr lang="x-none" altLang="en-IN" sz="2400"/>
            </a:br>
            <a:r>
              <a:rPr lang="x-none" altLang="en-IN" sz="2400">
                <a:latin typeface="Bitstream Vera Serif" charset="0"/>
              </a:rPr>
              <a:t>In the below plot it is clear that after k = 6 the decrease in within sum of squared value which specifies the variation in a cluster. This method uses within-group homogeneity or within-group heterogeneity to evaluate the variability. In other words, you are interested in the percentage of the variance explained by each cluster</a:t>
            </a:r>
            <a:r>
              <a:rPr lang="x-none" altLang="en-IN" sz="2400"/>
              <a:t>. </a:t>
            </a:r>
            <a:endParaRPr lang="x-none" altLang="en-IN"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Rplot03"/>
          <p:cNvPicPr>
            <a:picLocks noChangeAspect="1"/>
          </p:cNvPicPr>
          <p:nvPr/>
        </p:nvPicPr>
        <p:blipFill>
          <a:blip r:embed="rId1"/>
          <a:stretch>
            <a:fillRect/>
          </a:stretch>
        </p:blipFill>
        <p:spPr>
          <a:xfrm>
            <a:off x="6356985" y="2268220"/>
            <a:ext cx="5810250" cy="4474210"/>
          </a:xfrm>
          <a:prstGeom prst="rect">
            <a:avLst/>
          </a:prstGeom>
        </p:spPr>
      </p:pic>
      <p:pic>
        <p:nvPicPr>
          <p:cNvPr id="4" name="Picture 3" descr="Rplot01"/>
          <p:cNvPicPr>
            <a:picLocks noChangeAspect="1"/>
          </p:cNvPicPr>
          <p:nvPr/>
        </p:nvPicPr>
        <p:blipFill>
          <a:blip r:embed="rId2"/>
          <a:stretch>
            <a:fillRect/>
          </a:stretch>
        </p:blipFill>
        <p:spPr>
          <a:xfrm>
            <a:off x="-116205" y="6350"/>
            <a:ext cx="6237605" cy="4803775"/>
          </a:xfrm>
          <a:prstGeom prst="rect">
            <a:avLst/>
          </a:prstGeom>
        </p:spPr>
      </p:pic>
      <p:sp>
        <p:nvSpPr>
          <p:cNvPr id="7" name="TextBox 6"/>
          <p:cNvSpPr txBox="1"/>
          <p:nvPr/>
        </p:nvSpPr>
        <p:spPr>
          <a:xfrm>
            <a:off x="7450455" y="1879600"/>
            <a:ext cx="4017010" cy="396240"/>
          </a:xfrm>
          <a:prstGeom prst="rect">
            <a:avLst/>
          </a:prstGeom>
          <a:noFill/>
        </p:spPr>
        <p:txBody>
          <a:bodyPr wrap="square" rtlCol="0">
            <a:spAutoFit/>
          </a:bodyPr>
          <a:p>
            <a:pPr algn="ctr"/>
            <a:r>
              <a:rPr lang="x-none" altLang="en-IN" sz="2000"/>
              <a:t>Plot 2 (After finding optimal K value)</a:t>
            </a:r>
            <a:endParaRPr lang="x-none" altLang="en-IN" sz="2000"/>
          </a:p>
        </p:txBody>
      </p:sp>
      <p:sp>
        <p:nvSpPr>
          <p:cNvPr id="8" name="TextBox 7"/>
          <p:cNvSpPr txBox="1"/>
          <p:nvPr/>
        </p:nvSpPr>
        <p:spPr>
          <a:xfrm>
            <a:off x="1253490" y="4930775"/>
            <a:ext cx="3923665" cy="365760"/>
          </a:xfrm>
          <a:prstGeom prst="rect">
            <a:avLst/>
          </a:prstGeom>
          <a:noFill/>
        </p:spPr>
        <p:txBody>
          <a:bodyPr wrap="square" rtlCol="0">
            <a:spAutoFit/>
          </a:bodyPr>
          <a:p>
            <a:pPr algn="ctr"/>
            <a:r>
              <a:rPr lang="x-none" altLang="en-IN"/>
              <a:t>Plot 1 (Taking K value as no. of genre)</a:t>
            </a:r>
            <a:endParaRPr lang="x-none" alt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6380" y="-163195"/>
            <a:ext cx="10515600" cy="1325563"/>
          </a:xfrm>
        </p:spPr>
        <p:txBody>
          <a:bodyPr/>
          <a:p>
            <a:r>
              <a:rPr lang="x-none" altLang="en-IN" b="1"/>
              <a:t>K Nearest Neighbour</a:t>
            </a:r>
            <a:endParaRPr lang="x-none" altLang="en-IN" b="1"/>
          </a:p>
        </p:txBody>
      </p:sp>
      <p:sp>
        <p:nvSpPr>
          <p:cNvPr id="3" name="Content Placeholder 2"/>
          <p:cNvSpPr>
            <a:spLocks noGrp="1"/>
          </p:cNvSpPr>
          <p:nvPr>
            <p:ph idx="1"/>
          </p:nvPr>
        </p:nvSpPr>
        <p:spPr>
          <a:xfrm>
            <a:off x="186055" y="1000760"/>
            <a:ext cx="11824335" cy="5768340"/>
          </a:xfrm>
        </p:spPr>
        <p:txBody>
          <a:bodyPr>
            <a:normAutofit fontScale="90000"/>
          </a:bodyPr>
          <a:p>
            <a:pPr marL="342900" indent="-342900" algn="l">
              <a:lnSpc>
                <a:spcPct val="150000"/>
              </a:lnSpc>
            </a:pPr>
            <a:r>
              <a:rPr lang="en-IN" altLang="en-US" sz="2000">
                <a:latin typeface="Bitstream Vera Serif" charset="0"/>
              </a:rPr>
              <a:t>Classification (generalization) using an instance-based classifier can be a simple matter of locating the nearest neighbour in instance space and labelling the unknown instance with the same class label as that of the located (known) neighbour. This approach is often referred to as a nearest neighbour classifier.</a:t>
            </a:r>
            <a:endParaRPr lang="en-IN" altLang="en-US" sz="2000">
              <a:latin typeface="Bitstream Vera Serif" charset="0"/>
            </a:endParaRPr>
          </a:p>
          <a:p>
            <a:pPr marL="342900" indent="-342900" algn="l">
              <a:lnSpc>
                <a:spcPct val="150000"/>
              </a:lnSpc>
            </a:pPr>
            <a:r>
              <a:rPr lang="en-IN" altLang="en-US" sz="2000">
                <a:latin typeface="Bitstream Vera Serif" charset="0"/>
              </a:rPr>
              <a:t>In this algorithm, we will given some data points for training and also a new un-labelled data for testing. Our aim is to find the class label for the new point. Let x be the point to be labeled . Find the point closest to x . Let it be y. Now nearest neighbor rule asks to assign the label of y to x. </a:t>
            </a:r>
            <a:endParaRPr lang="en-IN" altLang="en-US" sz="2000">
              <a:latin typeface="Bitstream Vera Serif" charset="0"/>
            </a:endParaRPr>
          </a:p>
          <a:p>
            <a:pPr marL="342900" indent="-342900" algn="l">
              <a:lnSpc>
                <a:spcPct val="150000"/>
              </a:lnSpc>
            </a:pPr>
            <a:r>
              <a:rPr lang="x-none" altLang="en-IN" sz="2000">
                <a:latin typeface="Bitstream Vera Serif" charset="0"/>
              </a:rPr>
              <a:t>The K value specifies how many such closest point to x are to be considered before assigning the label to x, which same as the label of the compared points </a:t>
            </a:r>
            <a:r>
              <a:rPr lang="en-IN" altLang="en-US" sz="2000">
                <a:latin typeface="Bitstream Vera Serif" charset="0"/>
                <a:sym typeface="+mn-ea"/>
              </a:rPr>
              <a:t>In k-NN classification, the output is a class membership. An object is classified by a majority vote of its neighbors, with the object being assigned to the class most common among its k nearest neighbors</a:t>
            </a:r>
            <a:r>
              <a:rPr lang="x-none" altLang="en-IN" sz="2000">
                <a:latin typeface="Bitstream Vera Serif" charset="0"/>
                <a:sym typeface="+mn-ea"/>
              </a:rPr>
              <a:t>.If k = 1, then the object is simply assigned to the class of that single nearest neighbor.</a:t>
            </a:r>
            <a:endParaRPr lang="x-none" altLang="en-IN" sz="2000">
              <a:latin typeface="Bitstream Vera Serif" charset="0"/>
            </a:endParaRPr>
          </a:p>
          <a:p>
            <a:pPr marL="342900" indent="-342900" algn="l">
              <a:lnSpc>
                <a:spcPct val="150000"/>
              </a:lnSpc>
            </a:pPr>
            <a:endParaRPr lang="x-none" altLang="en-IN" sz="2000">
              <a:latin typeface="Bitstream Vera Serif"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314325" y="-326390"/>
            <a:ext cx="11520170" cy="75584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0025" y="-97155"/>
            <a:ext cx="10515600" cy="1325563"/>
          </a:xfrm>
        </p:spPr>
        <p:txBody>
          <a:bodyPr/>
          <a:p>
            <a:r>
              <a:rPr lang="x-none" altLang="en-IN" b="1"/>
              <a:t>KNN Classifier</a:t>
            </a:r>
            <a:endParaRPr lang="x-none" altLang="en-IN" b="1"/>
          </a:p>
        </p:txBody>
      </p:sp>
      <p:pic>
        <p:nvPicPr>
          <p:cNvPr id="4" name="Picture 3"/>
          <p:cNvPicPr>
            <a:picLocks noChangeAspect="1"/>
          </p:cNvPicPr>
          <p:nvPr/>
        </p:nvPicPr>
        <p:blipFill>
          <a:blip r:embed="rId1"/>
          <a:stretch>
            <a:fillRect/>
          </a:stretch>
        </p:blipFill>
        <p:spPr>
          <a:xfrm>
            <a:off x="1092200" y="882650"/>
            <a:ext cx="10083165" cy="5943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2913</Words>
  <Application>Kingsoft Office WPP</Application>
  <PresentationFormat>Widescreen</PresentationFormat>
  <Paragraphs>43</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Theme</vt:lpstr>
      <vt:lpstr>Clustering and Classification on Music Dataset</vt:lpstr>
      <vt:lpstr>PowerPoint 演示文稿</vt:lpstr>
      <vt:lpstr>K - Means Clustering </vt:lpstr>
      <vt:lpstr>K - Means Algorithm</vt:lpstr>
      <vt:lpstr>Finding Optimal K value using Elbow Method  In the below plot it is clear that after k = 6 the decrease in within sum of squared value which specifies the variation in a cluster. This method uses within-group homogeneity or within-group heterogeneity to evaluate the variability. In other words, you are interested in the percentage of the variance explained by each cluster. </vt:lpstr>
      <vt:lpstr>PowerPoint 演示文稿</vt:lpstr>
      <vt:lpstr>K Nearest Neighbour</vt:lpstr>
      <vt:lpstr>PowerPoint 演示文稿</vt:lpstr>
      <vt:lpstr>KNN Classifier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and Classification on Music Dataset</dc:title>
  <dc:creator>shrinidhikr</dc:creator>
  <cp:lastModifiedBy>shrinidhikr</cp:lastModifiedBy>
  <cp:revision>17</cp:revision>
  <dcterms:created xsi:type="dcterms:W3CDTF">2018-08-31T18:57:21Z</dcterms:created>
  <dcterms:modified xsi:type="dcterms:W3CDTF">2018-08-31T18:57:21Z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16393݉-10.1.0.5707</vt:lpwstr>
  </property>
</Properties>
</file>