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68" r:id="rId2"/>
    <p:sldId id="434" r:id="rId3"/>
    <p:sldId id="491" r:id="rId4"/>
    <p:sldId id="492" r:id="rId5"/>
    <p:sldId id="497" r:id="rId6"/>
    <p:sldId id="504" r:id="rId7"/>
    <p:sldId id="557" r:id="rId8"/>
    <p:sldId id="558" r:id="rId9"/>
    <p:sldId id="566" r:id="rId10"/>
    <p:sldId id="567" r:id="rId11"/>
    <p:sldId id="559" r:id="rId12"/>
    <p:sldId id="560" r:id="rId13"/>
    <p:sldId id="561" r:id="rId14"/>
    <p:sldId id="562" r:id="rId15"/>
    <p:sldId id="503" r:id="rId16"/>
    <p:sldId id="500" r:id="rId17"/>
    <p:sldId id="502" r:id="rId18"/>
    <p:sldId id="501" r:id="rId19"/>
    <p:sldId id="435" r:id="rId20"/>
    <p:sldId id="505" r:id="rId21"/>
    <p:sldId id="565" r:id="rId22"/>
    <p:sldId id="573" r:id="rId23"/>
    <p:sldId id="473" r:id="rId24"/>
    <p:sldId id="440" r:id="rId25"/>
    <p:sldId id="441" r:id="rId26"/>
    <p:sldId id="442" r:id="rId27"/>
    <p:sldId id="461" r:id="rId28"/>
    <p:sldId id="528" r:id="rId29"/>
    <p:sldId id="443" r:id="rId30"/>
    <p:sldId id="554" r:id="rId31"/>
    <p:sldId id="481" r:id="rId32"/>
    <p:sldId id="529" r:id="rId33"/>
    <p:sldId id="530" r:id="rId34"/>
    <p:sldId id="475" r:id="rId35"/>
    <p:sldId id="486" r:id="rId36"/>
    <p:sldId id="465" r:id="rId37"/>
    <p:sldId id="568" r:id="rId38"/>
    <p:sldId id="569" r:id="rId39"/>
    <p:sldId id="570" r:id="rId40"/>
    <p:sldId id="571" r:id="rId41"/>
    <p:sldId id="572" r:id="rId42"/>
    <p:sldId id="574" r:id="rId43"/>
    <p:sldId id="478" r:id="rId44"/>
    <p:sldId id="508" r:id="rId45"/>
    <p:sldId id="519" r:id="rId46"/>
    <p:sldId id="521" r:id="rId47"/>
    <p:sldId id="520" r:id="rId48"/>
    <p:sldId id="522" r:id="rId49"/>
    <p:sldId id="523" r:id="rId50"/>
    <p:sldId id="525" r:id="rId51"/>
    <p:sldId id="526" r:id="rId52"/>
    <p:sldId id="509" r:id="rId53"/>
    <p:sldId id="510" r:id="rId54"/>
    <p:sldId id="513" r:id="rId55"/>
    <p:sldId id="511" r:id="rId56"/>
    <p:sldId id="512" r:id="rId57"/>
    <p:sldId id="555" r:id="rId58"/>
    <p:sldId id="556" r:id="rId59"/>
    <p:sldId id="516" r:id="rId60"/>
    <p:sldId id="517" r:id="rId61"/>
    <p:sldId id="518" r:id="rId62"/>
    <p:sldId id="524" r:id="rId63"/>
    <p:sldId id="534" r:id="rId6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FFCC66"/>
    <a:srgbClr val="A4001D"/>
    <a:srgbClr val="A40508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ä¸­åº¦æ ·å¼ 4 - å¼ºè°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49" autoAdjust="0"/>
    <p:restoredTop sz="96377" autoAdjust="0"/>
  </p:normalViewPr>
  <p:slideViewPr>
    <p:cSldViewPr>
      <p:cViewPr varScale="1">
        <p:scale>
          <a:sx n="94" d="100"/>
          <a:sy n="94" d="100"/>
        </p:scale>
        <p:origin x="-51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789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13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8060402020202020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53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8060402020202020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76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8060402020202020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47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8060402020202020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22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7A096E-88F7-E74A-8F4C-E0212635BD33}" type="slidenum">
              <a:rPr lang="en-US"/>
              <a:pPr/>
              <a:t>55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53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8CD775-A614-FA4B-B499-318558405AFC}" type="slidenum">
              <a:rPr lang="en-US"/>
              <a:pPr/>
              <a:t>56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07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8CD775-A614-FA4B-B499-318558405AFC}" type="slidenum">
              <a:rPr lang="en-US"/>
              <a:pPr/>
              <a:t>57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33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>
            <a:fillRect/>
          </a:stretch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Motivation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085850"/>
            <a:ext cx="6172200" cy="4057650"/>
          </a:xfrm>
        </p:spPr>
        <p:txBody>
          <a:bodyPr/>
          <a:lstStyle/>
          <a:p>
            <a:r>
              <a:rPr lang="en-US"/>
              <a:t>Knowing sentiment is a very natural ability of a human being.</a:t>
            </a:r>
          </a:p>
          <a:p>
            <a:pPr algn="ctr">
              <a:buFontTx/>
              <a:buNone/>
            </a:pPr>
            <a:r>
              <a:rPr lang="en-US" sz="1800"/>
              <a:t>Can a machine be trained to do it?</a:t>
            </a:r>
          </a:p>
          <a:p>
            <a:endParaRPr lang="en-US" sz="1800"/>
          </a:p>
          <a:p>
            <a:r>
              <a:rPr lang="en-US"/>
              <a:t>SA aims at getting sentiment-related knowledge especially from the huge amount of information on the internet</a:t>
            </a:r>
          </a:p>
          <a:p>
            <a:endParaRPr lang="en-US"/>
          </a:p>
          <a:p>
            <a:r>
              <a:rPr lang="en-US"/>
              <a:t>Can be generally used to understand opinion in a set of documents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of an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Basic components of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opinion</a:t>
            </a:r>
            <a:r>
              <a:rPr lang="en-US" dirty="0" smtClean="0"/>
              <a:t>:</a:t>
            </a:r>
            <a:endParaRPr lang="en-US" dirty="0"/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Opinion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holder</a:t>
            </a:r>
            <a:r>
              <a:rPr lang="en-US" dirty="0"/>
              <a:t>: The person or organization that holds </a:t>
            </a:r>
            <a:r>
              <a:rPr lang="en-US" dirty="0" smtClean="0"/>
              <a:t>a specific </a:t>
            </a:r>
            <a:r>
              <a:rPr lang="en-US" dirty="0"/>
              <a:t>opinion on a particular object.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US" dirty="0"/>
              <a:t>: on which an opinion is expressed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Opinion</a:t>
            </a:r>
            <a:r>
              <a:rPr lang="en-US" dirty="0"/>
              <a:t>: a view</a:t>
            </a:r>
            <a:r>
              <a:rPr lang="en-US" dirty="0" smtClean="0"/>
              <a:t>,</a:t>
            </a:r>
            <a:r>
              <a:rPr lang="en-US" dirty="0"/>
              <a:t> attitude, or appraisal on an object from </a:t>
            </a:r>
            <a:r>
              <a:rPr lang="en-US" dirty="0" smtClean="0"/>
              <a:t>an opinion </a:t>
            </a:r>
            <a:r>
              <a:rPr lang="en-US" dirty="0"/>
              <a:t>holder.</a:t>
            </a:r>
          </a:p>
        </p:txBody>
      </p:sp>
      <p:pic>
        <p:nvPicPr>
          <p:cNvPr id="17412" name="Picture 7" descr="C:\Users\Carmen\AppData\Local\Microsoft\Windows\Temporary Internet Files\Content.IE5\KNH9VYCF\MCj0435731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33750"/>
            <a:ext cx="1348979" cy="146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60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Opinion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document (or review) level</a:t>
            </a:r>
            <a:r>
              <a:rPr lang="en-US" dirty="0"/>
              <a:t>: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Task: sentiment classification of reviews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Classes</a:t>
            </a:r>
            <a:r>
              <a:rPr lang="en-US" dirty="0"/>
              <a:t>: positive, negative, and neutral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Assumption</a:t>
            </a:r>
            <a:r>
              <a:rPr lang="en-US" dirty="0"/>
              <a:t>: each document (or review) focuses on a </a:t>
            </a:r>
            <a:r>
              <a:rPr lang="en-US" dirty="0" smtClean="0"/>
              <a:t>single object </a:t>
            </a:r>
            <a:r>
              <a:rPr lang="en-US" dirty="0"/>
              <a:t>(not true in many discussion posts) and </a:t>
            </a:r>
            <a:r>
              <a:rPr lang="en-US" dirty="0" smtClean="0"/>
              <a:t>contains opinion </a:t>
            </a:r>
            <a:r>
              <a:rPr lang="en-US" dirty="0"/>
              <a:t>from a single opinion holder.</a:t>
            </a:r>
          </a:p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sentence level</a:t>
            </a:r>
            <a:r>
              <a:rPr lang="en-US" dirty="0"/>
              <a:t>: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Task 1: identifying subjective/opinionated sentences</a:t>
            </a:r>
          </a:p>
          <a:p>
            <a:pPr marL="617220" lvl="2" fontAlgn="auto">
              <a:spcBef>
                <a:spcPts val="278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Classes</a:t>
            </a:r>
            <a:r>
              <a:rPr lang="en-US" dirty="0"/>
              <a:t>: objective and subjective (opinionated)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Task 2: sentiment classification of sentences</a:t>
            </a:r>
          </a:p>
          <a:p>
            <a:pPr marL="617220" lvl="2" fontAlgn="auto">
              <a:spcBef>
                <a:spcPts val="278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Classes</a:t>
            </a:r>
            <a:r>
              <a:rPr lang="en-US" dirty="0"/>
              <a:t>: positive, negative and neutral.</a:t>
            </a:r>
          </a:p>
          <a:p>
            <a:pPr marL="617220" lvl="2" fontAlgn="auto">
              <a:spcBef>
                <a:spcPts val="278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Assumption</a:t>
            </a:r>
            <a:r>
              <a:rPr lang="en-US" dirty="0"/>
              <a:t>: a sentence contains only one </a:t>
            </a:r>
            <a:r>
              <a:rPr lang="en-US" dirty="0" smtClean="0"/>
              <a:t>opinion; not </a:t>
            </a:r>
            <a:r>
              <a:rPr lang="en-US" dirty="0"/>
              <a:t>true in many cases.</a:t>
            </a:r>
          </a:p>
          <a:p>
            <a:pPr marL="617220" lvl="2" fontAlgn="auto">
              <a:spcBef>
                <a:spcPts val="278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Then </a:t>
            </a:r>
            <a:r>
              <a:rPr lang="en-US" dirty="0"/>
              <a:t>we can also consider clauses or phrases.</a:t>
            </a:r>
          </a:p>
        </p:txBody>
      </p:sp>
    </p:spTree>
    <p:extLst>
      <p:ext uri="{BB962C8B-B14F-4D97-AF65-F5344CB8AC3E}">
        <p14:creationId xmlns:p14="http://schemas.microsoft.com/office/powerpoint/2010/main" xmlns="" val="41453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Opinion Mining Tasks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feature level</a:t>
            </a:r>
            <a:r>
              <a:rPr lang="en-US" dirty="0"/>
              <a:t>: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/>
              <a:t>Task 1: Identify and extract object features that have </a:t>
            </a:r>
            <a:r>
              <a:rPr lang="en-US" i="1" dirty="0" smtClean="0"/>
              <a:t>been </a:t>
            </a:r>
            <a:r>
              <a:rPr lang="en-US" i="1" dirty="0"/>
              <a:t>commented on by an opinion holder (e.g., a reviewer)</a:t>
            </a:r>
            <a:r>
              <a:rPr lang="en-US" dirty="0"/>
              <a:t>.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/>
              <a:t>Task 2: Determine whether the opinions on the features </a:t>
            </a:r>
            <a:r>
              <a:rPr lang="en-US" i="1" dirty="0" smtClean="0"/>
              <a:t>are </a:t>
            </a:r>
            <a:r>
              <a:rPr lang="en-US" dirty="0" smtClean="0"/>
              <a:t>positive</a:t>
            </a:r>
            <a:r>
              <a:rPr lang="en-US" dirty="0"/>
              <a:t>, negative or neutral.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/>
              <a:t>Task 3: Group feature synonyms.</a:t>
            </a:r>
          </a:p>
          <a:p>
            <a:pPr marL="617220" lvl="2" fontAlgn="auto">
              <a:spcBef>
                <a:spcPts val="278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Produce </a:t>
            </a:r>
            <a:r>
              <a:rPr lang="en-US" dirty="0"/>
              <a:t>a feature-based opinion summary of </a:t>
            </a:r>
            <a:r>
              <a:rPr lang="en-US" dirty="0" smtClean="0"/>
              <a:t>multiple reviews.</a:t>
            </a:r>
            <a:endParaRPr lang="en-US" dirty="0"/>
          </a:p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Opinion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holders</a:t>
            </a:r>
            <a:r>
              <a:rPr lang="en-US" dirty="0"/>
              <a:t>: identify holders is also useful, e.g</a:t>
            </a:r>
            <a:r>
              <a:rPr lang="en-US" dirty="0" smtClean="0"/>
              <a:t>., in </a:t>
            </a:r>
            <a:r>
              <a:rPr lang="en-US" dirty="0"/>
              <a:t>news articles, etc, but they are usually known </a:t>
            </a:r>
            <a:r>
              <a:rPr lang="en-US" dirty="0" smtClean="0"/>
              <a:t>in the </a:t>
            </a:r>
            <a:r>
              <a:rPr lang="en-US" dirty="0"/>
              <a:t>user generated content, i.e., authors of the posts.</a:t>
            </a:r>
          </a:p>
        </p:txBody>
      </p:sp>
    </p:spTree>
    <p:extLst>
      <p:ext uri="{BB962C8B-B14F-4D97-AF65-F5344CB8AC3E}">
        <p14:creationId xmlns:p14="http://schemas.microsoft.com/office/powerpoint/2010/main" xmlns="" val="20639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Facts and Opinions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Two </a:t>
            </a:r>
            <a:r>
              <a:rPr lang="en-US" dirty="0"/>
              <a:t>main types of textual information on </a:t>
            </a:r>
            <a:r>
              <a:rPr lang="en-US" dirty="0" smtClean="0"/>
              <a:t>the Web</a:t>
            </a:r>
            <a:r>
              <a:rPr lang="en-US" dirty="0"/>
              <a:t>.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Facts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Opinions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Current </a:t>
            </a:r>
            <a:r>
              <a:rPr lang="en-US" dirty="0"/>
              <a:t>search engines search for </a:t>
            </a:r>
            <a:r>
              <a:rPr lang="en-US" dirty="0" smtClean="0"/>
              <a:t>facts (assume </a:t>
            </a:r>
            <a:r>
              <a:rPr lang="en-US" dirty="0"/>
              <a:t>they are true)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Facts </a:t>
            </a:r>
            <a:r>
              <a:rPr lang="en-US" dirty="0"/>
              <a:t>can be expressed with topic keywords.</a:t>
            </a:r>
          </a:p>
          <a:p>
            <a:pPr marL="205740" indent="-205740" fontAlgn="auto">
              <a:spcBef>
                <a:spcPts val="435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engines do not search for opinions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Opinions </a:t>
            </a:r>
            <a:r>
              <a:rPr lang="en-US" dirty="0"/>
              <a:t>are hard to express with a few keywords</a:t>
            </a:r>
          </a:p>
          <a:p>
            <a:pPr marL="617220" lvl="2" fontAlgn="auto">
              <a:spcBef>
                <a:spcPts val="278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How </a:t>
            </a:r>
            <a:r>
              <a:rPr lang="en-US" dirty="0"/>
              <a:t>do people think of Motorola Cell phones?</a:t>
            </a:r>
          </a:p>
          <a:p>
            <a:pPr marL="411480" lvl="1" fontAlgn="auto">
              <a:spcBef>
                <a:spcPts val="278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Current </a:t>
            </a:r>
            <a:r>
              <a:rPr lang="en-US" dirty="0"/>
              <a:t>search ranking strategy is not </a:t>
            </a:r>
            <a:r>
              <a:rPr lang="en-US" dirty="0" smtClean="0"/>
              <a:t>appropriate for </a:t>
            </a:r>
            <a:r>
              <a:rPr lang="en-US" dirty="0"/>
              <a:t>opinion retrieval/search.</a:t>
            </a:r>
          </a:p>
        </p:txBody>
      </p:sp>
    </p:spTree>
    <p:extLst>
      <p:ext uri="{BB962C8B-B14F-4D97-AF65-F5344CB8AC3E}">
        <p14:creationId xmlns:p14="http://schemas.microsoft.com/office/powerpoint/2010/main" xmlns="" val="20358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charset="0"/>
              </a:rPr>
              <a:t>Movie</a:t>
            </a:r>
            <a:r>
              <a:rPr lang="en-US" sz="2700" dirty="0">
                <a:cs typeface="ＭＳ Ｐゴシック" charset="0"/>
              </a:rPr>
              <a:t>:  is </a:t>
            </a:r>
            <a:r>
              <a:rPr lang="en-US" sz="2700" dirty="0" smtClean="0">
                <a:cs typeface="ＭＳ Ｐゴシック" charset="0"/>
              </a:rPr>
              <a:t>this </a:t>
            </a:r>
            <a:r>
              <a:rPr lang="en-US" sz="2700" dirty="0">
                <a:cs typeface="ＭＳ Ｐゴシック" charset="0"/>
              </a:rPr>
              <a:t>review positive or </a:t>
            </a:r>
            <a:r>
              <a:rPr lang="en-US" sz="2700" dirty="0" smtClean="0">
                <a:cs typeface="ＭＳ Ｐゴシック" charset="0"/>
              </a:rPr>
              <a:t>negative?</a:t>
            </a:r>
            <a:endParaRPr lang="en-US" sz="2700" dirty="0">
              <a:cs typeface="ＭＳ Ｐゴシック" charset="0"/>
            </a:endParaRPr>
          </a:p>
          <a:p>
            <a:r>
              <a:rPr lang="en-US" sz="2700" i="1" dirty="0" smtClean="0">
                <a:cs typeface="ＭＳ Ｐゴシック" charset="0"/>
              </a:rPr>
              <a:t>Products</a:t>
            </a:r>
            <a:r>
              <a:rPr lang="en-US" sz="2700" dirty="0" smtClean="0">
                <a:cs typeface="ＭＳ Ｐゴシック" charset="0"/>
              </a:rPr>
              <a:t>: what do people think about the new iPhone?</a:t>
            </a:r>
            <a:endParaRPr lang="en-US" sz="2700" dirty="0">
              <a:cs typeface="ＭＳ Ｐゴシック" charset="0"/>
            </a:endParaRPr>
          </a:p>
          <a:p>
            <a:r>
              <a:rPr lang="en-US" sz="2700" i="1" dirty="0" smtClean="0">
                <a:cs typeface="ＭＳ Ｐゴシック" charset="0"/>
              </a:rPr>
              <a:t>Public sentiment</a:t>
            </a:r>
            <a:r>
              <a:rPr lang="en-US" sz="2700" dirty="0" smtClean="0">
                <a:cs typeface="ＭＳ Ｐゴシック" charset="0"/>
              </a:rPr>
              <a:t>: how is consumer confidence? Is despair increasing?</a:t>
            </a:r>
            <a:endParaRPr lang="en-US" sz="2700" dirty="0">
              <a:cs typeface="ＭＳ Ｐゴシック" charset="0"/>
            </a:endParaRPr>
          </a:p>
          <a:p>
            <a:r>
              <a:rPr lang="en-US" sz="2700" i="1" dirty="0" smtClean="0">
                <a:cs typeface="ＭＳ Ｐゴシック" charset="0"/>
              </a:rPr>
              <a:t>Politics</a:t>
            </a:r>
            <a:r>
              <a:rPr lang="en-US" sz="2700" dirty="0" smtClean="0">
                <a:cs typeface="ＭＳ Ｐゴシック" charset="0"/>
              </a:rPr>
              <a:t>: what do people think about this candidate or issue?</a:t>
            </a:r>
            <a:endParaRPr lang="en-US" sz="2700" dirty="0">
              <a:cs typeface="ＭＳ Ｐゴシック" charset="0"/>
            </a:endParaRPr>
          </a:p>
          <a:p>
            <a:r>
              <a:rPr lang="en-US" sz="2700" i="1" dirty="0" smtClean="0">
                <a:cs typeface="ＭＳ Ｐゴシック" charset="0"/>
              </a:rPr>
              <a:t>Prediction</a:t>
            </a:r>
            <a:r>
              <a:rPr lang="en-US" sz="2700" dirty="0" smtClean="0">
                <a:cs typeface="ＭＳ Ｐゴシック" charset="0"/>
              </a:rPr>
              <a:t>: predict election outcomes or </a:t>
            </a:r>
            <a:r>
              <a:rPr lang="en-US" sz="2700" dirty="0">
                <a:cs typeface="ＭＳ Ｐゴシック" charset="0"/>
              </a:rPr>
              <a:t>market </a:t>
            </a:r>
            <a:r>
              <a:rPr lang="en-US" sz="2700" dirty="0" smtClean="0">
                <a:cs typeface="ＭＳ Ｐゴシック" charset="0"/>
              </a:rPr>
              <a:t>trends</a:t>
            </a:r>
            <a:r>
              <a:rPr lang="en-US" sz="2700" dirty="0">
                <a:cs typeface="ＭＳ Ｐゴシック" charset="0"/>
              </a:rPr>
              <a:t> </a:t>
            </a:r>
            <a:r>
              <a:rPr lang="en-US" sz="2700" dirty="0" smtClean="0">
                <a:cs typeface="ＭＳ Ｐゴシック" charset="0"/>
              </a:rPr>
              <a:t>from sentiment</a:t>
            </a:r>
            <a:endParaRPr lang="en-US" sz="2700" dirty="0"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2889"/>
            <a:ext cx="7467600" cy="742950"/>
          </a:xfrm>
        </p:spPr>
        <p:txBody>
          <a:bodyPr/>
          <a:lstStyle/>
          <a:p>
            <a:r>
              <a:rPr lang="en-US" b="1" dirty="0"/>
              <a:t>Tripod of Sentiment Analysis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229100" y="1600200"/>
            <a:ext cx="1464469" cy="2343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2571750" y="3943350"/>
            <a:ext cx="3086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2591990" y="1600200"/>
            <a:ext cx="1674019" cy="2343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151584" y="928688"/>
            <a:ext cx="22288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solidFill>
                  <a:srgbClr val="CC0000"/>
                </a:solidFill>
                <a:latin typeface="Arial" panose="020B0604020202020204" pitchFamily="34" charset="0"/>
              </a:rPr>
              <a:t>Cognitive Science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028950" y="2857500"/>
            <a:ext cx="22288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solidFill>
                  <a:srgbClr val="FF3300"/>
                </a:solidFill>
                <a:latin typeface="Arial" panose="020B0604020202020204" pitchFamily="34" charset="0"/>
              </a:rPr>
              <a:t>Sentiment Analysis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239346" y="3791635"/>
            <a:ext cx="222885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solidFill>
                  <a:srgbClr val="FF3300"/>
                </a:solidFill>
                <a:latin typeface="Arial" panose="020B0604020202020204" pitchFamily="34" charset="0"/>
              </a:rPr>
              <a:t>Natural Language Processing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851578" y="3809047"/>
            <a:ext cx="22288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solidFill>
                  <a:srgbClr val="FF3300"/>
                </a:solidFill>
                <a:latin typeface="Arial" panose="020B06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xmlns="" val="13830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  <p:bldP spid="12298" grpId="0" animBg="1"/>
      <p:bldP spid="12299" grpId="0" animBg="1"/>
      <p:bldP spid="12300" grpId="0"/>
      <p:bldP spid="12307" grpId="0"/>
      <p:bldP spid="123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771900"/>
          </a:xfrm>
        </p:spPr>
        <p:txBody>
          <a:bodyPr/>
          <a:lstStyle/>
          <a:p>
            <a:r>
              <a:rPr lang="en-IN" dirty="0" smtClean="0"/>
              <a:t>Machine Learning</a:t>
            </a:r>
          </a:p>
          <a:p>
            <a:pPr marL="0" indent="0">
              <a:buNone/>
            </a:pPr>
            <a:r>
              <a:rPr lang="en-IN" sz="2000" dirty="0"/>
              <a:t>This approach needs</a:t>
            </a:r>
          </a:p>
          <a:p>
            <a:pPr marL="0" indent="0">
              <a:buNone/>
            </a:pPr>
            <a:r>
              <a:rPr lang="en-IN" sz="2000" dirty="0"/>
              <a:t>1. A good classier such as Naive Byes, Support Vector </a:t>
            </a:r>
            <a:r>
              <a:rPr lang="en-IN" sz="2000" dirty="0" smtClean="0"/>
              <a:t>Machine, </a:t>
            </a:r>
            <a:r>
              <a:rPr lang="en-IN" sz="2000" dirty="0" err="1" smtClean="0"/>
              <a:t>etc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2. A training set for each class</a:t>
            </a:r>
            <a:endParaRPr lang="en-IN" sz="2000" dirty="0" smtClean="0"/>
          </a:p>
          <a:p>
            <a:r>
              <a:rPr lang="en-IN" dirty="0" smtClean="0"/>
              <a:t>Natural Language Processing</a:t>
            </a:r>
          </a:p>
          <a:p>
            <a:pPr marL="0" indent="0">
              <a:buNone/>
            </a:pPr>
            <a:r>
              <a:rPr lang="en-IN" sz="2000" dirty="0"/>
              <a:t>This approach uses Semantics to understand the language. Major tasks in NLP that </a:t>
            </a:r>
            <a:r>
              <a:rPr lang="en-IN" sz="2000" dirty="0" smtClean="0"/>
              <a:t>helps in </a:t>
            </a:r>
            <a:r>
              <a:rPr lang="en-IN" sz="2000" dirty="0"/>
              <a:t>extracting sentiment from a </a:t>
            </a:r>
            <a:r>
              <a:rPr lang="en-IN" sz="2000" dirty="0" smtClean="0"/>
              <a:t>sentence 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r>
              <a:rPr lang="en-IN" sz="2000" dirty="0"/>
              <a:t>1. Extracting part of the sentence that </a:t>
            </a:r>
            <a:r>
              <a:rPr lang="en-IN" sz="2000" dirty="0" smtClean="0"/>
              <a:t>reflects </a:t>
            </a:r>
            <a:r>
              <a:rPr lang="en-IN" sz="2000" dirty="0"/>
              <a:t>the sentiment</a:t>
            </a:r>
          </a:p>
          <a:p>
            <a:pPr marL="0" indent="0">
              <a:buNone/>
            </a:pPr>
            <a:r>
              <a:rPr lang="en-IN" sz="2000" dirty="0"/>
              <a:t>2. Understanding the structure of the sentence</a:t>
            </a:r>
          </a:p>
          <a:p>
            <a:pPr marL="0" indent="0">
              <a:buNone/>
            </a:pPr>
            <a:r>
              <a:rPr lang="en-IN" sz="2000" dirty="0"/>
              <a:t>3. </a:t>
            </a:r>
            <a:r>
              <a:rPr lang="en-IN" sz="2000" dirty="0" smtClean="0"/>
              <a:t>Different </a:t>
            </a:r>
            <a:r>
              <a:rPr lang="en-IN" sz="2000" dirty="0"/>
              <a:t>tools which help process the textual data</a:t>
            </a:r>
            <a:endParaRPr lang="en-IN" sz="20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96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p:oleObj spid="_x0000_s5192" name="Equation" r:id="rId3" imgW="1508400" imgH="42948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990600" y="1504950"/>
          <a:ext cx="6400800" cy="1154570"/>
        </p:xfrm>
        <a:graphic>
          <a:graphicData uri="http://schemas.openxmlformats.org/presentationml/2006/ole">
            <p:oleObj spid="_x0000_s5193" name="Equation" r:id="rId4" imgW="2157480" imgH="38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(Max Entropy Modeling) </a:t>
            </a:r>
            <a:r>
              <a:rPr lang="en-US" dirty="0"/>
              <a:t>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pPr marL="0" indent="0">
              <a:buNone/>
            </a:pPr>
            <a:endParaRPr lang="en-US" dirty="0" smtClean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Thwarted Expectations</a:t>
            </a:r>
            <a:br>
              <a:rPr lang="en-US" dirty="0" smtClean="0"/>
            </a:br>
            <a:r>
              <a:rPr lang="en-US" dirty="0" smtClean="0"/>
              <a:t>and Ordering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  <a:p>
            <a:r>
              <a:rPr lang="en-US" sz="2800" dirty="0" smtClean="0"/>
              <a:t>The food was great but service was awful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</a:t>
            </a:r>
            <a:r>
              <a:rPr lang="it-IT" sz="1600" dirty="0" smtClean="0">
                <a:solidFill>
                  <a:srgbClr val="28817A"/>
                </a:solidFill>
              </a:rPr>
              <a:t>2010 SENTIWORDNET </a:t>
            </a:r>
            <a:r>
              <a:rPr lang="it-IT" sz="1600" dirty="0">
                <a:solidFill>
                  <a:srgbClr val="28817A"/>
                </a:solidFill>
              </a:rPr>
              <a:t>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smtClean="0">
                <a:solidFill>
                  <a:srgbClr val="28817A"/>
                </a:solidFill>
              </a:rPr>
              <a:t>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</a:t>
            </a:r>
            <a:r>
              <a:rPr lang="it-IT" sz="1600" dirty="0" smtClean="0">
                <a:solidFill>
                  <a:srgbClr val="28817A"/>
                </a:solidFill>
              </a:rPr>
              <a:t>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All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 smtClean="0"/>
              <a:t>synsets</a:t>
            </a:r>
            <a:r>
              <a:rPr lang="en-US" dirty="0" smtClean="0"/>
              <a:t> (set/group of synonyms) automatically annotated for degrees </a:t>
            </a:r>
            <a:r>
              <a:rPr lang="en-US" dirty="0"/>
              <a:t>of positivity</a:t>
            </a:r>
            <a:r>
              <a:rPr lang="en-US" dirty="0" smtClean="0"/>
              <a:t>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 </a:t>
            </a:r>
            <a:r>
              <a:rPr lang="en-US" dirty="0"/>
              <a:t>[estimable(J,3)</a:t>
            </a:r>
            <a:r>
              <a:rPr lang="en-US" dirty="0" smtClean="0"/>
              <a:t>] “</a:t>
            </a:r>
            <a:r>
              <a:rPr lang="en-US" dirty="0"/>
              <a:t>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 0 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0   </a:t>
            </a:r>
            <a:r>
              <a:rPr lang="en-US" dirty="0" err="1" smtClean="0">
                <a:latin typeface="Courier"/>
                <a:cs typeface="Courier"/>
              </a:rPr>
              <a:t>Obj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[</a:t>
            </a:r>
            <a:r>
              <a:rPr lang="en-US" dirty="0"/>
              <a:t>estimable(J,1)] </a:t>
            </a:r>
            <a:r>
              <a:rPr lang="en-US" dirty="0" smtClean="0"/>
              <a:t>“</a:t>
            </a:r>
            <a:r>
              <a:rPr lang="en-US" dirty="0"/>
              <a:t>deserving of respect or high regard</a:t>
            </a:r>
            <a:r>
              <a:rPr lang="en-US" dirty="0" smtClean="0"/>
              <a:t>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.75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0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Disagreements between polarity lexicons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676400"/>
                <a:gridCol w="1581665"/>
                <a:gridCol w="1956486"/>
                <a:gridCol w="16434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Opinion Lexicon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LIWC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MPQA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 smtClean="0"/>
                        <a:t>(27%)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 smtClean="0"/>
                        <a:t>(3%)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Opinion Lexicon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(1%)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 Inquirer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 smtClean="0"/>
                        <a:t>(23%)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(0.5%)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LIWC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Christopher Potts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2011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05979"/>
            <a:ext cx="6172200" cy="857250"/>
          </a:xfrm>
        </p:spPr>
        <p:txBody>
          <a:bodyPr/>
          <a:lstStyle/>
          <a:p>
            <a:r>
              <a:rPr lang="en-US" b="1"/>
              <a:t>SentiWordNet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1543050" y="1543050"/>
            <a:ext cx="56007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700"/>
              <a:t>Lexical resource for sentiment analysis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700"/>
              <a:t>Built on the top of WordNet synsets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700"/>
              <a:t>Attaches sentiment-related information with synsets</a:t>
            </a:r>
          </a:p>
        </p:txBody>
      </p:sp>
    </p:spTree>
    <p:extLst>
      <p:ext uri="{BB962C8B-B14F-4D97-AF65-F5344CB8AC3E}">
        <p14:creationId xmlns:p14="http://schemas.microsoft.com/office/powerpoint/2010/main" xmlns="" val="16908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05979"/>
            <a:ext cx="6172200" cy="857250"/>
          </a:xfrm>
        </p:spPr>
        <p:txBody>
          <a:bodyPr/>
          <a:lstStyle/>
          <a:p>
            <a:r>
              <a:rPr lang="en-US"/>
              <a:t>Quantifying sentiment</a:t>
            </a:r>
          </a:p>
        </p:txBody>
      </p:sp>
      <p:sp>
        <p:nvSpPr>
          <p:cNvPr id="217091" name="AutoShape 3"/>
          <p:cNvSpPr>
            <a:spLocks noChangeArrowheads="1"/>
          </p:cNvSpPr>
          <p:nvPr/>
        </p:nvSpPr>
        <p:spPr bwMode="auto">
          <a:xfrm rot="10800000">
            <a:off x="2857500" y="1771651"/>
            <a:ext cx="2228850" cy="192762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0000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4514850" y="19431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3086100" y="19431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200400" y="18288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217095" name="Oval 7"/>
          <p:cNvSpPr>
            <a:spLocks noChangeArrowheads="1"/>
          </p:cNvSpPr>
          <p:nvPr/>
        </p:nvSpPr>
        <p:spPr bwMode="auto">
          <a:xfrm>
            <a:off x="3886200" y="3257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3771900" y="3714750"/>
            <a:ext cx="1200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Objective Polarity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5081641" y="2263525"/>
            <a:ext cx="1390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Subjective Polarity</a:t>
            </a: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457450" y="1382006"/>
            <a:ext cx="1314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Positive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4485740" y="1389282"/>
            <a:ext cx="1333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Negative</a:t>
            </a:r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4171950" y="2286000"/>
            <a:ext cx="285750" cy="285750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 flipH="1" flipV="1">
            <a:off x="4400550" y="2514600"/>
            <a:ext cx="5143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838700" y="3162985"/>
            <a:ext cx="1790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Term sense position</a:t>
            </a: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1771650" y="4286250"/>
            <a:ext cx="525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Each term has a Positive, Negative and Objective score. The scores sum to one.</a:t>
            </a:r>
          </a:p>
        </p:txBody>
      </p:sp>
    </p:spTree>
    <p:extLst>
      <p:ext uri="{BB962C8B-B14F-4D97-AF65-F5344CB8AC3E}">
        <p14:creationId xmlns:p14="http://schemas.microsoft.com/office/powerpoint/2010/main" xmlns="" val="1293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SentiWordNet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400050">
              <a:buFontTx/>
              <a:buChar char="•"/>
            </a:pPr>
            <a:r>
              <a:rPr lang="en-US"/>
              <a:t>Ln, Lo, Lp are the three seed sets</a:t>
            </a:r>
          </a:p>
          <a:p>
            <a:pPr marL="742950" lvl="1" indent="-400050">
              <a:buFontTx/>
              <a:buChar char="•"/>
            </a:pPr>
            <a:r>
              <a:rPr lang="en-US"/>
              <a:t>Iteratively expand the seed sets through K steps</a:t>
            </a:r>
          </a:p>
          <a:p>
            <a:pPr marL="742950" lvl="1" indent="-400050">
              <a:buFontTx/>
              <a:buChar char="•"/>
            </a:pPr>
            <a:r>
              <a:rPr lang="en-US"/>
              <a:t>Train the classifier for the expanded sets</a:t>
            </a:r>
          </a:p>
        </p:txBody>
      </p:sp>
    </p:spTree>
    <p:extLst>
      <p:ext uri="{BB962C8B-B14F-4D97-AF65-F5344CB8AC3E}">
        <p14:creationId xmlns:p14="http://schemas.microsoft.com/office/powerpoint/2010/main" xmlns="" val="5054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Oval 2"/>
          <p:cNvSpPr>
            <a:spLocks noChangeArrowheads="1"/>
          </p:cNvSpPr>
          <p:nvPr/>
        </p:nvSpPr>
        <p:spPr bwMode="auto">
          <a:xfrm>
            <a:off x="2057400" y="2228850"/>
            <a:ext cx="400050" cy="400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39" name="Oval 3"/>
          <p:cNvSpPr>
            <a:spLocks noChangeArrowheads="1"/>
          </p:cNvSpPr>
          <p:nvPr/>
        </p:nvSpPr>
        <p:spPr bwMode="auto">
          <a:xfrm>
            <a:off x="2571750" y="2171700"/>
            <a:ext cx="400050" cy="400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2114550" y="2743200"/>
            <a:ext cx="400050" cy="400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2343150" y="3200400"/>
            <a:ext cx="400050" cy="400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2800350" y="2686050"/>
            <a:ext cx="400050" cy="400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2743200" y="3143250"/>
            <a:ext cx="400050" cy="400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4" name="Oval 8"/>
          <p:cNvSpPr>
            <a:spLocks noChangeArrowheads="1"/>
          </p:cNvSpPr>
          <p:nvPr/>
        </p:nvSpPr>
        <p:spPr bwMode="auto">
          <a:xfrm>
            <a:off x="5029200" y="1943100"/>
            <a:ext cx="400050" cy="4000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5543550" y="1885950"/>
            <a:ext cx="400050" cy="4000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5086350" y="2457450"/>
            <a:ext cx="400050" cy="4000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5314950" y="2914650"/>
            <a:ext cx="400050" cy="4000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5772150" y="2400300"/>
            <a:ext cx="400050" cy="4000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49" name="Oval 13"/>
          <p:cNvSpPr>
            <a:spLocks noChangeArrowheads="1"/>
          </p:cNvSpPr>
          <p:nvPr/>
        </p:nvSpPr>
        <p:spPr bwMode="auto">
          <a:xfrm>
            <a:off x="5829300" y="2914650"/>
            <a:ext cx="400050" cy="4000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1885950" y="1943100"/>
            <a:ext cx="1600200" cy="1885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51" name="Oval 15"/>
          <p:cNvSpPr>
            <a:spLocks noChangeArrowheads="1"/>
          </p:cNvSpPr>
          <p:nvPr/>
        </p:nvSpPr>
        <p:spPr bwMode="auto">
          <a:xfrm>
            <a:off x="4800600" y="1714500"/>
            <a:ext cx="1600200" cy="1885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19152" name="Oval 16"/>
          <p:cNvSpPr>
            <a:spLocks noChangeArrowheads="1"/>
          </p:cNvSpPr>
          <p:nvPr/>
        </p:nvSpPr>
        <p:spPr bwMode="auto">
          <a:xfrm>
            <a:off x="3714750" y="1428750"/>
            <a:ext cx="514350" cy="5143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53" name="Oval 17"/>
          <p:cNvSpPr>
            <a:spLocks noChangeArrowheads="1"/>
          </p:cNvSpPr>
          <p:nvPr/>
        </p:nvSpPr>
        <p:spPr bwMode="auto">
          <a:xfrm>
            <a:off x="4171950" y="3657600"/>
            <a:ext cx="514350" cy="5143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 flipV="1">
            <a:off x="2914650" y="1771650"/>
            <a:ext cx="800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219155" name="Text Box 19"/>
          <p:cNvSpPr txBox="1">
            <a:spLocks noChangeArrowheads="1"/>
          </p:cNvSpPr>
          <p:nvPr/>
        </p:nvSpPr>
        <p:spPr bwMode="auto">
          <a:xfrm>
            <a:off x="2171700" y="3771900"/>
            <a:ext cx="1200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Lp</a:t>
            </a:r>
          </a:p>
        </p:txBody>
      </p:sp>
      <p:sp>
        <p:nvSpPr>
          <p:cNvPr id="219156" name="Text Box 20"/>
          <p:cNvSpPr txBox="1">
            <a:spLocks noChangeArrowheads="1"/>
          </p:cNvSpPr>
          <p:nvPr/>
        </p:nvSpPr>
        <p:spPr bwMode="auto">
          <a:xfrm>
            <a:off x="5372100" y="3543300"/>
            <a:ext cx="1200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Ln</a:t>
            </a:r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 rot="-1976060">
            <a:off x="2716354" y="1667352"/>
            <a:ext cx="10871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also-see</a:t>
            </a:r>
          </a:p>
        </p:txBody>
      </p:sp>
      <p:sp>
        <p:nvSpPr>
          <p:cNvPr id="219158" name="Oval 22"/>
          <p:cNvSpPr>
            <a:spLocks noChangeArrowheads="1"/>
          </p:cNvSpPr>
          <p:nvPr/>
        </p:nvSpPr>
        <p:spPr bwMode="auto">
          <a:xfrm>
            <a:off x="3714750" y="1428750"/>
            <a:ext cx="514350" cy="5143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59" name="Line 23"/>
          <p:cNvSpPr>
            <a:spLocks noChangeShapeType="1"/>
          </p:cNvSpPr>
          <p:nvPr/>
        </p:nvSpPr>
        <p:spPr bwMode="auto">
          <a:xfrm>
            <a:off x="3200400" y="2971800"/>
            <a:ext cx="10287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219160" name="Text Box 24"/>
          <p:cNvSpPr txBox="1">
            <a:spLocks noChangeArrowheads="1"/>
          </p:cNvSpPr>
          <p:nvPr/>
        </p:nvSpPr>
        <p:spPr bwMode="auto">
          <a:xfrm rot="2176646">
            <a:off x="3143246" y="3096102"/>
            <a:ext cx="1281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antonymy</a:t>
            </a:r>
          </a:p>
        </p:txBody>
      </p:sp>
      <p:sp>
        <p:nvSpPr>
          <p:cNvPr id="219161" name="Oval 25"/>
          <p:cNvSpPr>
            <a:spLocks noChangeArrowheads="1"/>
          </p:cNvSpPr>
          <p:nvPr/>
        </p:nvSpPr>
        <p:spPr bwMode="auto">
          <a:xfrm>
            <a:off x="4171950" y="3657600"/>
            <a:ext cx="514350" cy="51435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62" name="Oval 26"/>
          <p:cNvSpPr>
            <a:spLocks noChangeArrowheads="1"/>
          </p:cNvSpPr>
          <p:nvPr/>
        </p:nvSpPr>
        <p:spPr bwMode="auto">
          <a:xfrm rot="-23965781">
            <a:off x="1283494" y="1347788"/>
            <a:ext cx="3269456" cy="2171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63" name="Oval 27"/>
          <p:cNvSpPr>
            <a:spLocks noChangeArrowheads="1"/>
          </p:cNvSpPr>
          <p:nvPr/>
        </p:nvSpPr>
        <p:spPr bwMode="auto">
          <a:xfrm rot="-23965781">
            <a:off x="3543300" y="1943100"/>
            <a:ext cx="3606404" cy="20276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19164" name="Rectangle 28"/>
          <p:cNvSpPr>
            <a:spLocks noChangeArrowheads="1"/>
          </p:cNvSpPr>
          <p:nvPr/>
        </p:nvSpPr>
        <p:spPr bwMode="auto">
          <a:xfrm>
            <a:off x="1485900" y="285750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000" b="1"/>
              <a:t>Expansion of seed sets</a:t>
            </a:r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628650" y="4364718"/>
            <a:ext cx="80581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sets at the end of </a:t>
            </a:r>
            <a:r>
              <a:rPr lang="en-US" sz="1800" dirty="0" err="1"/>
              <a:t>kth</a:t>
            </a:r>
            <a:r>
              <a:rPr lang="en-US" sz="1800" dirty="0"/>
              <a:t> step are called </a:t>
            </a: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k,p</a:t>
            </a:r>
            <a:r>
              <a:rPr lang="en-US" sz="1800" dirty="0"/>
              <a:t>) and </a:t>
            </a: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k,n</a:t>
            </a:r>
            <a:r>
              <a:rPr lang="en-US" sz="18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k,o</a:t>
            </a:r>
            <a:r>
              <a:rPr lang="en-US" sz="1800" dirty="0"/>
              <a:t>) is the set that is not present in </a:t>
            </a: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k,p</a:t>
            </a:r>
            <a:r>
              <a:rPr lang="en-US" sz="1800" dirty="0"/>
              <a:t>) and </a:t>
            </a: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k,n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5548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0" grpId="0" animBg="1"/>
      <p:bldP spid="219151" grpId="0" animBg="1"/>
      <p:bldP spid="219152" grpId="0" animBg="1"/>
      <p:bldP spid="219153" grpId="0" animBg="1"/>
      <p:bldP spid="219154" grpId="0" animBg="1"/>
      <p:bldP spid="219155" grpId="0"/>
      <p:bldP spid="219156" grpId="0"/>
      <p:bldP spid="219158" grpId="0" animBg="1"/>
      <p:bldP spid="219159" grpId="0" animBg="1"/>
      <p:bldP spid="219160" grpId="0"/>
      <p:bldP spid="219161" grpId="0" animBg="1"/>
      <p:bldP spid="219162" grpId="0" animBg="1"/>
      <p:bldP spid="219163" grpId="0" animBg="1"/>
      <p:bldP spid="2191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Committee of classifiers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Train a committee of classifiers of different types and different K-values for the given data</a:t>
            </a:r>
          </a:p>
          <a:p>
            <a:r>
              <a:rPr lang="en-US"/>
              <a:t>Observations:</a:t>
            </a:r>
          </a:p>
          <a:p>
            <a:pPr lvl="1"/>
            <a:r>
              <a:rPr lang="en-US"/>
              <a:t>Low values of K give high precision and low recall</a:t>
            </a:r>
          </a:p>
          <a:p>
            <a:pPr lvl="1"/>
            <a:r>
              <a:rPr lang="en-US"/>
              <a:t>Accuracy in determining positivity or negativity, however, remains almost constant</a:t>
            </a:r>
          </a:p>
        </p:txBody>
      </p:sp>
    </p:spTree>
    <p:extLst>
      <p:ext uri="{BB962C8B-B14F-4D97-AF65-F5344CB8AC3E}">
        <p14:creationId xmlns:p14="http://schemas.microsoft.com/office/powerpoint/2010/main" xmlns="" val="3045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Lexicon of valance and arousal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4588" y="1352550"/>
            <a:ext cx="6754824" cy="3333750"/>
          </a:xfrm>
        </p:spPr>
      </p:pic>
    </p:spTree>
    <p:extLst>
      <p:ext uri="{BB962C8B-B14F-4D97-AF65-F5344CB8AC3E}">
        <p14:creationId xmlns:p14="http://schemas.microsoft.com/office/powerpoint/2010/main" xmlns="" val="1915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 of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 small amount of information</a:t>
            </a:r>
          </a:p>
          <a:p>
            <a:pPr lvl="1"/>
            <a:r>
              <a:rPr lang="en-US" sz="2400" dirty="0" smtClean="0"/>
              <a:t>A few labeled examples</a:t>
            </a:r>
          </a:p>
          <a:p>
            <a:pPr lvl="1"/>
            <a:r>
              <a:rPr lang="en-US" sz="2400" dirty="0" smtClean="0"/>
              <a:t>A few hand-built patterns</a:t>
            </a:r>
          </a:p>
          <a:p>
            <a:r>
              <a:rPr lang="en-US" sz="2800" dirty="0" smtClean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Hatzivassiloglou</a:t>
            </a:r>
            <a:r>
              <a:rPr lang="en-US" dirty="0" smtClean="0"/>
              <a:t> and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intuition for identifying word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 smtClean="0"/>
              <a:t>Adjectives conjoined by “</a:t>
            </a:r>
            <a:r>
              <a:rPr lang="en-US" sz="2800" i="1" dirty="0" smtClean="0"/>
              <a:t>and</a:t>
            </a:r>
            <a:r>
              <a:rPr lang="en-US" sz="2800" dirty="0" smtClean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  <a:r>
              <a:rPr lang="en-US" sz="2400" dirty="0" smtClean="0">
                <a:solidFill>
                  <a:srgbClr val="0000FF"/>
                </a:solidFill>
              </a:rPr>
              <a:t>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legitimate</a:t>
            </a:r>
          </a:p>
          <a:p>
            <a:r>
              <a:rPr lang="en-US" sz="2800" dirty="0"/>
              <a:t>Adjectives conjoined by </a:t>
            </a:r>
            <a:r>
              <a:rPr lang="en-US" sz="2800" dirty="0" smtClean="0"/>
              <a:t>“</a:t>
            </a:r>
            <a:r>
              <a:rPr lang="en-US" sz="2800" i="1" dirty="0" smtClean="0"/>
              <a:t>but</a:t>
            </a:r>
            <a:r>
              <a:rPr lang="en-US" sz="2800" dirty="0" smtClean="0"/>
              <a:t>” do not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fair </a:t>
            </a:r>
            <a:r>
              <a:rPr lang="en-US" sz="2400" b="1" dirty="0" smtClean="0">
                <a:solidFill>
                  <a:srgbClr val="0000FF"/>
                </a:solidFill>
              </a:rPr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brutal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Label </a:t>
            </a:r>
            <a:r>
              <a:rPr lang="en-US" sz="2800" b="1" dirty="0" smtClean="0"/>
              <a:t>seed set </a:t>
            </a:r>
            <a:r>
              <a:rPr lang="en-US" sz="2800" dirty="0" smtClean="0"/>
              <a:t>of 1336 adjectives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657 positive</a:t>
            </a:r>
          </a:p>
          <a:p>
            <a:pPr lvl="2"/>
            <a:r>
              <a:rPr lang="en-US" sz="2400" dirty="0"/>
              <a:t>adequate central clever </a:t>
            </a:r>
            <a:r>
              <a:rPr lang="en-US" sz="2400" dirty="0" smtClean="0"/>
              <a:t>famous intelligent </a:t>
            </a:r>
            <a:r>
              <a:rPr lang="en-US" sz="2400" dirty="0"/>
              <a:t>remarkable </a:t>
            </a:r>
            <a:r>
              <a:rPr lang="en-US" sz="2400" dirty="0" smtClean="0"/>
              <a:t>reputed sensitive </a:t>
            </a:r>
            <a:r>
              <a:rPr lang="en-US" sz="2400" dirty="0"/>
              <a:t>slender </a:t>
            </a:r>
            <a:r>
              <a:rPr lang="en-US" sz="2400" dirty="0" smtClean="0"/>
              <a:t>thriving…</a:t>
            </a:r>
          </a:p>
          <a:p>
            <a:pPr lvl="1"/>
            <a:r>
              <a:rPr lang="en-US" sz="2400" dirty="0" smtClean="0"/>
              <a:t>679 negative</a:t>
            </a:r>
          </a:p>
          <a:p>
            <a:pPr lvl="2"/>
            <a:r>
              <a:rPr lang="en-US" sz="2400" dirty="0" smtClean="0"/>
              <a:t>contagious </a:t>
            </a:r>
            <a:r>
              <a:rPr lang="en-US" sz="2400" dirty="0"/>
              <a:t>drunken ignorant </a:t>
            </a:r>
            <a:r>
              <a:rPr lang="en-US" sz="2400" dirty="0" smtClean="0"/>
              <a:t>lanky listless </a:t>
            </a:r>
            <a:r>
              <a:rPr lang="en-US" sz="2400" dirty="0"/>
              <a:t>primitive strident </a:t>
            </a:r>
            <a:r>
              <a:rPr lang="en-US" sz="2400" dirty="0" smtClean="0"/>
              <a:t>troublesome unresolved unsuspecting…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 smtClean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latin typeface="Lucida Sans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ice, 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latin typeface="Lucida Sans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ice, 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 smtClean="0">
                <a:latin typeface="Lucida Sans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+</a:t>
            </a:r>
            <a:endParaRPr lang="en-US" sz="4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-</a:t>
            </a:r>
            <a:endParaRPr lang="en-US" sz="4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708970"/>
            <a:ext cx="9144000" cy="1505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dirty="0" smtClean="0"/>
              <a:t>cautious cynical </a:t>
            </a:r>
            <a:r>
              <a:rPr lang="en-US" dirty="0"/>
              <a:t>evasive harmful hypocritical inefficient insecure irrational irresponsible minor outspoken </a:t>
            </a:r>
            <a:r>
              <a:rPr lang="en-US" dirty="0" smtClean="0"/>
              <a:t>pleasant 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cynical </a:t>
            </a:r>
            <a:r>
              <a:rPr lang="en-US" dirty="0"/>
              <a:t>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two-word phrases with adjectives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 Word</a:t>
                      </a:r>
                      <a:r>
                        <a:rPr lang="en-US" sz="2400" baseline="0" dirty="0" smtClean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</a:t>
                      </a:r>
                      <a:r>
                        <a:rPr lang="en-US" sz="2400" baseline="0" dirty="0" smtClean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nor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 smtClean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 RBR, or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VB, VBD, VBN, VBG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</a:t>
            </a:r>
            <a:r>
              <a:rPr lang="en-US" sz="2800" b="1" dirty="0" smtClean="0"/>
              <a:t>information </a:t>
            </a:r>
            <a:r>
              <a:rPr lang="en-US" sz="2800" dirty="0" smtClean="0"/>
              <a:t>between </a:t>
            </a:r>
            <a:r>
              <a:rPr lang="en-US" sz="2800" dirty="0"/>
              <a:t>2 random variables X and 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much more do events </a:t>
            </a:r>
            <a:r>
              <a:rPr lang="en-US" dirty="0"/>
              <a:t>x and y </a:t>
            </a:r>
            <a:r>
              <a:rPr lang="en-US" dirty="0" smtClean="0"/>
              <a:t>co-occur than if they </a:t>
            </a:r>
            <a:r>
              <a:rPr lang="en-US" dirty="0"/>
              <a:t>were </a:t>
            </a:r>
            <a:r>
              <a:rPr lang="en-US" dirty="0" smtClean="0"/>
              <a:t>independent?</a:t>
            </a:r>
            <a:endParaRPr lang="en-US" dirty="0"/>
          </a:p>
          <a:p>
            <a:pPr>
              <a:buFont typeface="Wingdings" panose="05000000000000000000" charset="2"/>
              <a:buNone/>
            </a:pPr>
            <a:endParaRPr lang="en-US" dirty="0"/>
          </a:p>
          <a:p>
            <a:pPr>
              <a:buFont typeface="Wingdings" panose="05000000000000000000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752600" y="1809750"/>
          <a:ext cx="5341938" cy="1033463"/>
        </p:xfrm>
        <a:graphic>
          <a:graphicData uri="http://schemas.openxmlformats.org/presentationml/2006/ole">
            <p:oleObj spid="_x0000_s2247" name="Equation" r:id="rId4" imgW="2221560" imgH="42048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409825" y="3943350"/>
          <a:ext cx="4037013" cy="850900"/>
        </p:xfrm>
        <a:graphic>
          <a:graphicData uri="http://schemas.openxmlformats.org/presentationml/2006/ole">
            <p:oleObj spid="_x0000_s2248" name="Equation" r:id="rId5" imgW="1672920" imgH="34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 smtClean="0"/>
              <a:t>Pointwise</a:t>
            </a:r>
            <a:r>
              <a:rPr lang="en-US" sz="2800" b="1" dirty="0" smtClean="0"/>
              <a:t>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much more do </a:t>
            </a:r>
            <a:r>
              <a:rPr lang="en-US" dirty="0" smtClean="0"/>
              <a:t>two words co</a:t>
            </a:r>
            <a:r>
              <a:rPr lang="en-US" dirty="0"/>
              <a:t>-occur than if they were </a:t>
            </a:r>
            <a:r>
              <a:rPr lang="en-US" dirty="0" smtClean="0"/>
              <a:t>independent?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169987" y="4235450"/>
          <a:ext cx="6678613" cy="881063"/>
        </p:xfrm>
        <a:graphic>
          <a:graphicData uri="http://schemas.openxmlformats.org/presentationml/2006/ole">
            <p:oleObj spid="_x0000_s1225" name="Equation" r:id="rId4" imgW="2779200" imgH="35640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63787" y="2343150"/>
          <a:ext cx="4037013" cy="850900"/>
        </p:xfrm>
        <a:graphic>
          <a:graphicData uri="http://schemas.openxmlformats.org/presentationml/2006/ole">
            <p:oleObj spid="_x0000_s1226" name="Equation" r:id="rId5" imgW="1672920" imgH="34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 smtClean="0"/>
              <a:t>How to Estimate </a:t>
            </a:r>
            <a:r>
              <a:rPr lang="en-US" sz="2800" dirty="0" err="1" smtClean="0"/>
              <a:t>Pointwise</a:t>
            </a:r>
            <a:r>
              <a:rPr lang="en-US" sz="2800" dirty="0" smtClean="0"/>
              <a:t> Mutual </a:t>
            </a:r>
            <a:r>
              <a:rPr lang="en-US" sz="2800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 smtClean="0"/>
              <a:t>Query </a:t>
            </a:r>
            <a:r>
              <a:rPr lang="en-US" sz="2800" dirty="0"/>
              <a:t>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 smtClean="0"/>
              <a:t>P(word) estimated by    </a:t>
            </a:r>
            <a:r>
              <a:rPr lang="en-US" sz="2600" dirty="0" smtClean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 smtClean="0"/>
              <a:t>P</a:t>
            </a:r>
            <a:r>
              <a:rPr lang="en-US" sz="2800" dirty="0"/>
              <a:t>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 smtClean="0"/>
              <a:t>by   </a:t>
            </a:r>
            <a:r>
              <a:rPr lang="en-US" sz="2600" dirty="0" smtClean="0">
                <a:latin typeface="Courier"/>
                <a:cs typeface="Courier"/>
              </a:rPr>
              <a:t>hits</a:t>
            </a:r>
            <a:r>
              <a:rPr lang="en-US" sz="2600" dirty="0">
                <a:latin typeface="Courier"/>
                <a:cs typeface="Courier"/>
              </a:rPr>
              <a:t>(word1 NEAR word2</a:t>
            </a:r>
            <a:r>
              <a:rPr lang="en-US" sz="2600" dirty="0" smtClean="0">
                <a:latin typeface="Courier"/>
                <a:cs typeface="Courier"/>
              </a:rPr>
              <a:t>)/N</a:t>
            </a:r>
          </a:p>
          <a:p>
            <a:pPr lvl="3"/>
            <a:r>
              <a:rPr lang="en-US" sz="2000" dirty="0" smtClean="0">
                <a:latin typeface="Calibri"/>
                <a:cs typeface="Calibri"/>
              </a:rPr>
              <a:t>(More correctly the bigram denominator should be </a:t>
            </a:r>
            <a:r>
              <a:rPr lang="en-US" sz="2000" dirty="0" err="1" smtClean="0">
                <a:latin typeface="Calibri"/>
                <a:cs typeface="Calibri"/>
              </a:rPr>
              <a:t>kN</a:t>
            </a:r>
            <a:r>
              <a:rPr lang="en-US" sz="2000" dirty="0" smtClean="0">
                <a:latin typeface="Calibri"/>
                <a:cs typeface="Calibri"/>
              </a:rPr>
              <a:t>, because there are a total of N consecutive bigrams (word1,word2), but </a:t>
            </a:r>
            <a:r>
              <a:rPr lang="en-US" sz="2000" dirty="0" err="1" smtClean="0">
                <a:latin typeface="Calibri"/>
                <a:cs typeface="Calibri"/>
              </a:rPr>
              <a:t>kN</a:t>
            </a:r>
            <a:r>
              <a:rPr lang="en-US" sz="2000" dirty="0" smtClean="0">
                <a:latin typeface="Calibri"/>
                <a:cs typeface="Calibri"/>
              </a:rPr>
              <a:t> bigrams that are k words apart, but we just use N on the rest of this slide and the next.)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62000" y="3790950"/>
          <a:ext cx="8101013" cy="1160969"/>
        </p:xfrm>
        <a:graphic>
          <a:graphicData uri="http://schemas.openxmlformats.org/presentationml/2006/ole">
            <p:oleObj spid="_x0000_s19489" name="Equation" r:id="rId4" imgW="3263760" imgH="456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28600" y="1276350"/>
          <a:ext cx="8662987" cy="431800"/>
        </p:xfrm>
        <a:graphic>
          <a:graphicData uri="http://schemas.openxmlformats.org/presentationml/2006/ole">
            <p:oleObj spid="_x0000_s20600" name="Equation" r:id="rId3" imgW="4068360" imgH="191880" progId="Equation.3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298575" y="3894137"/>
          <a:ext cx="6580188" cy="963613"/>
        </p:xfrm>
        <a:graphic>
          <a:graphicData uri="http://schemas.openxmlformats.org/presentationml/2006/ole">
            <p:oleObj spid="_x0000_s20601" name="Equation" r:id="rId4" imgW="3190680" imgH="456840" progId="Equation.3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838200" y="2982912"/>
          <a:ext cx="7548562" cy="808038"/>
        </p:xfrm>
        <a:graphic>
          <a:graphicData uri="http://schemas.openxmlformats.org/presentationml/2006/ole">
            <p:oleObj spid="_x0000_s20602" name="Equation" r:id="rId5" imgW="4013640" imgH="420480" progId="Equation.3">
              <p:embed/>
            </p:oleObj>
          </a:graphicData>
        </a:graphic>
      </p:graphicFrame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</p:nvPr>
        </p:nvGraphicFramePr>
        <p:xfrm>
          <a:off x="284748" y="1885950"/>
          <a:ext cx="8783052" cy="914400"/>
        </p:xfrm>
        <a:graphic>
          <a:graphicData uri="http://schemas.openxmlformats.org/presentationml/2006/ole">
            <p:oleObj spid="_x0000_s20603" name="Equation" r:id="rId6" imgW="4626000" imgH="466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thumbs-up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1430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local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true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-0.85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inconveniently</a:t>
                      </a:r>
                      <a:r>
                        <a:rPr lang="en-US" baseline="0" dirty="0" smtClean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thumbs-down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2192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5.8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very handy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r>
                        <a:rPr lang="en-US" baseline="0" dirty="0" smtClean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</a:t>
                      </a:r>
                      <a:r>
                        <a:rPr lang="en-US" sz="1800" baseline="0" dirty="0" smtClean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JJ NN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-2.0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lesser 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RBR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-6.8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unethical</a:t>
                      </a:r>
                      <a:r>
                        <a:rPr lang="en-US" baseline="0" dirty="0" smtClean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-8.5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410 reviews from </a:t>
            </a:r>
            <a:r>
              <a:rPr lang="en-US" dirty="0" err="1" smtClean="0"/>
              <a:t>Epinions</a:t>
            </a:r>
            <a:endParaRPr lang="en-US" dirty="0" smtClean="0"/>
          </a:p>
          <a:p>
            <a:pPr lvl="1"/>
            <a:r>
              <a:rPr lang="en-US" dirty="0" smtClean="0"/>
              <a:t>170 (41%) negative</a:t>
            </a:r>
          </a:p>
          <a:p>
            <a:pPr lvl="1"/>
            <a:r>
              <a:rPr lang="en-US" dirty="0" smtClean="0"/>
              <a:t>240 (59%) positive</a:t>
            </a:r>
          </a:p>
          <a:p>
            <a:r>
              <a:rPr lang="en-US" dirty="0" smtClean="0"/>
              <a:t>Majority class baseline: 59%</a:t>
            </a:r>
          </a:p>
          <a:p>
            <a:r>
              <a:rPr lang="en-US" dirty="0" err="1" smtClean="0"/>
              <a:t>Turney</a:t>
            </a:r>
            <a:r>
              <a:rPr lang="en-US" dirty="0" smtClean="0"/>
              <a:t> algorithm: 74%</a:t>
            </a:r>
          </a:p>
          <a:p>
            <a:endParaRPr lang="en-US" dirty="0"/>
          </a:p>
          <a:p>
            <a:r>
              <a:rPr lang="en-US" dirty="0" smtClean="0"/>
              <a:t>Phrases rather than words</a:t>
            </a:r>
          </a:p>
          <a:p>
            <a:r>
              <a:rPr lang="en-US" dirty="0" smtClean="0"/>
              <a:t>Learns domain-specific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to learn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: online thesaurus (covered in later lecture).</a:t>
            </a:r>
          </a:p>
          <a:p>
            <a:r>
              <a:rPr lang="en-US" dirty="0" smtClean="0"/>
              <a:t>Create positive (“good”) </a:t>
            </a:r>
            <a:r>
              <a:rPr lang="en-US" dirty="0"/>
              <a:t>and negative </a:t>
            </a:r>
            <a:r>
              <a:rPr lang="en-US" dirty="0" smtClean="0"/>
              <a:t>seed-words (“terrible”)</a:t>
            </a:r>
          </a:p>
          <a:p>
            <a:r>
              <a:rPr lang="en-US" dirty="0" smtClean="0"/>
              <a:t>Find Synonyms and Antonyms</a:t>
            </a:r>
          </a:p>
          <a:p>
            <a:pPr lvl="1"/>
            <a:r>
              <a:rPr lang="en-US" dirty="0" smtClean="0"/>
              <a:t>Positive Set:  Add  synonyms of positive words (“well”) and antonyms of negative words </a:t>
            </a:r>
          </a:p>
          <a:p>
            <a:pPr lvl="1"/>
            <a:r>
              <a:rPr lang="en-US" dirty="0" smtClean="0"/>
              <a:t>Negative Set: Add synonyms of negative words (“awful”)  and antonyms of positive words (”evil”)</a:t>
            </a:r>
          </a:p>
          <a:p>
            <a:r>
              <a:rPr lang="en-US" dirty="0" smtClean="0"/>
              <a:t>Repeat, following chains of synonyms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Hu and B. Liu. Mining and summarizing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customer reviews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In Proceedings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of KDD,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Learning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dirty="0" smtClean="0"/>
              <a:t>Can be domain-specific</a:t>
            </a:r>
          </a:p>
          <a:p>
            <a:pPr lvl="1"/>
            <a:r>
              <a:rPr lang="en-US" sz="2000" dirty="0" smtClean="0"/>
              <a:t>Can be more robust (more words)</a:t>
            </a:r>
          </a:p>
          <a:p>
            <a:r>
              <a:rPr lang="en-US" sz="2800" dirty="0" smtClean="0"/>
              <a:t>Intuition</a:t>
            </a:r>
          </a:p>
          <a:p>
            <a:pPr lvl="1"/>
            <a:r>
              <a:rPr lang="en-US" dirty="0" smtClean="0"/>
              <a:t>Start with a seed set of words (‘good’, ‘poor’)</a:t>
            </a:r>
          </a:p>
          <a:p>
            <a:pPr lvl="1"/>
            <a:r>
              <a:rPr lang="en-US" dirty="0" smtClean="0"/>
              <a:t>Find other words that have similar polarity:</a:t>
            </a:r>
          </a:p>
          <a:p>
            <a:pPr lvl="2"/>
            <a:r>
              <a:rPr lang="en-US" dirty="0" smtClean="0"/>
              <a:t>Using “and” and “but”</a:t>
            </a:r>
          </a:p>
          <a:p>
            <a:pPr lvl="2"/>
            <a:r>
              <a:rPr lang="en-US" dirty="0" smtClean="0"/>
              <a:t>Using words that occur nearby in the same document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synonyms and antonyms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435"/>
              </a:spcBef>
              <a:spcAft>
                <a:spcPts val="0"/>
              </a:spcAft>
              <a:defRPr/>
            </a:pPr>
            <a:r>
              <a:rPr lang="en-US" dirty="0" smtClean="0"/>
              <a:t>Definition &amp;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4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sentiment analysis?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known as opinion mining</a:t>
            </a:r>
          </a:p>
          <a:p>
            <a:pPr eaLnBrk="1" hangingPunct="1"/>
            <a:r>
              <a:rPr lang="en-US" smtClean="0"/>
              <a:t>Attempts to identify the opinion/sentiment that a person may hold towards an object</a:t>
            </a:r>
          </a:p>
          <a:p>
            <a:pPr eaLnBrk="1" hangingPunct="1"/>
            <a:r>
              <a:rPr lang="en-US" smtClean="0"/>
              <a:t>It is a finer grain analysis compared to subjectivity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486150"/>
          <a:ext cx="4572000" cy="11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278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Sentiment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dirty="0"/>
                    </a:p>
                  </a:txBody>
                  <a:tcPr marL="68580" marR="68580" marT="34275" marB="342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Subjectivity analysis</a:t>
                      </a:r>
                      <a:endParaRPr lang="en-US" sz="1400" dirty="0"/>
                    </a:p>
                  </a:txBody>
                  <a:tcPr marL="68580" marR="68580" marT="34275" marB="34275"/>
                </a:tc>
              </a:tr>
              <a:tr h="278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L="68580" marR="68580" marT="34275" marB="3427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Subjective</a:t>
                      </a:r>
                      <a:endParaRPr lang="en-US" sz="1400" dirty="0"/>
                    </a:p>
                  </a:txBody>
                  <a:tcPr marL="68580" marR="68580" marT="34275" marB="342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8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 </a:t>
                      </a:r>
                    </a:p>
                  </a:txBody>
                  <a:tcPr marL="68580" marR="68580" marT="34275" marB="3427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Neutral</a:t>
                      </a:r>
                    </a:p>
                  </a:txBody>
                  <a:tcPr marL="68580" marR="68580" marT="34275" marB="3427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</a:t>
                      </a:r>
                      <a:endParaRPr lang="en-US" sz="1400" dirty="0"/>
                    </a:p>
                  </a:txBody>
                  <a:tcPr marL="68580" marR="68580" marT="34275" marB="3427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13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  <a:endParaRPr 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200150"/>
            <a:ext cx="6172200" cy="4057650"/>
          </a:xfrm>
        </p:spPr>
        <p:txBody>
          <a:bodyPr/>
          <a:lstStyle/>
          <a:p>
            <a:r>
              <a:rPr lang="en-US"/>
              <a:t>Identify the orientation of opinion in a piece of text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Can be generalized to a wider set of emotions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1600200" y="2114550"/>
            <a:ext cx="1543050" cy="165735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/>
              <a:t>The movie </a:t>
            </a:r>
          </a:p>
          <a:p>
            <a:pPr algn="ctr"/>
            <a:r>
              <a:rPr lang="en-US" sz="1500"/>
              <a:t>was fabulous!</a:t>
            </a: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600450" y="2114550"/>
            <a:ext cx="1543050" cy="165735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/>
              <a:t>The movie </a:t>
            </a:r>
          </a:p>
          <a:p>
            <a:pPr algn="ctr"/>
            <a:r>
              <a:rPr lang="en-US" sz="1500"/>
              <a:t>stars Mr. X</a:t>
            </a: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5600700" y="2114550"/>
            <a:ext cx="1543050" cy="165735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/>
              <a:t>The movie </a:t>
            </a:r>
          </a:p>
          <a:p>
            <a:pPr algn="ctr"/>
            <a:r>
              <a:rPr lang="en-US" sz="1500"/>
              <a:t>was horrible!</a:t>
            </a: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6858000" y="2000250"/>
            <a:ext cx="400050" cy="400050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4800600" y="2057400"/>
            <a:ext cx="400050" cy="400050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2800350" y="2000250"/>
            <a:ext cx="400050" cy="400050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xmlns="" val="19291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32" grpId="0" animBg="1"/>
      <p:bldP spid="9233" grpId="0" animBg="1"/>
      <p:bldP spid="9234" grpId="0" animBg="1"/>
      <p:bldP spid="9229" grpId="0" animBg="1"/>
      <p:bldP spid="9230" grpId="0" animBg="1"/>
      <p:bldP spid="9225" grpId="0" animBg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191</TotalTime>
  <Words>3023</Words>
  <Application>Microsoft Office PowerPoint</Application>
  <PresentationFormat>On-screen Show (16:9)</PresentationFormat>
  <Paragraphs>527</Paragraphs>
  <Slides>63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NLP-jurafsky</vt:lpstr>
      <vt:lpstr>Equation</vt:lpstr>
      <vt:lpstr>Sentiment Analysis</vt:lpstr>
      <vt:lpstr>Positive or negative movie review?</vt:lpstr>
      <vt:lpstr>Google Product Search</vt:lpstr>
      <vt:lpstr>Bing Shopping</vt:lpstr>
      <vt:lpstr>Target Sentiment on Twitter</vt:lpstr>
      <vt:lpstr>Sentiment analysis has many other names</vt:lpstr>
      <vt:lpstr>Sentiment Analysis</vt:lpstr>
      <vt:lpstr>What is sentiment analysis?</vt:lpstr>
      <vt:lpstr>What is sentiment analysis?</vt:lpstr>
      <vt:lpstr>Motivation</vt:lpstr>
      <vt:lpstr>Components of an opinion</vt:lpstr>
      <vt:lpstr>Opinion mining tasks</vt:lpstr>
      <vt:lpstr>Opinion Mining Tasks (cont.)</vt:lpstr>
      <vt:lpstr>Facts and Opinions 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Tripod of Sentiment Analysis</vt:lpstr>
      <vt:lpstr>Methodology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Other issues in Classification</vt:lpstr>
      <vt:lpstr>Problems:  What makes reviews hard to classify?</vt:lpstr>
      <vt:lpstr>Thwarted Expectations and Ordering Effects</vt:lpstr>
      <vt:lpstr>Sentiment Analysis</vt:lpstr>
      <vt:lpstr>SentiWordNet</vt:lpstr>
      <vt:lpstr>Disagreements between polarity lexicons</vt:lpstr>
      <vt:lpstr>SentiWordNet</vt:lpstr>
      <vt:lpstr>Quantifying sentiment</vt:lpstr>
      <vt:lpstr>Building SentiWordNet</vt:lpstr>
      <vt:lpstr>Slide 40</vt:lpstr>
      <vt:lpstr>Committee of classifiers</vt:lpstr>
      <vt:lpstr>Lexicon of valance and arousal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admin</cp:lastModifiedBy>
  <cp:revision>357</cp:revision>
  <cp:lastPrinted>2018-12-05T14:16:36Z</cp:lastPrinted>
  <dcterms:created xsi:type="dcterms:W3CDTF">2018-12-05T14:16:36Z</dcterms:created>
  <dcterms:modified xsi:type="dcterms:W3CDTF">2018-12-06T06:57:04Z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16393৸-10.1.0.5707</vt:lpwstr>
  </property>
</Properties>
</file>