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media/image17.jpeg" ContentType="image/jpeg"/>
  <Override PartName="/ppt/media/image3.png" ContentType="image/png"/>
  <Override PartName="/ppt/media/image1.jpeg" ContentType="image/jpeg"/>
  <Override PartName="/ppt/media/image8.png" ContentType="image/png"/>
  <Override PartName="/ppt/media/image2.jpeg" ContentType="image/jpeg"/>
  <Override PartName="/ppt/media/image4.jpeg" ContentType="image/jpeg"/>
  <Override PartName="/ppt/media/image11.png" ContentType="image/png"/>
  <Override PartName="/ppt/media/image5.jpeg" ContentType="image/jpeg"/>
  <Override PartName="/ppt/media/image6.jpeg" ContentType="image/jpeg"/>
  <Override PartName="/ppt/media/image9.png" ContentType="image/png"/>
  <Override PartName="/ppt/media/image7.jpeg" ContentType="image/jpeg"/>
  <Override PartName="/ppt/media/image10.jpeg" ContentType="image/jpeg"/>
  <Override PartName="/ppt/media/image12.png" ContentType="image/png"/>
  <Override PartName="/ppt/media/image13.jpeg" ContentType="image/jpeg"/>
  <Override PartName="/ppt/media/image14.png" ContentType="image/png"/>
  <Override PartName="/ppt/media/image15.png" ContentType="image/png"/>
  <Override PartName="/ppt/media/image16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tIns="91440" bIns="91440" anchor="ctr"/>
          <a:p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tIns="91440" bIns="91440"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tIns="91440" bIns="91440"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4F53476-62BE-4340-9348-A26E43985628}" type="slidenum">
              <a:rPr b="0" lang="en-IN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b="0" lang="en-IN" sz="3200" spc="-1" strike="noStrike">
              <a:latin typeface="Arial"/>
            </a:endParaRPr>
          </a:p>
        </p:txBody>
      </p:sp>
      <p:pic>
        <p:nvPicPr>
          <p:cNvPr id="43" name="Shape 86" descr=""/>
          <p:cNvPicPr/>
          <p:nvPr/>
        </p:nvPicPr>
        <p:blipFill>
          <a:blip r:embed="rId1"/>
          <a:stretch/>
        </p:blipFill>
        <p:spPr>
          <a:xfrm>
            <a:off x="0" y="1332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44" name="CustomShape 3"/>
          <p:cNvSpPr/>
          <p:nvPr/>
        </p:nvSpPr>
        <p:spPr>
          <a:xfrm>
            <a:off x="5410080" y="6664680"/>
            <a:ext cx="7086240" cy="24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IN" sz="1000" spc="-1" strike="noStrike">
                <a:solidFill>
                  <a:srgbClr val="000000"/>
                </a:solidFill>
                <a:latin typeface="Calibri"/>
                <a:ea typeface="Calibri"/>
              </a:rPr>
              <a:t>Department of Computer Science &amp; Engineering, DSCE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45" name="CustomShape 4"/>
          <p:cNvSpPr/>
          <p:nvPr/>
        </p:nvSpPr>
        <p:spPr>
          <a:xfrm>
            <a:off x="1008360" y="369000"/>
            <a:ext cx="8012880" cy="224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IN" sz="4500" spc="-1" strike="noStrike">
                <a:solidFill>
                  <a:srgbClr val="000000"/>
                </a:solidFill>
                <a:latin typeface="Arial"/>
                <a:ea typeface="Arial"/>
              </a:rPr>
              <a:t>Question Paper Generator using Python</a:t>
            </a:r>
            <a:endParaRPr b="0" lang="en-IN" sz="4500" spc="-1" strike="noStrike">
              <a:latin typeface="Arial"/>
            </a:endParaRPr>
          </a:p>
        </p:txBody>
      </p:sp>
      <p:sp>
        <p:nvSpPr>
          <p:cNvPr id="46" name="CustomShape 5"/>
          <p:cNvSpPr/>
          <p:nvPr/>
        </p:nvSpPr>
        <p:spPr>
          <a:xfrm>
            <a:off x="6202440" y="4870440"/>
            <a:ext cx="2819160" cy="113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595959"/>
                </a:solidFill>
                <a:latin typeface="Arial"/>
                <a:ea typeface="Arial"/>
              </a:rPr>
              <a:t>By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595959"/>
                </a:solidFill>
                <a:latin typeface="Arial"/>
                <a:ea typeface="Arial"/>
              </a:rPr>
              <a:t>Aditya (1DS16CS009)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595959"/>
                </a:solidFill>
                <a:latin typeface="Arial"/>
                <a:ea typeface="Arial"/>
              </a:rPr>
              <a:t>Devansh Sharma (1DS16CS032)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595959"/>
                </a:solidFill>
                <a:latin typeface="Arial"/>
                <a:ea typeface="Arial"/>
              </a:rPr>
              <a:t>Harsh Pyati (1DS16CS035)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7" name="CustomShape 6"/>
          <p:cNvSpPr/>
          <p:nvPr/>
        </p:nvSpPr>
        <p:spPr>
          <a:xfrm>
            <a:off x="3382920" y="265320"/>
            <a:ext cx="3120120" cy="42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Mini Project On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48" name="CustomShape 7"/>
          <p:cNvSpPr/>
          <p:nvPr/>
        </p:nvSpPr>
        <p:spPr>
          <a:xfrm>
            <a:off x="1648440" y="2682000"/>
            <a:ext cx="6589440" cy="36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For the subject of Microprocessors 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9" name="CustomShape 8"/>
          <p:cNvSpPr/>
          <p:nvPr/>
        </p:nvSpPr>
        <p:spPr>
          <a:xfrm>
            <a:off x="1648440" y="2869560"/>
            <a:ext cx="6589440" cy="33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as part of AAT for CIE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50" name="CustomShape 9"/>
          <p:cNvSpPr/>
          <p:nvPr/>
        </p:nvSpPr>
        <p:spPr>
          <a:xfrm>
            <a:off x="3241440" y="3341880"/>
            <a:ext cx="3403080" cy="152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Under Guidance of </a:t>
            </a:r>
            <a:endParaRPr b="0" lang="en-IN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Mr. Anil Sagar T</a:t>
            </a:r>
            <a:endParaRPr b="0" lang="en-IN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Asst. Professor</a:t>
            </a:r>
            <a:endParaRPr b="0" lang="en-IN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Dept. of Computer Science</a:t>
            </a:r>
            <a:endParaRPr b="0" lang="en-IN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Dayananda Sagar College of Engineering</a:t>
            </a:r>
            <a:endParaRPr b="0" lang="en-IN" sz="1400" spc="-1" strike="noStrike">
              <a:latin typeface="Arial"/>
            </a:endParaRPr>
          </a:p>
        </p:txBody>
      </p:sp>
    </p:spTree>
  </p:cSld>
  <p:transition spd="slow">
    <p:fade thruBlk="true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b="0" lang="en-IN" sz="3200" spc="-1" strike="noStrike">
              <a:latin typeface="Arial"/>
            </a:endParaRPr>
          </a:p>
        </p:txBody>
      </p:sp>
      <p:pic>
        <p:nvPicPr>
          <p:cNvPr id="108" name="Shape 187" descr=""/>
          <p:cNvPicPr/>
          <p:nvPr/>
        </p:nvPicPr>
        <p:blipFill>
          <a:blip r:embed="rId1"/>
          <a:stretch/>
        </p:blipFill>
        <p:spPr>
          <a:xfrm>
            <a:off x="0" y="1332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109" name="CustomShape 3"/>
          <p:cNvSpPr/>
          <p:nvPr/>
        </p:nvSpPr>
        <p:spPr>
          <a:xfrm>
            <a:off x="5410080" y="6664680"/>
            <a:ext cx="7086240" cy="24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IN" sz="1000" spc="-1" strike="noStrike">
                <a:solidFill>
                  <a:srgbClr val="000000"/>
                </a:solidFill>
                <a:latin typeface="Calibri"/>
                <a:ea typeface="Calibri"/>
              </a:rPr>
              <a:t>Department of Computer Science &amp; Engineering, DSCE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110" name="CustomShape 4"/>
          <p:cNvSpPr/>
          <p:nvPr/>
        </p:nvSpPr>
        <p:spPr>
          <a:xfrm>
            <a:off x="1075680" y="2380680"/>
            <a:ext cx="7924320" cy="96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IN" sz="5000" spc="-1" strike="noStrike">
                <a:solidFill>
                  <a:srgbClr val="000000"/>
                </a:solidFill>
                <a:latin typeface="Arial"/>
                <a:ea typeface="Arial"/>
              </a:rPr>
              <a:t>Thank You</a:t>
            </a:r>
            <a:endParaRPr b="0" lang="en-IN" sz="5000" spc="-1" strike="noStrike">
              <a:latin typeface="Arial"/>
            </a:endParaRPr>
          </a:p>
        </p:txBody>
      </p:sp>
    </p:spTree>
  </p:cSld>
  <p:transition spd="slow">
    <p:fade thruBlk="true"/>
  </p:transition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b="0" lang="en-IN" sz="3200" spc="-1" strike="noStrike">
              <a:latin typeface="Arial"/>
            </a:endParaRPr>
          </a:p>
        </p:txBody>
      </p:sp>
      <p:pic>
        <p:nvPicPr>
          <p:cNvPr id="53" name="Shape 100" descr=""/>
          <p:cNvPicPr/>
          <p:nvPr/>
        </p:nvPicPr>
        <p:blipFill>
          <a:blip r:embed="rId1"/>
          <a:stretch/>
        </p:blipFill>
        <p:spPr>
          <a:xfrm>
            <a:off x="0" y="1332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54" name="CustomShape 3"/>
          <p:cNvSpPr/>
          <p:nvPr/>
        </p:nvSpPr>
        <p:spPr>
          <a:xfrm>
            <a:off x="5410080" y="6664680"/>
            <a:ext cx="7086240" cy="24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IN" sz="1000" spc="-1" strike="noStrike">
                <a:solidFill>
                  <a:srgbClr val="000000"/>
                </a:solidFill>
                <a:latin typeface="Calibri"/>
                <a:ea typeface="Calibri"/>
              </a:rPr>
              <a:t>Department of Computer Science &amp; Engineering, DSCE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55" name="CustomShape 4"/>
          <p:cNvSpPr/>
          <p:nvPr/>
        </p:nvSpPr>
        <p:spPr>
          <a:xfrm>
            <a:off x="2350080" y="155160"/>
            <a:ext cx="4615200" cy="56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IN" sz="3500" spc="-1" strike="noStrike">
                <a:solidFill>
                  <a:srgbClr val="000000"/>
                </a:solidFill>
                <a:latin typeface="Arial"/>
                <a:ea typeface="Arial"/>
              </a:rPr>
              <a:t>Block Diagram</a:t>
            </a:r>
            <a:endParaRPr b="0" lang="en-IN" sz="3500" spc="-1" strike="noStrike">
              <a:latin typeface="Arial"/>
            </a:endParaRPr>
          </a:p>
        </p:txBody>
      </p:sp>
      <p:pic>
        <p:nvPicPr>
          <p:cNvPr id="56" name="Shape 103" descr=""/>
          <p:cNvPicPr/>
          <p:nvPr/>
        </p:nvPicPr>
        <p:blipFill>
          <a:blip r:embed="rId2"/>
          <a:stretch/>
        </p:blipFill>
        <p:spPr>
          <a:xfrm>
            <a:off x="1053360" y="1178640"/>
            <a:ext cx="8000640" cy="4500360"/>
          </a:xfrm>
          <a:prstGeom prst="rect">
            <a:avLst/>
          </a:prstGeom>
          <a:ln>
            <a:noFill/>
          </a:ln>
        </p:spPr>
      </p:pic>
      <p:sp>
        <p:nvSpPr>
          <p:cNvPr id="57" name="CustomShape 5"/>
          <p:cNvSpPr/>
          <p:nvPr/>
        </p:nvSpPr>
        <p:spPr>
          <a:xfrm>
            <a:off x="1053360" y="2916720"/>
            <a:ext cx="601560" cy="30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6"/>
          <p:cNvSpPr/>
          <p:nvPr/>
        </p:nvSpPr>
        <p:spPr>
          <a:xfrm>
            <a:off x="1139400" y="2873520"/>
            <a:ext cx="902520" cy="38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IN" sz="1200" spc="-1" strike="noStrike">
                <a:solidFill>
                  <a:srgbClr val="666666"/>
                </a:solidFill>
                <a:latin typeface="Times New Roman"/>
                <a:ea typeface="Times New Roman"/>
              </a:rPr>
              <a:t>CO List</a:t>
            </a:r>
            <a:endParaRPr b="0" lang="en-IN" sz="1200" spc="-1" strike="noStrike">
              <a:latin typeface="Arial"/>
            </a:endParaRPr>
          </a:p>
        </p:txBody>
      </p:sp>
    </p:spTree>
  </p:cSld>
  <p:transition spd="slow">
    <p:push dir="l"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b="0" lang="en-IN" sz="3200" spc="-1" strike="noStrike">
              <a:latin typeface="Arial"/>
            </a:endParaRPr>
          </a:p>
        </p:txBody>
      </p:sp>
      <p:pic>
        <p:nvPicPr>
          <p:cNvPr id="61" name="Shape 112" descr=""/>
          <p:cNvPicPr/>
          <p:nvPr/>
        </p:nvPicPr>
        <p:blipFill>
          <a:blip r:embed="rId1"/>
          <a:stretch/>
        </p:blipFill>
        <p:spPr>
          <a:xfrm>
            <a:off x="0" y="1332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62" name="CustomShape 3"/>
          <p:cNvSpPr/>
          <p:nvPr/>
        </p:nvSpPr>
        <p:spPr>
          <a:xfrm>
            <a:off x="5410080" y="6664680"/>
            <a:ext cx="7086240" cy="24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IN" sz="1000" spc="-1" strike="noStrike">
                <a:solidFill>
                  <a:srgbClr val="000000"/>
                </a:solidFill>
                <a:latin typeface="Calibri"/>
                <a:ea typeface="Calibri"/>
              </a:rPr>
              <a:t>Department of Computer Science &amp; Engineering, DSCE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63" name="CustomShape 4"/>
          <p:cNvSpPr/>
          <p:nvPr/>
        </p:nvSpPr>
        <p:spPr>
          <a:xfrm>
            <a:off x="1059840" y="529920"/>
            <a:ext cx="7915680" cy="79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IN" sz="3500" spc="-1" strike="noStrike">
                <a:solidFill>
                  <a:srgbClr val="000000"/>
                </a:solidFill>
                <a:latin typeface="Arial"/>
                <a:ea typeface="Arial"/>
              </a:rPr>
              <a:t>Software/Modules Used</a:t>
            </a:r>
            <a:endParaRPr b="0" lang="en-IN" sz="3500" spc="-1" strike="noStrike">
              <a:latin typeface="Arial"/>
            </a:endParaRPr>
          </a:p>
        </p:txBody>
      </p:sp>
      <p:sp>
        <p:nvSpPr>
          <p:cNvPr id="64" name="CustomShape 5"/>
          <p:cNvSpPr/>
          <p:nvPr/>
        </p:nvSpPr>
        <p:spPr>
          <a:xfrm>
            <a:off x="1059840" y="2338560"/>
            <a:ext cx="7915680" cy="21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3934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IN" sz="2600" spc="-1" strike="noStrike">
                <a:solidFill>
                  <a:srgbClr val="595959"/>
                </a:solidFill>
                <a:latin typeface="Arial"/>
                <a:ea typeface="Arial"/>
              </a:rPr>
              <a:t>Python 3.4 or above</a:t>
            </a:r>
            <a:endParaRPr b="0" lang="en-IN" sz="2600" spc="-1" strike="noStrike">
              <a:latin typeface="Arial"/>
            </a:endParaRPr>
          </a:p>
          <a:p>
            <a:pPr marL="457200" indent="-3934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IN" sz="2600" spc="-1" strike="noStrike">
                <a:solidFill>
                  <a:srgbClr val="595959"/>
                </a:solidFill>
                <a:latin typeface="Arial"/>
                <a:ea typeface="Arial"/>
              </a:rPr>
              <a:t>Tkinter 8.6 or above</a:t>
            </a:r>
            <a:endParaRPr b="0" lang="en-IN" sz="2600" spc="-1" strike="noStrike">
              <a:latin typeface="Arial"/>
            </a:endParaRPr>
          </a:p>
          <a:p>
            <a:pPr marL="457200" indent="-3934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IN" sz="2600" spc="-1" strike="noStrike">
                <a:solidFill>
                  <a:srgbClr val="595959"/>
                </a:solidFill>
                <a:latin typeface="Arial"/>
                <a:ea typeface="Arial"/>
              </a:rPr>
              <a:t>Reportlab 3.4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IN" sz="2600" spc="-1" strike="noStrike">
              <a:latin typeface="Arial"/>
            </a:endParaRPr>
          </a:p>
        </p:txBody>
      </p:sp>
    </p:spTree>
  </p:cSld>
  <p:transition spd="slow">
    <p:push dir="l"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b="0" lang="en-IN" sz="3200" spc="-1" strike="noStrike">
              <a:latin typeface="Arial"/>
            </a:endParaRPr>
          </a:p>
        </p:txBody>
      </p:sp>
      <p:pic>
        <p:nvPicPr>
          <p:cNvPr id="67" name="Shape 122" descr=""/>
          <p:cNvPicPr/>
          <p:nvPr/>
        </p:nvPicPr>
        <p:blipFill>
          <a:blip r:embed="rId1"/>
          <a:stretch/>
        </p:blipFill>
        <p:spPr>
          <a:xfrm>
            <a:off x="0" y="1332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68" name="CustomShape 3"/>
          <p:cNvSpPr/>
          <p:nvPr/>
        </p:nvSpPr>
        <p:spPr>
          <a:xfrm>
            <a:off x="5410080" y="6664680"/>
            <a:ext cx="7086240" cy="24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IN" sz="1000" spc="-1" strike="noStrike">
                <a:solidFill>
                  <a:srgbClr val="000000"/>
                </a:solidFill>
                <a:latin typeface="Calibri"/>
                <a:ea typeface="Calibri"/>
              </a:rPr>
              <a:t>Department of Computer Science &amp; Engineering, DSCE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69" name="CustomShape 4"/>
          <p:cNvSpPr/>
          <p:nvPr/>
        </p:nvSpPr>
        <p:spPr>
          <a:xfrm>
            <a:off x="1173240" y="343080"/>
            <a:ext cx="7772040" cy="78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IN" sz="3500" spc="-1" strike="noStrike">
                <a:solidFill>
                  <a:srgbClr val="000000"/>
                </a:solidFill>
                <a:latin typeface="Arial"/>
                <a:ea typeface="Arial"/>
              </a:rPr>
              <a:t>Objectives</a:t>
            </a:r>
            <a:endParaRPr b="0" lang="en-IN" sz="3500" spc="-1" strike="noStrike">
              <a:latin typeface="Arial"/>
            </a:endParaRPr>
          </a:p>
        </p:txBody>
      </p:sp>
      <p:sp>
        <p:nvSpPr>
          <p:cNvPr id="70" name="CustomShape 5"/>
          <p:cNvSpPr/>
          <p:nvPr/>
        </p:nvSpPr>
        <p:spPr>
          <a:xfrm>
            <a:off x="1075680" y="1489680"/>
            <a:ext cx="7653600" cy="414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38052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en-IN" sz="2400" spc="-1" strike="noStrike">
                <a:solidFill>
                  <a:srgbClr val="595959"/>
                </a:solidFill>
                <a:latin typeface="Arial"/>
                <a:ea typeface="Arial"/>
              </a:rPr>
              <a:t>To generate one or more question papers in a pdf format by randomly selecting questions from a .txt file encoded with a particular syntax. The total marks for a question paper is 50.</a:t>
            </a:r>
            <a:endParaRPr b="0" lang="en-IN" sz="2400" spc="-1" strike="noStrike"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en-IN" sz="2400" spc="-1" strike="noStrike">
                <a:solidFill>
                  <a:srgbClr val="595959"/>
                </a:solidFill>
                <a:latin typeface="Arial"/>
                <a:ea typeface="Arial"/>
              </a:rPr>
              <a:t>Export generated question paper(s) to the computer running the program in a folder.</a:t>
            </a:r>
            <a:endParaRPr b="0" lang="en-IN" sz="2400" spc="-1" strike="noStrike"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en-IN" sz="2400" spc="-1" strike="noStrike">
                <a:solidFill>
                  <a:srgbClr val="595959"/>
                </a:solidFill>
                <a:latin typeface="Arial"/>
                <a:ea typeface="Arial"/>
              </a:rPr>
              <a:t>Provide a GUI to select questions file, select the number of sets, optional Course Objectives list file and select an export location. </a:t>
            </a:r>
            <a:endParaRPr b="0" lang="en-IN" sz="2400" spc="-1" strike="noStrike">
              <a:latin typeface="Arial"/>
            </a:endParaRPr>
          </a:p>
        </p:txBody>
      </p:sp>
    </p:spTree>
  </p:cSld>
  <p:transition spd="slow">
    <p:push dir="l"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b="0" lang="en-IN" sz="3200" spc="-1" strike="noStrike">
              <a:latin typeface="Arial"/>
            </a:endParaRPr>
          </a:p>
        </p:txBody>
      </p:sp>
      <p:pic>
        <p:nvPicPr>
          <p:cNvPr id="73" name="Shape 132" descr=""/>
          <p:cNvPicPr/>
          <p:nvPr/>
        </p:nvPicPr>
        <p:blipFill>
          <a:blip r:embed="rId1"/>
          <a:stretch/>
        </p:blipFill>
        <p:spPr>
          <a:xfrm>
            <a:off x="0" y="1332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74" name="CustomShape 3"/>
          <p:cNvSpPr/>
          <p:nvPr/>
        </p:nvSpPr>
        <p:spPr>
          <a:xfrm>
            <a:off x="5410080" y="6664680"/>
            <a:ext cx="7086240" cy="24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IN" sz="1000" spc="-1" strike="noStrike">
                <a:solidFill>
                  <a:srgbClr val="000000"/>
                </a:solidFill>
                <a:latin typeface="Calibri"/>
                <a:ea typeface="Calibri"/>
              </a:rPr>
              <a:t>Department of Computer Science &amp; Engineering, DSCE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75" name="CustomShape 4"/>
          <p:cNvSpPr/>
          <p:nvPr/>
        </p:nvSpPr>
        <p:spPr>
          <a:xfrm>
            <a:off x="1059840" y="117360"/>
            <a:ext cx="7915680" cy="75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IN" sz="3500" spc="-1" strike="noStrike">
                <a:solidFill>
                  <a:srgbClr val="000000"/>
                </a:solidFill>
                <a:latin typeface="Arial"/>
                <a:ea typeface="Arial"/>
              </a:rPr>
              <a:t>Methodology</a:t>
            </a:r>
            <a:endParaRPr b="0" lang="en-IN" sz="3500" spc="-1" strike="noStrike">
              <a:latin typeface="Arial"/>
            </a:endParaRPr>
          </a:p>
        </p:txBody>
      </p:sp>
      <p:sp>
        <p:nvSpPr>
          <p:cNvPr id="76" name="CustomShape 5"/>
          <p:cNvSpPr/>
          <p:nvPr/>
        </p:nvSpPr>
        <p:spPr>
          <a:xfrm>
            <a:off x="975960" y="1073160"/>
            <a:ext cx="8083800" cy="49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3553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IN" sz="2000" spc="-1" strike="noStrike">
                <a:solidFill>
                  <a:srgbClr val="595959"/>
                </a:solidFill>
                <a:latin typeface="Arial"/>
                <a:ea typeface="Arial"/>
              </a:rPr>
              <a:t>Provide a GUI to select the questions file and the number of sets</a:t>
            </a:r>
            <a:endParaRPr b="0" lang="en-IN" sz="2000" spc="-1" strike="noStrike"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IN" sz="2000" spc="-1" strike="noStrike">
                <a:solidFill>
                  <a:srgbClr val="595959"/>
                </a:solidFill>
                <a:latin typeface="Arial"/>
                <a:ea typeface="Arial"/>
              </a:rPr>
              <a:t>Once the required parameters are selected, the input module calls the the paper generator</a:t>
            </a:r>
            <a:endParaRPr b="0" lang="en-IN" sz="2000" spc="-1" strike="noStrike"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IN" sz="2000" spc="-1" strike="noStrike">
                <a:solidFill>
                  <a:srgbClr val="595959"/>
                </a:solidFill>
                <a:latin typeface="Arial"/>
                <a:ea typeface="Arial"/>
              </a:rPr>
              <a:t>The paper generator works as such:</a:t>
            </a:r>
            <a:endParaRPr b="0" lang="en-IN" sz="2000" spc="-1" strike="noStrike">
              <a:latin typeface="Arial"/>
            </a:endParaRPr>
          </a:p>
          <a:p>
            <a:pPr lvl="1" marL="914400" indent="-355320">
              <a:lnSpc>
                <a:spcPct val="115000"/>
              </a:lnSpc>
              <a:buClr>
                <a:srgbClr val="595959"/>
              </a:buClr>
              <a:buFont typeface="Arial"/>
              <a:buAutoNum type="alphaLcPeriod"/>
            </a:pPr>
            <a:r>
              <a:rPr b="0" lang="en-IN" sz="2000" spc="-1" strike="noStrike">
                <a:solidFill>
                  <a:srgbClr val="595959"/>
                </a:solidFill>
                <a:latin typeface="Arial"/>
                <a:ea typeface="Arial"/>
              </a:rPr>
              <a:t>Generates a psuedo-random number limited to the number of questions in the file provided.</a:t>
            </a:r>
            <a:endParaRPr b="0" lang="en-IN" sz="2000" spc="-1" strike="noStrike">
              <a:latin typeface="Arial"/>
            </a:endParaRPr>
          </a:p>
          <a:p>
            <a:pPr lvl="1" marL="914400" indent="-355320">
              <a:lnSpc>
                <a:spcPct val="115000"/>
              </a:lnSpc>
              <a:buClr>
                <a:srgbClr val="595959"/>
              </a:buClr>
              <a:buFont typeface="Arial"/>
              <a:buAutoNum type="alphaLcPeriod"/>
            </a:pPr>
            <a:r>
              <a:rPr b="0" lang="en-IN" sz="2000" spc="-1" strike="noStrike">
                <a:solidFill>
                  <a:srgbClr val="595959"/>
                </a:solidFill>
                <a:latin typeface="Arial"/>
                <a:ea typeface="Arial"/>
              </a:rPr>
              <a:t>Selects the corresponding question and marks it as added. Copies the question to the output file and updates total marks.</a:t>
            </a:r>
            <a:endParaRPr b="0" lang="en-IN" sz="2000" spc="-1" strike="noStrike">
              <a:latin typeface="Arial"/>
            </a:endParaRPr>
          </a:p>
          <a:p>
            <a:pPr lvl="1" marL="914400" indent="-355320">
              <a:lnSpc>
                <a:spcPct val="115000"/>
              </a:lnSpc>
              <a:buClr>
                <a:srgbClr val="595959"/>
              </a:buClr>
              <a:buFont typeface="Arial"/>
              <a:buAutoNum type="alphaLcPeriod"/>
            </a:pPr>
            <a:r>
              <a:rPr b="0" lang="en-IN" sz="2000" spc="-1" strike="noStrike">
                <a:solidFill>
                  <a:srgbClr val="595959"/>
                </a:solidFill>
                <a:latin typeface="Arial"/>
                <a:ea typeface="Arial"/>
              </a:rPr>
              <a:t>Once the total marks is &gt;43 (85%), the selection of questions is limited to 50-total marks.</a:t>
            </a:r>
            <a:endParaRPr b="0" lang="en-IN" sz="2000" spc="-1" strike="noStrike">
              <a:latin typeface="Arial"/>
            </a:endParaRPr>
          </a:p>
          <a:p>
            <a:pPr lvl="1" marL="914400" indent="-355320">
              <a:lnSpc>
                <a:spcPct val="115000"/>
              </a:lnSpc>
              <a:buClr>
                <a:srgbClr val="595959"/>
              </a:buClr>
              <a:buFont typeface="Arial"/>
              <a:buAutoNum type="alphaLcPeriod"/>
            </a:pPr>
            <a:r>
              <a:rPr b="0" lang="en-IN" sz="2000" spc="-1" strike="noStrike">
                <a:solidFill>
                  <a:srgbClr val="595959"/>
                </a:solidFill>
                <a:latin typeface="Arial"/>
                <a:ea typeface="Arial"/>
              </a:rPr>
              <a:t>The generated paper is rendered as pdf and exported</a:t>
            </a:r>
            <a:endParaRPr b="0" lang="en-IN" sz="2000" spc="-1" strike="noStrike"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IN" sz="2000" spc="-1" strike="noStrike">
                <a:solidFill>
                  <a:srgbClr val="595959"/>
                </a:solidFill>
                <a:latin typeface="Arial"/>
                <a:ea typeface="Arial"/>
              </a:rPr>
              <a:t>The above process is repeated for the required number of sets.</a:t>
            </a:r>
            <a:endParaRPr b="0" lang="en-IN" sz="2000" spc="-1" strike="noStrike">
              <a:latin typeface="Arial"/>
            </a:endParaRPr>
          </a:p>
        </p:txBody>
      </p:sp>
    </p:spTree>
  </p:cSld>
  <p:transition spd="slow">
    <p:push dir="l"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b="0" lang="en-IN" sz="3200" spc="-1" strike="noStrike">
              <a:latin typeface="Arial"/>
            </a:endParaRPr>
          </a:p>
        </p:txBody>
      </p:sp>
      <p:pic>
        <p:nvPicPr>
          <p:cNvPr id="79" name="Shape 142" descr=""/>
          <p:cNvPicPr/>
          <p:nvPr/>
        </p:nvPicPr>
        <p:blipFill>
          <a:blip r:embed="rId1"/>
          <a:stretch/>
        </p:blipFill>
        <p:spPr>
          <a:xfrm>
            <a:off x="0" y="1332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80" name="CustomShape 3"/>
          <p:cNvSpPr/>
          <p:nvPr/>
        </p:nvSpPr>
        <p:spPr>
          <a:xfrm>
            <a:off x="5410080" y="6664680"/>
            <a:ext cx="7086240" cy="24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IN" sz="1000" spc="-1" strike="noStrike">
                <a:solidFill>
                  <a:srgbClr val="000000"/>
                </a:solidFill>
                <a:latin typeface="Calibri"/>
                <a:ea typeface="Calibri"/>
              </a:rPr>
              <a:t>Department of Computer Science &amp; Engineering, DSCE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81" name="CustomShape 4"/>
          <p:cNvSpPr/>
          <p:nvPr/>
        </p:nvSpPr>
        <p:spPr>
          <a:xfrm>
            <a:off x="1059840" y="159840"/>
            <a:ext cx="7915680" cy="75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IN" sz="3500" spc="-1" strike="noStrike">
                <a:solidFill>
                  <a:srgbClr val="000000"/>
                </a:solidFill>
                <a:latin typeface="Arial"/>
                <a:ea typeface="Arial"/>
              </a:rPr>
              <a:t>Input File</a:t>
            </a:r>
            <a:endParaRPr b="0" lang="en-IN" sz="3500" spc="-1" strike="noStrike">
              <a:latin typeface="Arial"/>
            </a:endParaRPr>
          </a:p>
        </p:txBody>
      </p:sp>
      <p:pic>
        <p:nvPicPr>
          <p:cNvPr id="82" name="Shape 145" descr=""/>
          <p:cNvPicPr/>
          <p:nvPr/>
        </p:nvPicPr>
        <p:blipFill>
          <a:blip r:embed="rId2"/>
          <a:stretch/>
        </p:blipFill>
        <p:spPr>
          <a:xfrm>
            <a:off x="1059840" y="1470240"/>
            <a:ext cx="8083800" cy="1558080"/>
          </a:xfrm>
          <a:prstGeom prst="rect">
            <a:avLst/>
          </a:prstGeom>
          <a:ln>
            <a:noFill/>
          </a:ln>
        </p:spPr>
      </p:pic>
      <p:pic>
        <p:nvPicPr>
          <p:cNvPr id="83" name="Shape 146" descr=""/>
          <p:cNvPicPr/>
          <p:nvPr/>
        </p:nvPicPr>
        <p:blipFill>
          <a:blip r:embed="rId3"/>
          <a:stretch/>
        </p:blipFill>
        <p:spPr>
          <a:xfrm>
            <a:off x="1059840" y="4554360"/>
            <a:ext cx="7915680" cy="567360"/>
          </a:xfrm>
          <a:prstGeom prst="rect">
            <a:avLst/>
          </a:prstGeom>
          <a:ln>
            <a:noFill/>
          </a:ln>
        </p:spPr>
      </p:pic>
      <p:sp>
        <p:nvSpPr>
          <p:cNvPr id="84" name="CustomShape 5"/>
          <p:cNvSpPr/>
          <p:nvPr/>
        </p:nvSpPr>
        <p:spPr>
          <a:xfrm>
            <a:off x="1094040" y="1065960"/>
            <a:ext cx="1619280" cy="24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Questions File: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85" name="CustomShape 6"/>
          <p:cNvSpPr/>
          <p:nvPr/>
        </p:nvSpPr>
        <p:spPr>
          <a:xfrm>
            <a:off x="1094040" y="3969000"/>
            <a:ext cx="2755440" cy="24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Course Objectives File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endParaRPr b="0" lang="en-IN" sz="1400" spc="-1" strike="noStrike">
              <a:latin typeface="Arial"/>
            </a:endParaRPr>
          </a:p>
        </p:txBody>
      </p:sp>
    </p:spTree>
  </p:cSld>
  <p:transition spd="slow">
    <p:push dir="l"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b="0" lang="en-IN" sz="3200" spc="-1" strike="noStrike">
              <a:latin typeface="Arial"/>
            </a:endParaRPr>
          </a:p>
        </p:txBody>
      </p:sp>
      <p:pic>
        <p:nvPicPr>
          <p:cNvPr id="88" name="Shape 155" descr=""/>
          <p:cNvPicPr/>
          <p:nvPr/>
        </p:nvPicPr>
        <p:blipFill>
          <a:blip r:embed="rId1"/>
          <a:stretch/>
        </p:blipFill>
        <p:spPr>
          <a:xfrm>
            <a:off x="0" y="1332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89" name="CustomShape 3"/>
          <p:cNvSpPr/>
          <p:nvPr/>
        </p:nvSpPr>
        <p:spPr>
          <a:xfrm>
            <a:off x="5410080" y="6664680"/>
            <a:ext cx="7086240" cy="24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IN" sz="1000" spc="-1" strike="noStrike">
                <a:solidFill>
                  <a:srgbClr val="000000"/>
                </a:solidFill>
                <a:latin typeface="Calibri"/>
                <a:ea typeface="Calibri"/>
              </a:rPr>
              <a:t>Department of Computer Science &amp; Engineering, DSCE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1059840" y="159840"/>
            <a:ext cx="7915680" cy="75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IN" sz="3500" spc="-1" strike="noStrike">
                <a:solidFill>
                  <a:srgbClr val="000000"/>
                </a:solidFill>
                <a:latin typeface="Arial"/>
                <a:ea typeface="Arial"/>
              </a:rPr>
              <a:t>GUI</a:t>
            </a:r>
            <a:endParaRPr b="0" lang="en-IN" sz="3500" spc="-1" strike="noStrike">
              <a:latin typeface="Arial"/>
            </a:endParaRPr>
          </a:p>
        </p:txBody>
      </p:sp>
      <p:pic>
        <p:nvPicPr>
          <p:cNvPr id="91" name="Shape 158" descr=""/>
          <p:cNvPicPr/>
          <p:nvPr/>
        </p:nvPicPr>
        <p:blipFill>
          <a:blip r:embed="rId2"/>
          <a:stretch/>
        </p:blipFill>
        <p:spPr>
          <a:xfrm>
            <a:off x="2759760" y="915480"/>
            <a:ext cx="4516200" cy="3375360"/>
          </a:xfrm>
          <a:prstGeom prst="rect">
            <a:avLst/>
          </a:prstGeom>
          <a:ln>
            <a:noFill/>
          </a:ln>
        </p:spPr>
      </p:pic>
      <p:pic>
        <p:nvPicPr>
          <p:cNvPr id="92" name="Shape 159" descr=""/>
          <p:cNvPicPr/>
          <p:nvPr/>
        </p:nvPicPr>
        <p:blipFill>
          <a:blip r:embed="rId3"/>
          <a:stretch/>
        </p:blipFill>
        <p:spPr>
          <a:xfrm>
            <a:off x="2257920" y="4383720"/>
            <a:ext cx="5519880" cy="1752120"/>
          </a:xfrm>
          <a:prstGeom prst="rect">
            <a:avLst/>
          </a:prstGeom>
          <a:ln>
            <a:noFill/>
          </a:ln>
        </p:spPr>
      </p:pic>
    </p:spTree>
  </p:cSld>
  <p:transition spd="slow">
    <p:push dir="l"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b="0" lang="en-IN" sz="3200" spc="-1" strike="noStrike">
              <a:latin typeface="Arial"/>
            </a:endParaRPr>
          </a:p>
        </p:txBody>
      </p:sp>
      <p:pic>
        <p:nvPicPr>
          <p:cNvPr id="95" name="Shape 166" descr=""/>
          <p:cNvPicPr/>
          <p:nvPr/>
        </p:nvPicPr>
        <p:blipFill>
          <a:blip r:embed="rId1"/>
          <a:stretch/>
        </p:blipFill>
        <p:spPr>
          <a:xfrm>
            <a:off x="0" y="1332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96" name="CustomShape 3"/>
          <p:cNvSpPr/>
          <p:nvPr/>
        </p:nvSpPr>
        <p:spPr>
          <a:xfrm>
            <a:off x="5410080" y="6664680"/>
            <a:ext cx="7086240" cy="24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IN" sz="1000" spc="-1" strike="noStrike">
                <a:solidFill>
                  <a:srgbClr val="000000"/>
                </a:solidFill>
                <a:latin typeface="Calibri"/>
                <a:ea typeface="Calibri"/>
              </a:rPr>
              <a:t>Department of Computer Science &amp; Engineering, DSCE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97" name="CustomShape 4"/>
          <p:cNvSpPr/>
          <p:nvPr/>
        </p:nvSpPr>
        <p:spPr>
          <a:xfrm>
            <a:off x="1059840" y="159840"/>
            <a:ext cx="7915680" cy="75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IN" sz="3500" spc="-1" strike="noStrike">
                <a:solidFill>
                  <a:srgbClr val="000000"/>
                </a:solidFill>
                <a:latin typeface="Arial"/>
                <a:ea typeface="Arial"/>
              </a:rPr>
              <a:t>Output File</a:t>
            </a:r>
            <a:endParaRPr b="0" lang="en-IN" sz="3500" spc="-1" strike="noStrike">
              <a:latin typeface="Arial"/>
            </a:endParaRPr>
          </a:p>
        </p:txBody>
      </p:sp>
      <p:pic>
        <p:nvPicPr>
          <p:cNvPr id="98" name="Shape 169" descr=""/>
          <p:cNvPicPr/>
          <p:nvPr/>
        </p:nvPicPr>
        <p:blipFill>
          <a:blip r:embed="rId2"/>
          <a:srcRect l="0" t="0" r="0" b="68286"/>
          <a:stretch/>
        </p:blipFill>
        <p:spPr>
          <a:xfrm>
            <a:off x="1216080" y="979200"/>
            <a:ext cx="7611120" cy="1752120"/>
          </a:xfrm>
          <a:prstGeom prst="rect">
            <a:avLst/>
          </a:prstGeom>
          <a:ln>
            <a:noFill/>
          </a:ln>
        </p:spPr>
      </p:pic>
      <p:pic>
        <p:nvPicPr>
          <p:cNvPr id="99" name="Shape 170" descr=""/>
          <p:cNvPicPr/>
          <p:nvPr/>
        </p:nvPicPr>
        <p:blipFill>
          <a:blip r:embed="rId3"/>
          <a:srcRect l="0" t="48895" r="0" b="0"/>
          <a:stretch/>
        </p:blipFill>
        <p:spPr>
          <a:xfrm>
            <a:off x="1216080" y="2731680"/>
            <a:ext cx="7611120" cy="2956320"/>
          </a:xfrm>
          <a:prstGeom prst="rect">
            <a:avLst/>
          </a:prstGeom>
          <a:ln>
            <a:noFill/>
          </a:ln>
        </p:spPr>
      </p:pic>
    </p:spTree>
  </p:cSld>
  <p:transition spd="slow">
    <p:push dir="l"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b="0" lang="en-IN" sz="3200" spc="-1" strike="noStrike">
              <a:latin typeface="Arial"/>
            </a:endParaRPr>
          </a:p>
        </p:txBody>
      </p:sp>
      <p:pic>
        <p:nvPicPr>
          <p:cNvPr id="102" name="Shape 177" descr=""/>
          <p:cNvPicPr/>
          <p:nvPr/>
        </p:nvPicPr>
        <p:blipFill>
          <a:blip r:embed="rId1"/>
          <a:stretch/>
        </p:blipFill>
        <p:spPr>
          <a:xfrm>
            <a:off x="0" y="1332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103" name="CustomShape 3"/>
          <p:cNvSpPr/>
          <p:nvPr/>
        </p:nvSpPr>
        <p:spPr>
          <a:xfrm>
            <a:off x="5410080" y="6664680"/>
            <a:ext cx="7086240" cy="24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IN" sz="1000" spc="-1" strike="noStrike">
                <a:solidFill>
                  <a:srgbClr val="000000"/>
                </a:solidFill>
                <a:latin typeface="Calibri"/>
                <a:ea typeface="Calibri"/>
              </a:rPr>
              <a:t>Department of Computer Science &amp; Engineering, DSCE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104" name="CustomShape 4"/>
          <p:cNvSpPr/>
          <p:nvPr/>
        </p:nvSpPr>
        <p:spPr>
          <a:xfrm>
            <a:off x="1075680" y="267480"/>
            <a:ext cx="7924320" cy="72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IN" sz="3500" spc="-1" strike="noStrike">
                <a:solidFill>
                  <a:srgbClr val="000000"/>
                </a:solidFill>
                <a:latin typeface="Arial"/>
                <a:ea typeface="Arial"/>
              </a:rPr>
              <a:t>Other Possible Applications</a:t>
            </a:r>
            <a:endParaRPr b="0" lang="en-IN" sz="3500" spc="-1" strike="noStrike">
              <a:latin typeface="Arial"/>
            </a:endParaRPr>
          </a:p>
        </p:txBody>
      </p:sp>
      <p:sp>
        <p:nvSpPr>
          <p:cNvPr id="105" name="CustomShape 5"/>
          <p:cNvSpPr/>
          <p:nvPr/>
        </p:nvSpPr>
        <p:spPr>
          <a:xfrm>
            <a:off x="1075680" y="1355760"/>
            <a:ext cx="7924320" cy="443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3934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IN" sz="2600" spc="-1" strike="noStrike">
                <a:solidFill>
                  <a:srgbClr val="595959"/>
                </a:solidFill>
                <a:latin typeface="Arial"/>
                <a:ea typeface="Arial"/>
              </a:rPr>
              <a:t>By using sentences instead of questions and with a few modifications and integration with a dictionary, mad libs templates can be generated</a:t>
            </a:r>
            <a:endParaRPr b="0" lang="en-IN" sz="2600" spc="-1" strike="noStrike">
              <a:latin typeface="Arial"/>
            </a:endParaRPr>
          </a:p>
          <a:p>
            <a:pPr marL="457200" indent="-3934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IN" sz="2600" spc="-1" strike="noStrike">
                <a:solidFill>
                  <a:srgbClr val="595959"/>
                </a:solidFill>
                <a:latin typeface="Arial"/>
                <a:ea typeface="Arial"/>
              </a:rPr>
              <a:t>Combining this algorithm with other algorithms, crossword puzzles may be created.</a:t>
            </a:r>
            <a:endParaRPr b="0" lang="en-IN" sz="2600" spc="-1" strike="noStrike">
              <a:latin typeface="Arial"/>
            </a:endParaRPr>
          </a:p>
          <a:p>
            <a:pPr marL="457200" indent="-3934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IN" sz="2600" spc="-1" strike="noStrike">
                <a:solidFill>
                  <a:srgbClr val="595959"/>
                </a:solidFill>
                <a:latin typeface="Arial"/>
                <a:ea typeface="Arial"/>
              </a:rPr>
              <a:t>MCQ papers, fill in the blank type papers and other types of papers can be made with modifications.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IN" sz="2600" spc="-1" strike="noStrike">
              <a:latin typeface="Arial"/>
            </a:endParaRPr>
          </a:p>
        </p:txBody>
      </p:sp>
    </p:spTree>
  </p:cSld>
  <p:transition spd="slow">
    <p:push dir="l"/>
  </p:transition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Application>LibreOffice/5.4.0.3$Windows_X86_64 LibreOffice_project/7556cbc6811c9d992f4064ab9287069087d7f62c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2018-04-13T12:01:04Z</dcterms:modified>
  <cp:revision>1</cp:revision>
  <dc:subject/>
  <dc:title/>
</cp:coreProperties>
</file>