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 id="2147483840" r:id="rId2"/>
  </p:sldMasterIdLst>
  <p:sldIdLst>
    <p:sldId id="307" r:id="rId3"/>
    <p:sldId id="275" r:id="rId4"/>
    <p:sldId id="294" r:id="rId5"/>
    <p:sldId id="285" r:id="rId6"/>
    <p:sldId id="296" r:id="rId7"/>
    <p:sldId id="293" r:id="rId8"/>
    <p:sldId id="302" r:id="rId9"/>
    <p:sldId id="303" r:id="rId10"/>
    <p:sldId id="30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B1A4"/>
    <a:srgbClr val="BDA47C"/>
    <a:srgbClr val="2E3128"/>
    <a:srgbClr val="ADDB31"/>
    <a:srgbClr val="FED883"/>
    <a:srgbClr val="D4B9A3"/>
    <a:srgbClr val="FF66CC"/>
    <a:srgbClr val="CCECFF"/>
    <a:srgbClr val="A8DD0B"/>
    <a:srgbClr val="DFA8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9012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0497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78717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3B6CE7-F0FB-4779-9DB5-8A16E55CF5F9}" type="datetimeFigureOut">
              <a:rPr lang="en-IN" smtClean="0"/>
              <a:t>04-06-2022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623CCD-8B4E-4EEE-B6F4-D79C7E59E930}" type="slidenum">
              <a:rPr lang="en-IN" smtClean="0"/>
              <a:t>‹#›</a:t>
            </a:fld>
            <a:endParaRPr lang="en-IN" dirty="0"/>
          </a:p>
        </p:txBody>
      </p:sp>
    </p:spTree>
    <p:extLst>
      <p:ext uri="{BB962C8B-B14F-4D97-AF65-F5344CB8AC3E}">
        <p14:creationId xmlns:p14="http://schemas.microsoft.com/office/powerpoint/2010/main" val="2384397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B6CE7-F0FB-4779-9DB5-8A16E55CF5F9}" type="datetimeFigureOut">
              <a:rPr lang="en-IN" smtClean="0"/>
              <a:t>04-06-2022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23CCD-8B4E-4EEE-B6F4-D79C7E59E930}" type="slidenum">
              <a:rPr lang="en-IN" smtClean="0"/>
              <a:t>‹#›</a:t>
            </a:fld>
            <a:endParaRPr lang="en-IN"/>
          </a:p>
        </p:txBody>
      </p:sp>
    </p:spTree>
    <p:extLst>
      <p:ext uri="{BB962C8B-B14F-4D97-AF65-F5344CB8AC3E}">
        <p14:creationId xmlns:p14="http://schemas.microsoft.com/office/powerpoint/2010/main" val="103015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B6CE7-F0FB-4779-9DB5-8A16E55CF5F9}" type="datetimeFigureOut">
              <a:rPr lang="en-IN" smtClean="0"/>
              <a:t>04-06-2022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623CCD-8B4E-4EEE-B6F4-D79C7E59E930}" type="slidenum">
              <a:rPr lang="en-IN" smtClean="0"/>
              <a:t>‹#›</a:t>
            </a:fld>
            <a:endParaRPr lang="en-IN" dirty="0"/>
          </a:p>
        </p:txBody>
      </p:sp>
    </p:spTree>
    <p:extLst>
      <p:ext uri="{BB962C8B-B14F-4D97-AF65-F5344CB8AC3E}">
        <p14:creationId xmlns:p14="http://schemas.microsoft.com/office/powerpoint/2010/main" val="3428830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F3B6CE7-F0FB-4779-9DB5-8A16E55CF5F9}" type="datetimeFigureOut">
              <a:rPr lang="en-IN" smtClean="0"/>
              <a:t>04-06-2022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E623CCD-8B4E-4EEE-B6F4-D79C7E59E930}" type="slidenum">
              <a:rPr lang="en-IN" smtClean="0"/>
              <a:t>‹#›</a:t>
            </a:fld>
            <a:endParaRPr lang="en-IN"/>
          </a:p>
        </p:txBody>
      </p:sp>
    </p:spTree>
    <p:extLst>
      <p:ext uri="{BB962C8B-B14F-4D97-AF65-F5344CB8AC3E}">
        <p14:creationId xmlns:p14="http://schemas.microsoft.com/office/powerpoint/2010/main" val="384148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F3B6CE7-F0FB-4779-9DB5-8A16E55CF5F9}" type="datetimeFigureOut">
              <a:rPr lang="en-IN" smtClean="0"/>
              <a:t>04-06-2022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DE623CCD-8B4E-4EEE-B6F4-D79C7E59E930}" type="slidenum">
              <a:rPr lang="en-IN" smtClean="0"/>
              <a:t>‹#›</a:t>
            </a:fld>
            <a:endParaRPr lang="en-IN"/>
          </a:p>
        </p:txBody>
      </p:sp>
    </p:spTree>
    <p:extLst>
      <p:ext uri="{BB962C8B-B14F-4D97-AF65-F5344CB8AC3E}">
        <p14:creationId xmlns:p14="http://schemas.microsoft.com/office/powerpoint/2010/main" val="905851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F3B6CE7-F0FB-4779-9DB5-8A16E55CF5F9}" type="datetimeFigureOut">
              <a:rPr lang="en-IN" smtClean="0"/>
              <a:t>04-06-2022</a:t>
            </a:fld>
            <a:endParaRPr lang="en-IN" dirty="0"/>
          </a:p>
        </p:txBody>
      </p:sp>
      <p:sp>
        <p:nvSpPr>
          <p:cNvPr id="7" name="Footer Placeholder 6"/>
          <p:cNvSpPr>
            <a:spLocks noGrp="1"/>
          </p:cNvSpPr>
          <p:nvPr>
            <p:ph type="ftr" sz="quarter" idx="11"/>
          </p:nvPr>
        </p:nvSpPr>
        <p:spPr/>
        <p:txBody>
          <a:bodyPr/>
          <a:lstStyle/>
          <a:p>
            <a:endParaRPr lang="en-IN" dirty="0"/>
          </a:p>
        </p:txBody>
      </p:sp>
      <p:sp>
        <p:nvSpPr>
          <p:cNvPr id="8" name="Slide Number Placeholder 7"/>
          <p:cNvSpPr>
            <a:spLocks noGrp="1"/>
          </p:cNvSpPr>
          <p:nvPr>
            <p:ph type="sldNum" sz="quarter" idx="12"/>
          </p:nvPr>
        </p:nvSpPr>
        <p:spPr/>
        <p:txBody>
          <a:bodyPr/>
          <a:lstStyle/>
          <a:p>
            <a:fld id="{DE623CCD-8B4E-4EEE-B6F4-D79C7E59E930}" type="slidenum">
              <a:rPr lang="en-IN" smtClean="0"/>
              <a:t>‹#›</a:t>
            </a:fld>
            <a:endParaRPr lang="en-IN" dirty="0"/>
          </a:p>
        </p:txBody>
      </p:sp>
    </p:spTree>
    <p:extLst>
      <p:ext uri="{BB962C8B-B14F-4D97-AF65-F5344CB8AC3E}">
        <p14:creationId xmlns:p14="http://schemas.microsoft.com/office/powerpoint/2010/main" val="36490856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F3B6CE7-F0FB-4779-9DB5-8A16E55CF5F9}" type="datetimeFigureOut">
              <a:rPr lang="en-IN" smtClean="0"/>
              <a:t>04-06-2022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E623CCD-8B4E-4EEE-B6F4-D79C7E59E930}" type="slidenum">
              <a:rPr lang="en-IN" smtClean="0"/>
              <a:t>‹#›</a:t>
            </a:fld>
            <a:endParaRPr lang="en-IN" dirty="0"/>
          </a:p>
        </p:txBody>
      </p:sp>
    </p:spTree>
    <p:extLst>
      <p:ext uri="{BB962C8B-B14F-4D97-AF65-F5344CB8AC3E}">
        <p14:creationId xmlns:p14="http://schemas.microsoft.com/office/powerpoint/2010/main" val="793031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F3B6CE7-F0FB-4779-9DB5-8A16E55CF5F9}" type="datetimeFigureOut">
              <a:rPr lang="en-IN" smtClean="0"/>
              <a:t>04-06-2022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E623CCD-8B4E-4EEE-B6F4-D79C7E59E930}" type="slidenum">
              <a:rPr lang="en-IN" smtClean="0"/>
              <a:t>‹#›</a:t>
            </a:fld>
            <a:endParaRPr lang="en-IN"/>
          </a:p>
        </p:txBody>
      </p:sp>
    </p:spTree>
    <p:extLst>
      <p:ext uri="{BB962C8B-B14F-4D97-AF65-F5344CB8AC3E}">
        <p14:creationId xmlns:p14="http://schemas.microsoft.com/office/powerpoint/2010/main" val="99354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21113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F3B6CE7-F0FB-4779-9DB5-8A16E55CF5F9}" type="datetimeFigureOut">
              <a:rPr lang="en-IN" smtClean="0"/>
              <a:t>04-06-2022</a:t>
            </a:fld>
            <a:endParaRPr lang="en-IN" dirty="0"/>
          </a:p>
        </p:txBody>
      </p:sp>
      <p:sp>
        <p:nvSpPr>
          <p:cNvPr id="9" name="Footer Placeholder 8"/>
          <p:cNvSpPr>
            <a:spLocks noGrp="1"/>
          </p:cNvSpPr>
          <p:nvPr>
            <p:ph type="ftr" sz="quarter" idx="11"/>
          </p:nvPr>
        </p:nvSpPr>
        <p:spPr>
          <a:xfrm>
            <a:off x="3499101" y="6356350"/>
            <a:ext cx="5911517" cy="365125"/>
          </a:xfrm>
        </p:spPr>
        <p:txBody>
          <a:bodyPr/>
          <a:lstStyle/>
          <a:p>
            <a:endParaRPr lang="en-IN" dirty="0"/>
          </a:p>
        </p:txBody>
      </p:sp>
      <p:sp>
        <p:nvSpPr>
          <p:cNvPr id="10" name="Slide Number Placeholder 9"/>
          <p:cNvSpPr>
            <a:spLocks noGrp="1"/>
          </p:cNvSpPr>
          <p:nvPr>
            <p:ph type="sldNum" sz="quarter" idx="12"/>
          </p:nvPr>
        </p:nvSpPr>
        <p:spPr/>
        <p:txBody>
          <a:bodyPr/>
          <a:lstStyle/>
          <a:p>
            <a:fld id="{DE623CCD-8B4E-4EEE-B6F4-D79C7E59E930}" type="slidenum">
              <a:rPr lang="en-IN" smtClean="0"/>
              <a:t>‹#›</a:t>
            </a:fld>
            <a:endParaRPr lang="en-IN" dirty="0"/>
          </a:p>
        </p:txBody>
      </p:sp>
    </p:spTree>
    <p:extLst>
      <p:ext uri="{BB962C8B-B14F-4D97-AF65-F5344CB8AC3E}">
        <p14:creationId xmlns:p14="http://schemas.microsoft.com/office/powerpoint/2010/main" val="3571275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B6CE7-F0FB-4779-9DB5-8A16E55CF5F9}" type="datetimeFigureOut">
              <a:rPr lang="en-IN" smtClean="0"/>
              <a:t>04-06-2022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23CCD-8B4E-4EEE-B6F4-D79C7E59E930}" type="slidenum">
              <a:rPr lang="en-IN" smtClean="0"/>
              <a:t>‹#›</a:t>
            </a:fld>
            <a:endParaRPr lang="en-IN"/>
          </a:p>
        </p:txBody>
      </p:sp>
    </p:spTree>
    <p:extLst>
      <p:ext uri="{BB962C8B-B14F-4D97-AF65-F5344CB8AC3E}">
        <p14:creationId xmlns:p14="http://schemas.microsoft.com/office/powerpoint/2010/main" val="25248811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B6CE7-F0FB-4779-9DB5-8A16E55CF5F9}" type="datetimeFigureOut">
              <a:rPr lang="en-IN" smtClean="0"/>
              <a:t>04-06-2022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23CCD-8B4E-4EEE-B6F4-D79C7E59E930}" type="slidenum">
              <a:rPr lang="en-IN" smtClean="0"/>
              <a:t>‹#›</a:t>
            </a:fld>
            <a:endParaRPr lang="en-IN"/>
          </a:p>
        </p:txBody>
      </p:sp>
    </p:spTree>
    <p:extLst>
      <p:ext uri="{BB962C8B-B14F-4D97-AF65-F5344CB8AC3E}">
        <p14:creationId xmlns:p14="http://schemas.microsoft.com/office/powerpoint/2010/main" val="52119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17541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30576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1317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87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132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234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8320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581171781"/>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F3B6CE7-F0FB-4779-9DB5-8A16E55CF5F9}" type="datetimeFigureOut">
              <a:rPr lang="en-IN" smtClean="0"/>
              <a:t>04-06-2022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E623CCD-8B4E-4EEE-B6F4-D79C7E59E930}" type="slidenum">
              <a:rPr lang="en-IN" smtClean="0"/>
              <a:t>‹#›</a:t>
            </a:fld>
            <a:endParaRPr lang="en-IN"/>
          </a:p>
        </p:txBody>
      </p:sp>
    </p:spTree>
    <p:extLst>
      <p:ext uri="{BB962C8B-B14F-4D97-AF65-F5344CB8AC3E}">
        <p14:creationId xmlns:p14="http://schemas.microsoft.com/office/powerpoint/2010/main" val="292498916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9CB42C-515A-2F89-946C-85903379714F}"/>
              </a:ext>
            </a:extLst>
          </p:cNvPr>
          <p:cNvSpPr txBox="1"/>
          <p:nvPr/>
        </p:nvSpPr>
        <p:spPr>
          <a:xfrm>
            <a:off x="6691724" y="4363260"/>
            <a:ext cx="3707723" cy="2369880"/>
          </a:xfrm>
          <a:prstGeom prst="rect">
            <a:avLst/>
          </a:prstGeom>
          <a:noFill/>
        </p:spPr>
        <p:txBody>
          <a:bodyPr wrap="square" rtlCol="0">
            <a:spAutoFit/>
          </a:bodyPr>
          <a:lstStyle/>
          <a:p>
            <a:pPr marL="457200" indent="-457200">
              <a:buFont typeface="Wingdings" panose="05000000000000000000" pitchFamily="2" charset="2"/>
              <a:buChar char="§"/>
            </a:pPr>
            <a:r>
              <a:rPr lang="en-US" sz="2400" b="1" dirty="0">
                <a:ln w="13462">
                  <a:solidFill>
                    <a:schemeClr val="bg1"/>
                  </a:solidFill>
                  <a:prstDash val="solid"/>
                </a:ln>
                <a:latin typeface="Calibri" panose="020F0502020204030204" pitchFamily="34" charset="0"/>
                <a:cs typeface="Calibri" panose="020F0502020204030204" pitchFamily="34" charset="0"/>
              </a:rPr>
              <a:t>AYUSH </a:t>
            </a:r>
            <a:r>
              <a:rPr lang="en-US" sz="2400" b="1">
                <a:ln w="13462">
                  <a:solidFill>
                    <a:schemeClr val="bg1"/>
                  </a:solidFill>
                  <a:prstDash val="solid"/>
                </a:ln>
                <a:latin typeface="Calibri" panose="020F0502020204030204" pitchFamily="34" charset="0"/>
                <a:cs typeface="Calibri" panose="020F0502020204030204" pitchFamily="34" charset="0"/>
              </a:rPr>
              <a:t>GUPTA </a:t>
            </a:r>
          </a:p>
          <a:p>
            <a:pPr marL="457200" indent="-457200">
              <a:buFont typeface="Wingdings" panose="05000000000000000000" pitchFamily="2" charset="2"/>
              <a:buChar char="§"/>
            </a:pPr>
            <a:r>
              <a:rPr lang="en-US" sz="2400" b="1">
                <a:ln w="13462">
                  <a:solidFill>
                    <a:schemeClr val="bg1"/>
                  </a:solidFill>
                  <a:prstDash val="solid"/>
                </a:ln>
                <a:latin typeface="Calibri" panose="020F0502020204030204" pitchFamily="34" charset="0"/>
                <a:cs typeface="Calibri" panose="020F0502020204030204" pitchFamily="34" charset="0"/>
              </a:rPr>
              <a:t>APARNESH </a:t>
            </a:r>
            <a:r>
              <a:rPr lang="en-US" sz="2400" b="1" dirty="0">
                <a:ln w="13462">
                  <a:solidFill>
                    <a:schemeClr val="bg1"/>
                  </a:solidFill>
                  <a:prstDash val="solid"/>
                </a:ln>
                <a:latin typeface="Calibri" panose="020F0502020204030204" pitchFamily="34" charset="0"/>
                <a:cs typeface="Calibri" panose="020F0502020204030204" pitchFamily="34" charset="0"/>
              </a:rPr>
              <a:t>SHUKLA </a:t>
            </a:r>
          </a:p>
          <a:p>
            <a:pPr marL="457200" indent="-457200">
              <a:buFont typeface="Wingdings" panose="05000000000000000000" pitchFamily="2" charset="2"/>
              <a:buChar char="§"/>
            </a:pPr>
            <a:r>
              <a:rPr lang="en-US" sz="2400" b="1" dirty="0">
                <a:ln w="13462">
                  <a:solidFill>
                    <a:schemeClr val="bg1"/>
                  </a:solidFill>
                  <a:prstDash val="solid"/>
                </a:ln>
                <a:latin typeface="Calibri" panose="020F0502020204030204" pitchFamily="34" charset="0"/>
                <a:cs typeface="Calibri" panose="020F0502020204030204" pitchFamily="34" charset="0"/>
              </a:rPr>
              <a:t>ARUN SHANKAR</a:t>
            </a:r>
          </a:p>
          <a:p>
            <a:pPr marL="457200" indent="-457200">
              <a:buFont typeface="Wingdings" panose="05000000000000000000" pitchFamily="2" charset="2"/>
              <a:buChar char="§"/>
            </a:pPr>
            <a:r>
              <a:rPr lang="en-US" sz="2400" b="1" dirty="0">
                <a:ln w="13462">
                  <a:solidFill>
                    <a:schemeClr val="bg1"/>
                  </a:solidFill>
                  <a:prstDash val="solid"/>
                </a:ln>
                <a:latin typeface="Calibri" panose="020F0502020204030204" pitchFamily="34" charset="0"/>
                <a:cs typeface="Calibri" panose="020F0502020204030204" pitchFamily="34" charset="0"/>
              </a:rPr>
              <a:t>PRANJAL DUDEY </a:t>
            </a:r>
          </a:p>
          <a:p>
            <a:pPr marL="457200" indent="-457200">
              <a:buFont typeface="Wingdings" panose="05000000000000000000" pitchFamily="2" charset="2"/>
              <a:buChar char="§"/>
            </a:pPr>
            <a:r>
              <a:rPr lang="en-US" sz="2400" b="1" dirty="0">
                <a:ln w="13462">
                  <a:solidFill>
                    <a:schemeClr val="bg1"/>
                  </a:solidFill>
                  <a:prstDash val="solid"/>
                </a:ln>
                <a:latin typeface="Calibri" panose="020F0502020204030204" pitchFamily="34" charset="0"/>
                <a:cs typeface="Calibri" panose="020F0502020204030204" pitchFamily="34" charset="0"/>
              </a:rPr>
              <a:t>BITTHAL VERMA</a:t>
            </a:r>
          </a:p>
          <a:p>
            <a:pPr marL="457200" indent="-457200">
              <a:buFont typeface="Wingdings" panose="05000000000000000000" pitchFamily="2" charset="2"/>
              <a:buChar char="§"/>
            </a:pPr>
            <a:endParaRPr lang="en-IN" sz="2800" b="1" dirty="0">
              <a:ln w="13462">
                <a:solidFill>
                  <a:schemeClr val="bg1"/>
                </a:solidFill>
                <a:prstDash val="solid"/>
              </a:ln>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7C95B97-451D-6977-93F0-6CF6CFD9EAF9}"/>
              </a:ext>
            </a:extLst>
          </p:cNvPr>
          <p:cNvSpPr txBox="1"/>
          <p:nvPr/>
        </p:nvSpPr>
        <p:spPr>
          <a:xfrm>
            <a:off x="3281953" y="2593683"/>
            <a:ext cx="7366001" cy="95410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dirty="0">
                <a:ln/>
                <a:solidFill>
                  <a:schemeClr val="tx1">
                    <a:lumMod val="65000"/>
                    <a:lumOff val="35000"/>
                  </a:schemeClr>
                </a:solidFill>
                <a:latin typeface="Colonna MT" panose="04020805060202030203" pitchFamily="82" charset="0"/>
              </a:rPr>
              <a:t>B.TECH 2</a:t>
            </a:r>
            <a:r>
              <a:rPr lang="en-US" sz="2800" b="1" baseline="30000" dirty="0">
                <a:ln/>
                <a:solidFill>
                  <a:schemeClr val="tx1">
                    <a:lumMod val="65000"/>
                    <a:lumOff val="35000"/>
                  </a:schemeClr>
                </a:solidFill>
                <a:latin typeface="Colonna MT" panose="04020805060202030203" pitchFamily="82" charset="0"/>
              </a:rPr>
              <a:t>nd</a:t>
            </a:r>
            <a:r>
              <a:rPr lang="en-US" sz="2800" b="1" dirty="0">
                <a:ln/>
                <a:solidFill>
                  <a:schemeClr val="tx1">
                    <a:lumMod val="65000"/>
                    <a:lumOff val="35000"/>
                  </a:schemeClr>
                </a:solidFill>
                <a:latin typeface="Colonna MT" panose="04020805060202030203" pitchFamily="82" charset="0"/>
              </a:rPr>
              <a:t> YEAR</a:t>
            </a:r>
            <a:endParaRPr lang="en-IN" sz="2800" b="1" dirty="0">
              <a:ln/>
              <a:solidFill>
                <a:schemeClr val="tx1">
                  <a:lumMod val="65000"/>
                  <a:lumOff val="35000"/>
                </a:schemeClr>
              </a:solidFill>
              <a:latin typeface="Colonna MT" panose="04020805060202030203" pitchFamily="82" charset="0"/>
            </a:endParaRPr>
          </a:p>
          <a:p>
            <a:pPr algn="ctr"/>
            <a:r>
              <a:rPr lang="en-US" sz="2800" b="1" dirty="0">
                <a:ln/>
                <a:solidFill>
                  <a:schemeClr val="tx1">
                    <a:lumMod val="65000"/>
                    <a:lumOff val="35000"/>
                  </a:schemeClr>
                </a:solidFill>
                <a:latin typeface="Colonna MT" panose="04020805060202030203" pitchFamily="82" charset="0"/>
              </a:rPr>
              <a:t>[COMPUTER SCIENCE &amp; ENGINEERING]</a:t>
            </a:r>
          </a:p>
        </p:txBody>
      </p:sp>
      <p:sp>
        <p:nvSpPr>
          <p:cNvPr id="5" name="TextBox 4">
            <a:extLst>
              <a:ext uri="{FF2B5EF4-FFF2-40B4-BE49-F238E27FC236}">
                <a16:creationId xmlns:a16="http://schemas.microsoft.com/office/drawing/2014/main" id="{494A5872-FE89-1784-011C-0B6B53FAF16A}"/>
              </a:ext>
            </a:extLst>
          </p:cNvPr>
          <p:cNvSpPr txBox="1"/>
          <p:nvPr/>
        </p:nvSpPr>
        <p:spPr>
          <a:xfrm>
            <a:off x="3281953" y="1651223"/>
            <a:ext cx="7221064" cy="830997"/>
          </a:xfrm>
          <a:prstGeom prst="rect">
            <a:avLst/>
          </a:prstGeom>
          <a:noFill/>
        </p:spPr>
        <p:txBody>
          <a:bodyPr wrap="square" rtlCol="0">
            <a:spAutoFit/>
          </a:bodyPr>
          <a:lstStyle/>
          <a:p>
            <a:pPr algn="ctr"/>
            <a:r>
              <a:rPr lang="en-US" sz="2400" b="1" dirty="0"/>
              <a:t>G.L BAJAJ INSTITUTE OF TECHNOLOGY  AND MANGEMENT</a:t>
            </a:r>
            <a:endParaRPr lang="en-IN" sz="2400" b="1" dirty="0"/>
          </a:p>
        </p:txBody>
      </p:sp>
      <p:sp>
        <p:nvSpPr>
          <p:cNvPr id="6" name="TextBox 5">
            <a:extLst>
              <a:ext uri="{FF2B5EF4-FFF2-40B4-BE49-F238E27FC236}">
                <a16:creationId xmlns:a16="http://schemas.microsoft.com/office/drawing/2014/main" id="{E1B28CAF-C08E-E054-363C-F06B1DF3F584}"/>
              </a:ext>
            </a:extLst>
          </p:cNvPr>
          <p:cNvSpPr txBox="1"/>
          <p:nvPr/>
        </p:nvSpPr>
        <p:spPr>
          <a:xfrm>
            <a:off x="6691724" y="3734754"/>
            <a:ext cx="3375891" cy="523220"/>
          </a:xfrm>
          <a:prstGeom prst="rect">
            <a:avLst/>
          </a:prstGeom>
          <a:noFill/>
        </p:spPr>
        <p:txBody>
          <a:bodyPr wrap="square" rtlCol="0">
            <a:spAutoFit/>
          </a:bodyPr>
          <a:lstStyle/>
          <a:p>
            <a:r>
              <a:rPr lang="en-US" sz="2400" b="1" dirty="0">
                <a:ln w="22225">
                  <a:solidFill>
                    <a:schemeClr val="accent2"/>
                  </a:solidFill>
                  <a:prstDash val="solid"/>
                </a:ln>
                <a:solidFill>
                  <a:schemeClr val="accent6"/>
                </a:solidFill>
                <a:latin typeface="Consolas" panose="020B0609020204030204" pitchFamily="49" charset="0"/>
              </a:rPr>
              <a:t>PRESENTED</a:t>
            </a:r>
            <a:r>
              <a:rPr lang="en-US" sz="2800" b="1" dirty="0">
                <a:ln w="22225">
                  <a:solidFill>
                    <a:schemeClr val="accent2"/>
                  </a:solidFill>
                  <a:prstDash val="solid"/>
                </a:ln>
                <a:solidFill>
                  <a:schemeClr val="accent6"/>
                </a:solidFill>
                <a:latin typeface="Consolas" panose="020B0609020204030204" pitchFamily="49" charset="0"/>
              </a:rPr>
              <a:t> BY:</a:t>
            </a:r>
            <a:endParaRPr lang="en-IN" sz="2800" b="1" dirty="0">
              <a:ln w="22225">
                <a:solidFill>
                  <a:schemeClr val="accent2"/>
                </a:solidFill>
                <a:prstDash val="solid"/>
              </a:ln>
              <a:solidFill>
                <a:schemeClr val="accent6"/>
              </a:solidFill>
              <a:latin typeface="Consolas" panose="020B0609020204030204" pitchFamily="49" charset="0"/>
            </a:endParaRPr>
          </a:p>
        </p:txBody>
      </p:sp>
      <p:pic>
        <p:nvPicPr>
          <p:cNvPr id="7" name="Picture 6">
            <a:extLst>
              <a:ext uri="{FF2B5EF4-FFF2-40B4-BE49-F238E27FC236}">
                <a16:creationId xmlns:a16="http://schemas.microsoft.com/office/drawing/2014/main" id="{8A04D60F-BACD-DF9C-EA62-F3B576FC3CB1}"/>
              </a:ext>
            </a:extLst>
          </p:cNvPr>
          <p:cNvPicPr>
            <a:picLocks noChangeAspect="1"/>
          </p:cNvPicPr>
          <p:nvPr/>
        </p:nvPicPr>
        <p:blipFill rotWithShape="1">
          <a:blip r:embed="rId2"/>
          <a:srcRect l="2970" t="2908" r="2484" b="10875"/>
          <a:stretch/>
        </p:blipFill>
        <p:spPr>
          <a:xfrm>
            <a:off x="284940" y="1132628"/>
            <a:ext cx="2518212" cy="2296372"/>
          </a:xfrm>
          <a:prstGeom prst="rect">
            <a:avLst/>
          </a:prstGeom>
        </p:spPr>
      </p:pic>
      <p:sp>
        <p:nvSpPr>
          <p:cNvPr id="9" name="TextBox 8">
            <a:extLst>
              <a:ext uri="{FF2B5EF4-FFF2-40B4-BE49-F238E27FC236}">
                <a16:creationId xmlns:a16="http://schemas.microsoft.com/office/drawing/2014/main" id="{34463217-C4C7-9EEC-4255-36C283FEAAC8}"/>
              </a:ext>
            </a:extLst>
          </p:cNvPr>
          <p:cNvSpPr txBox="1"/>
          <p:nvPr/>
        </p:nvSpPr>
        <p:spPr>
          <a:xfrm>
            <a:off x="3281953" y="396490"/>
            <a:ext cx="5618878" cy="677108"/>
          </a:xfrm>
          <a:prstGeom prst="rect">
            <a:avLst/>
          </a:prstGeom>
          <a:noFill/>
        </p:spPr>
        <p:txBody>
          <a:bodyPr wrap="square" lIns="91440" tIns="45720" rIns="91440" bIns="45720" rtlCol="0" anchor="t">
            <a:spAutoFit/>
          </a:bodyPr>
          <a:lstStyle/>
          <a:p>
            <a:pPr algn="ctr"/>
            <a:r>
              <a:rPr lang="en-US" sz="3800" b="1" dirty="0">
                <a:ln w="6600">
                  <a:solidFill>
                    <a:srgbClr val="D5393D">
                      <a:lumMod val="50000"/>
                    </a:srgbClr>
                  </a:solidFill>
                  <a:prstDash val="solid"/>
                </a:ln>
                <a:effectLst>
                  <a:outerShdw dist="38100" dir="2700000" algn="tl" rotWithShape="0">
                    <a:srgbClr val="FAB900"/>
                  </a:outerShdw>
                </a:effectLst>
                <a:latin typeface="Microsoft Uighur"/>
                <a:cs typeface="Microsoft Uighur"/>
              </a:rPr>
              <a:t>TEAM : HACK 07 </a:t>
            </a:r>
            <a:endParaRPr lang="en-IN" sz="3800" b="1" dirty="0">
              <a:ln w="6600">
                <a:solidFill>
                  <a:srgbClr val="D5393D">
                    <a:lumMod val="50000"/>
                  </a:srgbClr>
                </a:solidFill>
                <a:prstDash val="solid"/>
              </a:ln>
              <a:effectLst>
                <a:outerShdw dist="38100" dir="2700000" algn="tl" rotWithShape="0">
                  <a:srgbClr val="FAB900"/>
                </a:outerShdw>
              </a:effectLst>
              <a:latin typeface="Microsoft Uighur"/>
              <a:cs typeface="Microsoft Uighur"/>
            </a:endParaRPr>
          </a:p>
        </p:txBody>
      </p:sp>
    </p:spTree>
    <p:extLst>
      <p:ext uri="{BB962C8B-B14F-4D97-AF65-F5344CB8AC3E}">
        <p14:creationId xmlns:p14="http://schemas.microsoft.com/office/powerpoint/2010/main" val="196572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F68404-5361-8C30-DCE7-B284BE08D0F9}"/>
              </a:ext>
            </a:extLst>
          </p:cNvPr>
          <p:cNvSpPr txBox="1"/>
          <p:nvPr/>
        </p:nvSpPr>
        <p:spPr>
          <a:xfrm>
            <a:off x="569259" y="1165027"/>
            <a:ext cx="11053482" cy="4893647"/>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Increased use of public transportation can help reduce air pollution and the health benefits that accompany it. Public transportation produces far fewer quantities of air pollutants. </a:t>
            </a:r>
          </a:p>
          <a:p>
            <a:r>
              <a:rPr lang="en-US" sz="2400" dirty="0">
                <a:latin typeface="Calibri" panose="020F0502020204030204" pitchFamily="34" charset="0"/>
                <a:cs typeface="Calibri" panose="020F0502020204030204" pitchFamily="34" charset="0"/>
              </a:rPr>
              <a:t>Today travelling through public transport in city became a hectic job.</a:t>
            </a:r>
          </a:p>
          <a:p>
            <a:r>
              <a:rPr lang="en-US" sz="2400" dirty="0">
                <a:latin typeface="Calibri" panose="020F0502020204030204" pitchFamily="34" charset="0"/>
                <a:cs typeface="Calibri" panose="020F0502020204030204" pitchFamily="34" charset="0"/>
              </a:rPr>
              <a:t>Commuter doesn’t get any idea of current location of bus or exact timing of arriving bus. </a:t>
            </a:r>
          </a:p>
          <a:p>
            <a:pPr marL="457200" indent="-457200">
              <a:buFontTx/>
              <a:buChar char="-"/>
            </a:pPr>
            <a:r>
              <a:rPr lang="en-US" sz="2400" dirty="0">
                <a:latin typeface="Calibri" panose="020F0502020204030204" pitchFamily="34" charset="0"/>
                <a:cs typeface="Calibri" panose="020F0502020204030204" pitchFamily="34" charset="0"/>
              </a:rPr>
              <a:t>So, commuter have to wait for a bus-on-bus stop for several minutes sometimes hours. Spending such valuable time on bus stop without knowing any information of bus is not acceptable at all.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a:p>
            <a:pPr marL="457200" indent="-457200">
              <a:buFontTx/>
              <a:buChar char="-"/>
            </a:pPr>
            <a:r>
              <a:rPr lang="en-US" sz="2400" dirty="0">
                <a:latin typeface="Calibri" panose="020F0502020204030204" pitchFamily="34" charset="0"/>
                <a:cs typeface="Calibri" panose="020F0502020204030204" pitchFamily="34" charset="0"/>
              </a:rPr>
              <a:t>Traveler must be aware about upcoming buses timings or location on bus stop. </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a:p>
            <a:pPr marL="457200" indent="-457200">
              <a:buFontTx/>
              <a:buChar char="-"/>
            </a:pPr>
            <a:r>
              <a:rPr lang="en-US" sz="2400" dirty="0">
                <a:latin typeface="Calibri" panose="020F0502020204030204" pitchFamily="34" charset="0"/>
                <a:cs typeface="Calibri" panose="020F0502020204030204" pitchFamily="34" charset="0"/>
              </a:rPr>
              <a:t>So that he/she can plan further activities according to time required for travelling. </a:t>
            </a:r>
            <a:endParaRPr lang="en-IN" sz="24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C8EC25AA-0DA2-6B6D-F68D-C651D7568D0A}"/>
              </a:ext>
            </a:extLst>
          </p:cNvPr>
          <p:cNvSpPr txBox="1"/>
          <p:nvPr/>
        </p:nvSpPr>
        <p:spPr>
          <a:xfrm>
            <a:off x="2969559" y="398924"/>
            <a:ext cx="6127376" cy="528222"/>
          </a:xfrm>
          <a:prstGeom prst="rect">
            <a:avLst/>
          </a:prstGeom>
          <a:noFill/>
        </p:spPr>
        <p:txBody>
          <a:bodyPr wrap="square">
            <a:spAutoFit/>
          </a:bodyPr>
          <a:lstStyle/>
          <a:p>
            <a:pPr algn="ctr">
              <a:lnSpc>
                <a:spcPct val="107000"/>
              </a:lnSpc>
              <a:spcAft>
                <a:spcPts val="800"/>
              </a:spcAft>
            </a:pPr>
            <a:r>
              <a:rPr lang="en-US" sz="2800" b="1" dirty="0">
                <a:ln w="9525">
                  <a:solidFill>
                    <a:schemeClr val="bg1"/>
                  </a:solidFill>
                  <a:prstDash val="solid"/>
                </a:ln>
                <a:effectLst>
                  <a:outerShdw blurRad="12700" dist="38100" dir="2700000" algn="tl" rotWithShape="0">
                    <a:schemeClr val="bg1">
                      <a:lumMod val="50000"/>
                    </a:schemeClr>
                  </a:outerShdw>
                </a:effectLst>
                <a:latin typeface="Bookman Old Style" panose="02050604050505020204" pitchFamily="18" charset="0"/>
                <a:ea typeface="Times New Roman" panose="02020603050405020304" pitchFamily="18" charset="0"/>
                <a:cs typeface="Calibri" panose="020F0502020204030204" pitchFamily="34" charset="0"/>
              </a:rPr>
              <a:t>PROBLEM STATEMENT :</a:t>
            </a:r>
          </a:p>
        </p:txBody>
      </p:sp>
    </p:spTree>
    <p:extLst>
      <p:ext uri="{BB962C8B-B14F-4D97-AF65-F5344CB8AC3E}">
        <p14:creationId xmlns:p14="http://schemas.microsoft.com/office/powerpoint/2010/main" val="279229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42B46-B1DB-AFDE-8FB4-8636C9FEFE28}"/>
              </a:ext>
            </a:extLst>
          </p:cNvPr>
          <p:cNvSpPr txBox="1"/>
          <p:nvPr/>
        </p:nvSpPr>
        <p:spPr>
          <a:xfrm>
            <a:off x="809968" y="556590"/>
            <a:ext cx="10572063" cy="5509200"/>
          </a:xfrm>
          <a:prstGeom prst="rect">
            <a:avLst/>
          </a:prstGeom>
          <a:noFill/>
        </p:spPr>
        <p:txBody>
          <a:bodyPr wrap="square" rtlCol="0">
            <a:spAutoFit/>
          </a:bodyPr>
          <a:lstStyle/>
          <a:p>
            <a:r>
              <a:rPr lang="en-IN" sz="3200" b="1" dirty="0">
                <a:ln w="9525">
                  <a:solidFill>
                    <a:schemeClr val="bg1"/>
                  </a:solidFill>
                  <a:prstDash val="solid"/>
                </a:ln>
                <a:effectLst>
                  <a:outerShdw blurRad="12700" dist="38100" dir="2700000" algn="tl" rotWithShape="0">
                    <a:schemeClr val="bg1">
                      <a:lumMod val="50000"/>
                    </a:schemeClr>
                  </a:outerShdw>
                </a:effectLst>
                <a:latin typeface="Bookman Old Style" panose="02050604050505020204" pitchFamily="18" charset="0"/>
              </a:rPr>
              <a:t>Overview to Solution </a:t>
            </a:r>
          </a:p>
          <a:p>
            <a:endParaRPr lang="en-IN" sz="2000" dirty="0"/>
          </a:p>
          <a:p>
            <a:r>
              <a:rPr lang="en-IN" sz="2000" dirty="0"/>
              <a:t>We will provide a website for the user to easily find out a bus or public transport as per convenience.</a:t>
            </a:r>
            <a:br>
              <a:rPr lang="en-IN" sz="2000" dirty="0"/>
            </a:br>
            <a:r>
              <a:rPr lang="en-IN" sz="2000" dirty="0"/>
              <a:t>Some highlights are:</a:t>
            </a:r>
          </a:p>
          <a:p>
            <a:endParaRPr lang="en-IN" sz="2000" dirty="0"/>
          </a:p>
          <a:p>
            <a:pPr marL="342900" indent="-342900">
              <a:buAutoNum type="arabicPeriod"/>
            </a:pPr>
            <a:r>
              <a:rPr lang="en-IN" sz="2000" dirty="0"/>
              <a:t>Arrival and departure time of bus at each stoppage.</a:t>
            </a:r>
            <a:br>
              <a:rPr lang="en-IN" sz="2000" dirty="0"/>
            </a:br>
            <a:endParaRPr lang="en-IN" sz="2000" dirty="0"/>
          </a:p>
          <a:p>
            <a:pPr marL="342900" indent="-342900">
              <a:buAutoNum type="arabicPeriod"/>
            </a:pPr>
            <a:r>
              <a:rPr lang="en-IN" sz="2000" dirty="0"/>
              <a:t>Buses that are going through particular route :</a:t>
            </a:r>
            <a:br>
              <a:rPr lang="en-IN" sz="2000" dirty="0"/>
            </a:br>
            <a:br>
              <a:rPr lang="en-IN" sz="2000" dirty="0"/>
            </a:br>
            <a:r>
              <a:rPr lang="en-IN" sz="2000" dirty="0"/>
              <a:t>User just need to type the Timing or Stoppage  and we provide bus available on that route. </a:t>
            </a:r>
            <a:br>
              <a:rPr lang="en-IN" sz="2000" dirty="0"/>
            </a:br>
            <a:endParaRPr lang="en-IN" sz="2000" dirty="0"/>
          </a:p>
          <a:p>
            <a:pPr marL="342900" indent="-342900">
              <a:buAutoNum type="arabicPeriod"/>
            </a:pPr>
            <a:r>
              <a:rPr lang="en-IN" sz="2000" dirty="0"/>
              <a:t>Live location of each bus : </a:t>
            </a:r>
            <a:br>
              <a:rPr lang="en-IN" sz="2000" dirty="0"/>
            </a:br>
            <a:br>
              <a:rPr lang="en-IN" sz="2000" dirty="0"/>
            </a:br>
            <a:r>
              <a:rPr lang="en-IN" sz="2000" dirty="0"/>
              <a:t>We will update arrival time or departure of every stoppage based on current live location, if there is traffic in between or any other delay it will be updated on the website.</a:t>
            </a:r>
            <a:br>
              <a:rPr lang="en-IN" sz="2000" dirty="0"/>
            </a:br>
            <a:endParaRPr lang="en-IN" sz="2000" dirty="0"/>
          </a:p>
          <a:p>
            <a:pPr marL="342900" indent="-342900">
              <a:buAutoNum type="arabicPeriod"/>
            </a:pPr>
            <a:r>
              <a:rPr lang="en-IN" sz="2000" dirty="0"/>
              <a:t>We will provide list of buses based on the pick up location and destination location.</a:t>
            </a:r>
          </a:p>
        </p:txBody>
      </p:sp>
    </p:spTree>
    <p:extLst>
      <p:ext uri="{BB962C8B-B14F-4D97-AF65-F5344CB8AC3E}">
        <p14:creationId xmlns:p14="http://schemas.microsoft.com/office/powerpoint/2010/main" val="324224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0" name="Content Placeholder 3" descr="PngItem_1455315">
            <a:extLst>
              <a:ext uri="{FF2B5EF4-FFF2-40B4-BE49-F238E27FC236}">
                <a16:creationId xmlns:a16="http://schemas.microsoft.com/office/drawing/2014/main" id="{0CCE6CC9-C845-A130-B3BC-F6CE712DEB34}"/>
              </a:ext>
            </a:extLst>
          </p:cNvPr>
          <p:cNvPicPr>
            <a:picLocks noChangeAspect="1"/>
          </p:cNvPicPr>
          <p:nvPr/>
        </p:nvPicPr>
        <p:blipFill>
          <a:blip r:embed="rId2"/>
          <a:stretch>
            <a:fillRect/>
          </a:stretch>
        </p:blipFill>
        <p:spPr>
          <a:xfrm rot="154146">
            <a:off x="6929755" y="223520"/>
            <a:ext cx="3014980" cy="1576070"/>
          </a:xfrm>
          <a:prstGeom prst="rect">
            <a:avLst/>
          </a:prstGeom>
        </p:spPr>
      </p:pic>
      <p:pic>
        <p:nvPicPr>
          <p:cNvPr id="11" name="Content Placeholder 4" descr="server">
            <a:extLst>
              <a:ext uri="{FF2B5EF4-FFF2-40B4-BE49-F238E27FC236}">
                <a16:creationId xmlns:a16="http://schemas.microsoft.com/office/drawing/2014/main" id="{F3811ECC-1FC3-656A-733A-7B2CC45ACD93}"/>
              </a:ext>
            </a:extLst>
          </p:cNvPr>
          <p:cNvPicPr>
            <a:picLocks noChangeAspect="1"/>
          </p:cNvPicPr>
          <p:nvPr/>
        </p:nvPicPr>
        <p:blipFill>
          <a:blip r:embed="rId3"/>
          <a:stretch>
            <a:fillRect/>
          </a:stretch>
        </p:blipFill>
        <p:spPr>
          <a:xfrm>
            <a:off x="6772910" y="3928110"/>
            <a:ext cx="2753360" cy="2171065"/>
          </a:xfrm>
          <a:prstGeom prst="rect">
            <a:avLst/>
          </a:prstGeom>
        </p:spPr>
      </p:pic>
      <p:pic>
        <p:nvPicPr>
          <p:cNvPr id="12" name="Picture 11" descr="avatardefault_92824">
            <a:extLst>
              <a:ext uri="{FF2B5EF4-FFF2-40B4-BE49-F238E27FC236}">
                <a16:creationId xmlns:a16="http://schemas.microsoft.com/office/drawing/2014/main" id="{12CF3A25-460A-D179-363C-DB4AA62FA568}"/>
              </a:ext>
            </a:extLst>
          </p:cNvPr>
          <p:cNvPicPr>
            <a:picLocks noChangeAspect="1"/>
          </p:cNvPicPr>
          <p:nvPr/>
        </p:nvPicPr>
        <p:blipFill>
          <a:blip r:embed="rId4"/>
          <a:stretch>
            <a:fillRect/>
          </a:stretch>
        </p:blipFill>
        <p:spPr>
          <a:xfrm>
            <a:off x="1556385" y="3888740"/>
            <a:ext cx="2231390" cy="2231390"/>
          </a:xfrm>
          <a:prstGeom prst="rect">
            <a:avLst/>
          </a:prstGeom>
        </p:spPr>
      </p:pic>
      <p:cxnSp>
        <p:nvCxnSpPr>
          <p:cNvPr id="13" name="Straight Arrow Connector 12">
            <a:extLst>
              <a:ext uri="{FF2B5EF4-FFF2-40B4-BE49-F238E27FC236}">
                <a16:creationId xmlns:a16="http://schemas.microsoft.com/office/drawing/2014/main" id="{E81F81FE-BE2A-9FF6-FE9C-9AE08BE114D8}"/>
              </a:ext>
            </a:extLst>
          </p:cNvPr>
          <p:cNvCxnSpPr/>
          <p:nvPr/>
        </p:nvCxnSpPr>
        <p:spPr>
          <a:xfrm flipH="1">
            <a:off x="8122920" y="1835785"/>
            <a:ext cx="26670" cy="1891665"/>
          </a:xfrm>
          <a:prstGeom prst="straightConnector1">
            <a:avLst/>
          </a:prstGeom>
          <a:ln>
            <a:tailEnd type="arrow" w="med" len="med"/>
          </a:ln>
          <a:effectLst>
            <a:innerShdw blurRad="190500" dist="50800" dir="10800000">
              <a:prstClr val="black">
                <a:alpha val="40000"/>
              </a:prstClr>
            </a:innerShdw>
          </a:effectLst>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0A23AB89-10A9-DB88-0067-A68761603AD1}"/>
              </a:ext>
            </a:extLst>
          </p:cNvPr>
          <p:cNvCxnSpPr>
            <a:cxnSpLocks/>
          </p:cNvCxnSpPr>
          <p:nvPr/>
        </p:nvCxnSpPr>
        <p:spPr>
          <a:xfrm flipH="1" flipV="1">
            <a:off x="3935096" y="5043805"/>
            <a:ext cx="2470784" cy="5098"/>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Oval 14">
            <a:extLst>
              <a:ext uri="{FF2B5EF4-FFF2-40B4-BE49-F238E27FC236}">
                <a16:creationId xmlns:a16="http://schemas.microsoft.com/office/drawing/2014/main" id="{3D8EA88D-EC44-562A-8C40-97C881F20C47}"/>
              </a:ext>
            </a:extLst>
          </p:cNvPr>
          <p:cNvSpPr/>
          <p:nvPr/>
        </p:nvSpPr>
        <p:spPr>
          <a:xfrm>
            <a:off x="10236835" y="268570"/>
            <a:ext cx="1064260" cy="1130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4000" b="1"/>
              <a:t>1</a:t>
            </a:r>
          </a:p>
        </p:txBody>
      </p:sp>
      <p:sp>
        <p:nvSpPr>
          <p:cNvPr id="16" name="Oval 15">
            <a:extLst>
              <a:ext uri="{FF2B5EF4-FFF2-40B4-BE49-F238E27FC236}">
                <a16:creationId xmlns:a16="http://schemas.microsoft.com/office/drawing/2014/main" id="{11AD31D4-124D-199D-8E60-88F1F0BE3191}"/>
              </a:ext>
            </a:extLst>
          </p:cNvPr>
          <p:cNvSpPr/>
          <p:nvPr/>
        </p:nvSpPr>
        <p:spPr>
          <a:xfrm>
            <a:off x="9878060" y="4362450"/>
            <a:ext cx="1063625" cy="12230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4000" b="1"/>
              <a:t>2</a:t>
            </a:r>
          </a:p>
        </p:txBody>
      </p:sp>
      <p:sp>
        <p:nvSpPr>
          <p:cNvPr id="17" name="Oval 16">
            <a:extLst>
              <a:ext uri="{FF2B5EF4-FFF2-40B4-BE49-F238E27FC236}">
                <a16:creationId xmlns:a16="http://schemas.microsoft.com/office/drawing/2014/main" id="{78712F3D-609F-CC93-BD9B-059F3BA429B5}"/>
              </a:ext>
            </a:extLst>
          </p:cNvPr>
          <p:cNvSpPr/>
          <p:nvPr/>
        </p:nvSpPr>
        <p:spPr>
          <a:xfrm>
            <a:off x="518160" y="4258945"/>
            <a:ext cx="891540" cy="11245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4000" b="1"/>
              <a:t>3</a:t>
            </a:r>
          </a:p>
        </p:txBody>
      </p:sp>
      <p:sp>
        <p:nvSpPr>
          <p:cNvPr id="18" name="Title 18">
            <a:extLst>
              <a:ext uri="{FF2B5EF4-FFF2-40B4-BE49-F238E27FC236}">
                <a16:creationId xmlns:a16="http://schemas.microsoft.com/office/drawing/2014/main" id="{656A30B8-7C73-CA2B-9F7F-798B6F05C561}"/>
              </a:ext>
            </a:extLst>
          </p:cNvPr>
          <p:cNvSpPr txBox="1">
            <a:spLocks/>
          </p:cNvSpPr>
          <p:nvPr/>
        </p:nvSpPr>
        <p:spPr>
          <a:xfrm>
            <a:off x="3667913" y="2522566"/>
            <a:ext cx="4348962" cy="518102"/>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1800"/>
              <a:t>                          </a:t>
            </a:r>
            <a:r>
              <a:rPr lang="en-IN" altLang="en-US" sz="2400"/>
              <a:t> </a:t>
            </a:r>
            <a:endParaRPr lang="en-IN" altLang="en-US" sz="2400" dirty="0"/>
          </a:p>
        </p:txBody>
      </p:sp>
      <p:sp>
        <p:nvSpPr>
          <p:cNvPr id="19" name="Title 18">
            <a:extLst>
              <a:ext uri="{FF2B5EF4-FFF2-40B4-BE49-F238E27FC236}">
                <a16:creationId xmlns:a16="http://schemas.microsoft.com/office/drawing/2014/main" id="{B9A01B24-1F2C-26D9-5106-8970C79D3E0F}"/>
              </a:ext>
            </a:extLst>
          </p:cNvPr>
          <p:cNvSpPr/>
          <p:nvPr/>
        </p:nvSpPr>
        <p:spPr>
          <a:xfrm>
            <a:off x="1250315" y="724404"/>
            <a:ext cx="7908925" cy="46520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altLang="en-US" sz="2400" dirty="0"/>
          </a:p>
        </p:txBody>
      </p:sp>
      <p:cxnSp>
        <p:nvCxnSpPr>
          <p:cNvPr id="20" name="Straight Arrow Connector 19">
            <a:extLst>
              <a:ext uri="{FF2B5EF4-FFF2-40B4-BE49-F238E27FC236}">
                <a16:creationId xmlns:a16="http://schemas.microsoft.com/office/drawing/2014/main" id="{42338D1B-7680-C5CE-E19C-AE447CF459D8}"/>
              </a:ext>
            </a:extLst>
          </p:cNvPr>
          <p:cNvCxnSpPr/>
          <p:nvPr/>
        </p:nvCxnSpPr>
        <p:spPr>
          <a:xfrm flipV="1">
            <a:off x="3988435" y="5428746"/>
            <a:ext cx="2432685" cy="133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475FDBA4-5DEB-E03D-9E64-19579A3DB2D3}"/>
              </a:ext>
            </a:extLst>
          </p:cNvPr>
          <p:cNvSpPr txBox="1"/>
          <p:nvPr/>
        </p:nvSpPr>
        <p:spPr>
          <a:xfrm>
            <a:off x="5819103" y="2459865"/>
            <a:ext cx="22495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latin typeface="Calibri Light"/>
              </a:rPr>
              <a:t>A.T./D.T. of Bus sent on server via Network</a:t>
            </a:r>
            <a:endParaRPr lang="en-IN" dirty="0">
              <a:latin typeface="Calibri Light"/>
              <a:cs typeface="Calibri Light"/>
            </a:endParaRPr>
          </a:p>
        </p:txBody>
      </p:sp>
      <p:sp>
        <p:nvSpPr>
          <p:cNvPr id="22" name="TextBox 21">
            <a:extLst>
              <a:ext uri="{FF2B5EF4-FFF2-40B4-BE49-F238E27FC236}">
                <a16:creationId xmlns:a16="http://schemas.microsoft.com/office/drawing/2014/main" id="{EA1B9EE1-6E13-5F0F-6260-7201CA5692D5}"/>
              </a:ext>
            </a:extLst>
          </p:cNvPr>
          <p:cNvSpPr txBox="1"/>
          <p:nvPr/>
        </p:nvSpPr>
        <p:spPr>
          <a:xfrm>
            <a:off x="4286247" y="4590404"/>
            <a:ext cx="1988191" cy="461665"/>
          </a:xfrm>
          <a:prstGeom prst="rect">
            <a:avLst/>
          </a:prstGeom>
          <a:noFill/>
        </p:spPr>
        <p:txBody>
          <a:bodyPr wrap="square" rtlCol="0">
            <a:spAutoFit/>
          </a:bodyPr>
          <a:lstStyle/>
          <a:p>
            <a:r>
              <a:rPr lang="en-IN" altLang="en-US" sz="1800" dirty="0"/>
              <a:t>Data sent to User</a:t>
            </a:r>
            <a:r>
              <a:rPr lang="en-IN" altLang="en-US" sz="2400" dirty="0"/>
              <a:t> </a:t>
            </a:r>
          </a:p>
        </p:txBody>
      </p:sp>
      <p:sp>
        <p:nvSpPr>
          <p:cNvPr id="23" name="TextBox 22">
            <a:extLst>
              <a:ext uri="{FF2B5EF4-FFF2-40B4-BE49-F238E27FC236}">
                <a16:creationId xmlns:a16="http://schemas.microsoft.com/office/drawing/2014/main" id="{C81F1A5B-AB21-5B8B-1FCB-1DA213A45D1D}"/>
              </a:ext>
            </a:extLst>
          </p:cNvPr>
          <p:cNvSpPr txBox="1"/>
          <p:nvPr/>
        </p:nvSpPr>
        <p:spPr>
          <a:xfrm>
            <a:off x="4324371" y="5400794"/>
            <a:ext cx="1725258" cy="369332"/>
          </a:xfrm>
          <a:prstGeom prst="rect">
            <a:avLst/>
          </a:prstGeom>
          <a:noFill/>
        </p:spPr>
        <p:txBody>
          <a:bodyPr wrap="square" rtlCol="0">
            <a:spAutoFit/>
          </a:bodyPr>
          <a:lstStyle/>
          <a:p>
            <a:r>
              <a:rPr lang="en-US" dirty="0"/>
              <a:t>User Request</a:t>
            </a:r>
          </a:p>
        </p:txBody>
      </p:sp>
      <p:sp>
        <p:nvSpPr>
          <p:cNvPr id="24" name="TextBox 23">
            <a:extLst>
              <a:ext uri="{FF2B5EF4-FFF2-40B4-BE49-F238E27FC236}">
                <a16:creationId xmlns:a16="http://schemas.microsoft.com/office/drawing/2014/main" id="{B86068E8-4C84-1B04-AD56-CE95AC225D6C}"/>
              </a:ext>
            </a:extLst>
          </p:cNvPr>
          <p:cNvSpPr txBox="1"/>
          <p:nvPr/>
        </p:nvSpPr>
        <p:spPr>
          <a:xfrm>
            <a:off x="720055" y="396359"/>
            <a:ext cx="4946648" cy="954107"/>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latin typeface="Bookman Old Style" panose="02050604050505020204" pitchFamily="18" charset="0"/>
              </a:rPr>
              <a:t>Information – flow Diagram : </a:t>
            </a:r>
          </a:p>
        </p:txBody>
      </p:sp>
    </p:spTree>
    <p:extLst>
      <p:ext uri="{BB962C8B-B14F-4D97-AF65-F5344CB8AC3E}">
        <p14:creationId xmlns:p14="http://schemas.microsoft.com/office/powerpoint/2010/main" val="657460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63442-7AF7-4F1A-0A69-5F917AF336D6}"/>
              </a:ext>
            </a:extLst>
          </p:cNvPr>
          <p:cNvSpPr txBox="1"/>
          <p:nvPr/>
        </p:nvSpPr>
        <p:spPr>
          <a:xfrm>
            <a:off x="538591" y="573104"/>
            <a:ext cx="10670796" cy="5940088"/>
          </a:xfrm>
          <a:prstGeom prst="rect">
            <a:avLst/>
          </a:prstGeom>
          <a:noFill/>
        </p:spPr>
        <p:txBody>
          <a:bodyPr wrap="square">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latin typeface="Bookman Old Style" panose="02050604050505020204" pitchFamily="18" charset="0"/>
              </a:rPr>
              <a:t>Information – Flow Diagram Steps :</a:t>
            </a:r>
          </a:p>
          <a:p>
            <a:endParaRPr lang="en-US" sz="2400" i="0" dirty="0">
              <a:solidFill>
                <a:srgbClr val="000000"/>
              </a:solidFill>
              <a:latin typeface="Lato" panose="020B0604020202020204" pitchFamily="34" charset="0"/>
            </a:endParaRPr>
          </a:p>
          <a:p>
            <a:pPr marL="342900" indent="-342900">
              <a:buAutoNum type="arabicPeriod"/>
            </a:pPr>
            <a:r>
              <a:rPr lang="en-US" sz="2800" dirty="0">
                <a:latin typeface="Bahnschrift Light SemiCondensed" panose="020B0502040204020203" pitchFamily="34" charset="0"/>
              </a:rPr>
              <a:t>The module (GPS) set in Bus generates the data respective of the bus location.</a:t>
            </a:r>
            <a:br>
              <a:rPr lang="en-US" sz="2800" dirty="0">
                <a:latin typeface="Bahnschrift Light SemiCondensed" panose="020B0502040204020203" pitchFamily="34" charset="0"/>
              </a:rPr>
            </a:br>
            <a:br>
              <a:rPr lang="en-US" sz="2800" dirty="0">
                <a:latin typeface="Bahnschrift Light SemiCondensed" panose="020B0502040204020203" pitchFamily="34" charset="0"/>
              </a:rPr>
            </a:br>
            <a:endParaRPr lang="en-US" sz="2800" dirty="0">
              <a:latin typeface="Bahnschrift Light SemiCondensed" panose="020B0502040204020203" pitchFamily="34" charset="0"/>
            </a:endParaRPr>
          </a:p>
          <a:p>
            <a:pPr marL="342900" indent="-342900">
              <a:buAutoNum type="arabicPeriod"/>
            </a:pPr>
            <a:r>
              <a:rPr lang="en-US" sz="2800" dirty="0">
                <a:latin typeface="Bahnschrift Light SemiCondensed" panose="020B0502040204020203" pitchFamily="34" charset="0"/>
              </a:rPr>
              <a:t>The data then forwarded through wi-fi embedded in the module and shared to the server through help of Internet.</a:t>
            </a:r>
            <a:br>
              <a:rPr lang="en-US" sz="2800" dirty="0">
                <a:latin typeface="Bahnschrift Light SemiCondensed" panose="020B0502040204020203" pitchFamily="34" charset="0"/>
              </a:rPr>
            </a:br>
            <a:br>
              <a:rPr lang="en-US" sz="2800" dirty="0">
                <a:latin typeface="Bahnschrift Light SemiCondensed" panose="020B0502040204020203" pitchFamily="34" charset="0"/>
              </a:rPr>
            </a:br>
            <a:endParaRPr lang="en-US" sz="2800" dirty="0">
              <a:latin typeface="Bahnschrift Light SemiCondensed" panose="020B0502040204020203" pitchFamily="34" charset="0"/>
            </a:endParaRPr>
          </a:p>
          <a:p>
            <a:pPr marL="342900" indent="-342900">
              <a:buAutoNum type="arabicPeriod"/>
            </a:pPr>
            <a:r>
              <a:rPr lang="en-US" sz="2800" dirty="0">
                <a:solidFill>
                  <a:srgbClr val="000000"/>
                </a:solidFill>
                <a:latin typeface="Bahnschrift Light SemiCondensed" panose="020B0502040204020203" pitchFamily="34" charset="0"/>
              </a:rPr>
              <a:t>User access the Information with their browser.</a:t>
            </a:r>
            <a:br>
              <a:rPr lang="en-US" sz="2400" dirty="0">
                <a:solidFill>
                  <a:srgbClr val="000000"/>
                </a:solidFill>
                <a:latin typeface="Lato" panose="020B0604020202020204" pitchFamily="34" charset="0"/>
              </a:rPr>
            </a:br>
            <a:endParaRPr lang="en-US" sz="2400" dirty="0">
              <a:solidFill>
                <a:srgbClr val="000000"/>
              </a:solidFill>
              <a:latin typeface="Lato" panose="020B0604020202020204" pitchFamily="34" charset="0"/>
            </a:endParaRPr>
          </a:p>
          <a:p>
            <a:endParaRPr lang="en-US" sz="2400" dirty="0">
              <a:solidFill>
                <a:srgbClr val="000000"/>
              </a:solidFill>
              <a:latin typeface="Lato" panose="020B0604020202020204" pitchFamily="34" charset="0"/>
            </a:endParaRPr>
          </a:p>
          <a:p>
            <a:endParaRPr lang="en-US" sz="2400" dirty="0">
              <a:solidFill>
                <a:srgbClr val="000000"/>
              </a:solidFill>
              <a:latin typeface="Lato" panose="020B0604020202020204" pitchFamily="34" charset="0"/>
            </a:endParaRPr>
          </a:p>
        </p:txBody>
      </p:sp>
    </p:spTree>
    <p:extLst>
      <p:ext uri="{BB962C8B-B14F-4D97-AF65-F5344CB8AC3E}">
        <p14:creationId xmlns:p14="http://schemas.microsoft.com/office/powerpoint/2010/main" val="3822717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18E2A6-FC72-4B04-A200-E84EE88729AD}"/>
              </a:ext>
            </a:extLst>
          </p:cNvPr>
          <p:cNvSpPr txBox="1"/>
          <p:nvPr/>
        </p:nvSpPr>
        <p:spPr>
          <a:xfrm>
            <a:off x="377421" y="300907"/>
            <a:ext cx="11132190" cy="6401753"/>
          </a:xfrm>
          <a:prstGeom prst="rect">
            <a:avLst/>
          </a:prstGeom>
          <a:noFill/>
        </p:spPr>
        <p:txBody>
          <a:bodyPr wrap="square">
            <a:spAutoFit/>
          </a:bodyPr>
          <a:lstStyle/>
          <a:p>
            <a:r>
              <a:rPr lang="en-US" sz="3200" b="1" dirty="0">
                <a:ln w="9525">
                  <a:solidFill>
                    <a:schemeClr val="bg1"/>
                  </a:solidFill>
                  <a:prstDash val="solid"/>
                </a:ln>
                <a:effectLst>
                  <a:outerShdw blurRad="12700" dist="38100" dir="2700000" algn="tl" rotWithShape="0">
                    <a:schemeClr val="bg1">
                      <a:lumMod val="50000"/>
                    </a:schemeClr>
                  </a:outerShdw>
                </a:effectLst>
                <a:latin typeface="Bookman Old Style" panose="02050604050505020204" pitchFamily="18" charset="0"/>
              </a:rPr>
              <a:t>Explained Steps :</a:t>
            </a:r>
          </a:p>
          <a:p>
            <a:endParaRPr lang="en-US" sz="2000" dirty="0">
              <a:solidFill>
                <a:srgbClr val="000000"/>
              </a:solidFill>
              <a:latin typeface="Lato" panose="020B0604020202020204" pitchFamily="34" charset="0"/>
            </a:endParaRPr>
          </a:p>
          <a:p>
            <a:endParaRPr lang="en-US" sz="2000" dirty="0">
              <a:solidFill>
                <a:srgbClr val="000000"/>
              </a:solidFill>
              <a:latin typeface="Lato" panose="020B0604020202020204" pitchFamily="34" charset="0"/>
            </a:endParaRPr>
          </a:p>
          <a:p>
            <a:pPr marL="285750" indent="-285750">
              <a:buFont typeface="Arial" panose="020B0604020202020204" pitchFamily="34" charset="0"/>
              <a:buChar char="•"/>
            </a:pPr>
            <a:r>
              <a:rPr lang="en-US" sz="2000" b="0" i="0" dirty="0">
                <a:solidFill>
                  <a:srgbClr val="000000"/>
                </a:solidFill>
                <a:effectLst/>
                <a:latin typeface="Lato" panose="020B0604020202020204" pitchFamily="34" charset="0"/>
              </a:rPr>
              <a:t>The fundamental process in our system is obtaining Bus for user on using GPS technology with Previously decided Arrival and Departure Time.</a:t>
            </a:r>
          </a:p>
          <a:p>
            <a:pPr marL="285750" indent="-285750">
              <a:buFont typeface="Arial" panose="020B0604020202020204" pitchFamily="34" charset="0"/>
              <a:buChar char="•"/>
            </a:pPr>
            <a:endParaRPr lang="en-US" sz="2000" b="0" i="0" dirty="0">
              <a:solidFill>
                <a:srgbClr val="000000"/>
              </a:solidFill>
              <a:effectLst/>
              <a:latin typeface="Lato" panose="020B0604020202020204" pitchFamily="34" charset="0"/>
            </a:endParaRPr>
          </a:p>
          <a:p>
            <a:pPr marL="285750" indent="-285750">
              <a:buFont typeface="Arial" panose="020B0604020202020204" pitchFamily="34" charset="0"/>
              <a:buChar char="•"/>
            </a:pPr>
            <a:r>
              <a:rPr lang="en-US" sz="2000" dirty="0">
                <a:solidFill>
                  <a:srgbClr val="000000"/>
                </a:solidFill>
                <a:latin typeface="Lato" panose="020B0604020202020204" pitchFamily="34" charset="0"/>
              </a:rPr>
              <a:t>T</a:t>
            </a:r>
            <a:r>
              <a:rPr lang="en-US" sz="2000" b="0" i="0" dirty="0">
                <a:solidFill>
                  <a:srgbClr val="000000"/>
                </a:solidFill>
                <a:effectLst/>
                <a:latin typeface="Lato" panose="020B0604020202020204" pitchFamily="34" charset="0"/>
              </a:rPr>
              <a:t>ransmitting the data via network to the central control unit for data processing and information analysis and to take appropriate decision.</a:t>
            </a:r>
          </a:p>
          <a:p>
            <a:pPr marL="285750" indent="-285750">
              <a:buFont typeface="Arial" panose="020B0604020202020204" pitchFamily="34" charset="0"/>
              <a:buChar char="•"/>
            </a:pPr>
            <a:endParaRPr lang="en-US" sz="2000" dirty="0">
              <a:solidFill>
                <a:srgbClr val="000000"/>
              </a:solidFill>
              <a:latin typeface="Lato" panose="020B0604020202020204" pitchFamily="34" charset="0"/>
            </a:endParaRPr>
          </a:p>
          <a:p>
            <a:pPr marL="285750" indent="-285750">
              <a:buFont typeface="Arial" panose="020B0604020202020204" pitchFamily="34" charset="0"/>
              <a:buChar char="•"/>
            </a:pPr>
            <a:r>
              <a:rPr lang="en-US" sz="2000" b="0" i="0" dirty="0">
                <a:solidFill>
                  <a:srgbClr val="000000"/>
                </a:solidFill>
                <a:effectLst/>
                <a:latin typeface="Lato" panose="020B0604020202020204" pitchFamily="34" charset="0"/>
              </a:rPr>
              <a:t>The position data is periodically send to the central server through the transmitter of the module. </a:t>
            </a:r>
          </a:p>
          <a:p>
            <a:pPr marL="285750" indent="-285750">
              <a:buFont typeface="Arial" panose="020B0604020202020204" pitchFamily="34" charset="0"/>
              <a:buChar char="•"/>
            </a:pPr>
            <a:endParaRPr lang="en-US" sz="2000" dirty="0">
              <a:solidFill>
                <a:srgbClr val="000000"/>
              </a:solidFill>
              <a:latin typeface="Lato" panose="020B0604020202020204" pitchFamily="34" charset="0"/>
            </a:endParaRPr>
          </a:p>
          <a:p>
            <a:pPr marL="285750" indent="-285750">
              <a:buFont typeface="Arial" panose="020B0604020202020204" pitchFamily="34" charset="0"/>
              <a:buChar char="•"/>
            </a:pPr>
            <a:r>
              <a:rPr lang="en-US" sz="2000" b="0" i="0" dirty="0">
                <a:solidFill>
                  <a:srgbClr val="000000"/>
                </a:solidFill>
                <a:effectLst/>
                <a:latin typeface="Lato" panose="020B0604020202020204" pitchFamily="34" charset="0"/>
              </a:rPr>
              <a:t>The server automatically updates the data base with latest position</a:t>
            </a:r>
            <a:r>
              <a:rPr lang="en-US" sz="2000" dirty="0">
                <a:solidFill>
                  <a:srgbClr val="000000"/>
                </a:solidFill>
                <a:latin typeface="Lato" panose="020B0604020202020204" pitchFamily="34" charset="0"/>
              </a:rPr>
              <a:t>.</a:t>
            </a:r>
          </a:p>
          <a:p>
            <a:pPr marL="285750" indent="-285750">
              <a:buFont typeface="Arial" panose="020B0604020202020204" pitchFamily="34" charset="0"/>
              <a:buChar char="•"/>
            </a:pPr>
            <a:endParaRPr lang="en-US" sz="2000" b="0" i="0" dirty="0">
              <a:solidFill>
                <a:srgbClr val="000000"/>
              </a:solidFill>
              <a:effectLst/>
              <a:latin typeface="Lato" panose="020B0604020202020204" pitchFamily="34" charset="0"/>
            </a:endParaRPr>
          </a:p>
          <a:p>
            <a:pPr marL="285750" indent="-285750">
              <a:buFont typeface="Arial" panose="020B0604020202020204" pitchFamily="34" charset="0"/>
              <a:buChar char="•"/>
            </a:pPr>
            <a:r>
              <a:rPr lang="en-US" sz="2000" b="0" i="0" dirty="0">
                <a:solidFill>
                  <a:srgbClr val="000000"/>
                </a:solidFill>
                <a:effectLst/>
                <a:latin typeface="Lato" panose="020B0604020202020204" pitchFamily="34" charset="0"/>
              </a:rPr>
              <a:t>The GPS receiver of the unit is capable of identifying the latitudinal and longitudinal position and ground speed of the specific Bus by receiving information from the GPS satellites. </a:t>
            </a:r>
          </a:p>
          <a:p>
            <a:pPr marL="285750" indent="-285750">
              <a:buFont typeface="Arial" panose="020B0604020202020204" pitchFamily="34" charset="0"/>
              <a:buChar char="•"/>
            </a:pPr>
            <a:endParaRPr lang="en-US" sz="2000" dirty="0">
              <a:solidFill>
                <a:srgbClr val="000000"/>
              </a:solidFill>
              <a:latin typeface="Lato" panose="020B0604020202020204" pitchFamily="34" charset="0"/>
            </a:endParaRPr>
          </a:p>
          <a:p>
            <a:pPr marL="285750" indent="-285750">
              <a:buFont typeface="Arial" panose="020B0604020202020204" pitchFamily="34" charset="0"/>
              <a:buChar char="•"/>
            </a:pPr>
            <a:r>
              <a:rPr lang="en-US" sz="2000" b="0" i="0" dirty="0">
                <a:solidFill>
                  <a:srgbClr val="000000"/>
                </a:solidFill>
                <a:effectLst/>
                <a:latin typeface="Lato" panose="020B0604020202020204" pitchFamily="34" charset="0"/>
              </a:rPr>
              <a:t>As the </a:t>
            </a:r>
            <a:r>
              <a:rPr lang="en-US" sz="2000" dirty="0">
                <a:solidFill>
                  <a:srgbClr val="000000"/>
                </a:solidFill>
                <a:latin typeface="Lato" panose="020B0604020202020204" pitchFamily="34" charset="0"/>
              </a:rPr>
              <a:t>User requests to server for the information on the website, the date for the respective bus is represented to the user.</a:t>
            </a:r>
            <a:endParaRPr lang="en-US" sz="2000" b="0" i="0" dirty="0">
              <a:solidFill>
                <a:srgbClr val="000000"/>
              </a:solidFill>
              <a:effectLst/>
              <a:latin typeface="Lato" panose="020B0604020202020204" pitchFamily="34" charset="0"/>
            </a:endParaRPr>
          </a:p>
          <a:p>
            <a:endParaRPr lang="en-US" sz="2000" dirty="0">
              <a:solidFill>
                <a:srgbClr val="000000"/>
              </a:solidFill>
              <a:latin typeface="Lato" panose="020B0604020202020204" pitchFamily="34" charset="0"/>
            </a:endParaRPr>
          </a:p>
        </p:txBody>
      </p:sp>
    </p:spTree>
    <p:extLst>
      <p:ext uri="{BB962C8B-B14F-4D97-AF65-F5344CB8AC3E}">
        <p14:creationId xmlns:p14="http://schemas.microsoft.com/office/powerpoint/2010/main" val="181294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1A0981-3E8E-4EA2-ACD8-ED4CB89B9DA5}"/>
              </a:ext>
            </a:extLst>
          </p:cNvPr>
          <p:cNvSpPr txBox="1"/>
          <p:nvPr/>
        </p:nvSpPr>
        <p:spPr>
          <a:xfrm>
            <a:off x="1191236" y="359000"/>
            <a:ext cx="4653751" cy="954107"/>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latin typeface="Bookman Old Style" panose="02050604050505020204" pitchFamily="18" charset="0"/>
              </a:rPr>
              <a:t>Our Implementation (Prototype)</a:t>
            </a:r>
          </a:p>
        </p:txBody>
      </p:sp>
      <p:sp>
        <p:nvSpPr>
          <p:cNvPr id="8" name="TextBox 7">
            <a:extLst>
              <a:ext uri="{FF2B5EF4-FFF2-40B4-BE49-F238E27FC236}">
                <a16:creationId xmlns:a16="http://schemas.microsoft.com/office/drawing/2014/main" id="{6B80C7A7-5AEF-469B-8688-4B475759E192}"/>
              </a:ext>
            </a:extLst>
          </p:cNvPr>
          <p:cNvSpPr txBox="1"/>
          <p:nvPr/>
        </p:nvSpPr>
        <p:spPr>
          <a:xfrm>
            <a:off x="1341087" y="1440265"/>
            <a:ext cx="1518407" cy="400110"/>
          </a:xfrm>
          <a:prstGeom prst="rect">
            <a:avLst/>
          </a:prstGeom>
          <a:noFill/>
        </p:spPr>
        <p:txBody>
          <a:bodyPr wrap="square" rtlCol="0">
            <a:spAutoFit/>
          </a:bodyPr>
          <a:lstStyle/>
          <a:p>
            <a:r>
              <a:rPr lang="en-US" sz="2000" b="1" dirty="0"/>
              <a:t>User End </a:t>
            </a:r>
          </a:p>
        </p:txBody>
      </p:sp>
      <p:pic>
        <p:nvPicPr>
          <p:cNvPr id="10" name="Picture 9">
            <a:extLst>
              <a:ext uri="{FF2B5EF4-FFF2-40B4-BE49-F238E27FC236}">
                <a16:creationId xmlns:a16="http://schemas.microsoft.com/office/drawing/2014/main" id="{224C1449-3926-4F99-B5B7-9E963EBA9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843" y="2446614"/>
            <a:ext cx="8632314" cy="3052369"/>
          </a:xfrm>
          <a:prstGeom prst="rect">
            <a:avLst/>
          </a:prstGeom>
        </p:spPr>
      </p:pic>
    </p:spTree>
    <p:extLst>
      <p:ext uri="{BB962C8B-B14F-4D97-AF65-F5344CB8AC3E}">
        <p14:creationId xmlns:p14="http://schemas.microsoft.com/office/powerpoint/2010/main" val="194535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410DC5-1F72-419D-BFE9-7B97A07A6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894" y="2057400"/>
            <a:ext cx="6191250" cy="4800600"/>
          </a:xfrm>
          <a:prstGeom prst="rect">
            <a:avLst/>
          </a:prstGeom>
        </p:spPr>
      </p:pic>
      <p:sp>
        <p:nvSpPr>
          <p:cNvPr id="3" name="TextBox 2">
            <a:extLst>
              <a:ext uri="{FF2B5EF4-FFF2-40B4-BE49-F238E27FC236}">
                <a16:creationId xmlns:a16="http://schemas.microsoft.com/office/drawing/2014/main" id="{6A089FC4-DA3C-44FC-AF19-78CBEB59579F}"/>
              </a:ext>
            </a:extLst>
          </p:cNvPr>
          <p:cNvSpPr txBox="1"/>
          <p:nvPr/>
        </p:nvSpPr>
        <p:spPr>
          <a:xfrm>
            <a:off x="1694988" y="645047"/>
            <a:ext cx="3468683" cy="707886"/>
          </a:xfrm>
          <a:prstGeom prst="rect">
            <a:avLst/>
          </a:prstGeom>
          <a:noFill/>
        </p:spPr>
        <p:txBody>
          <a:bodyPr wrap="square" rtlCol="0">
            <a:spAutoFit/>
          </a:bodyPr>
          <a:lstStyle/>
          <a:p>
            <a:r>
              <a:rPr lang="en-US" sz="4000" b="1" dirty="0">
                <a:ln w="9525">
                  <a:solidFill>
                    <a:schemeClr val="bg1"/>
                  </a:solidFill>
                  <a:prstDash val="solid"/>
                </a:ln>
                <a:effectLst>
                  <a:outerShdw blurRad="12700" dist="38100" dir="2700000" algn="tl" rotWithShape="0">
                    <a:schemeClr val="bg1">
                      <a:lumMod val="50000"/>
                    </a:schemeClr>
                  </a:outerShdw>
                </a:effectLst>
                <a:latin typeface="Bookman Old Style" panose="02050604050505020204" pitchFamily="18" charset="0"/>
              </a:rPr>
              <a:t>Server End </a:t>
            </a:r>
          </a:p>
        </p:txBody>
      </p:sp>
    </p:spTree>
    <p:extLst>
      <p:ext uri="{BB962C8B-B14F-4D97-AF65-F5344CB8AC3E}">
        <p14:creationId xmlns:p14="http://schemas.microsoft.com/office/powerpoint/2010/main" val="384750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49685-F553-A2A5-6282-80CD7368C00D}"/>
              </a:ext>
            </a:extLst>
          </p:cNvPr>
          <p:cNvSpPr txBox="1"/>
          <p:nvPr/>
        </p:nvSpPr>
        <p:spPr>
          <a:xfrm>
            <a:off x="1365349" y="1361648"/>
            <a:ext cx="7778651" cy="5262979"/>
          </a:xfrm>
          <a:prstGeom prst="rect">
            <a:avLst/>
          </a:prstGeom>
          <a:noFill/>
        </p:spPr>
        <p:txBody>
          <a:bodyPr wrap="square" rtlCol="0">
            <a:spAutoFit/>
          </a:bodyPr>
          <a:lstStyle/>
          <a:p>
            <a:pPr marL="514350" indent="-514350">
              <a:buFont typeface="Wingdings" panose="05000000000000000000" pitchFamily="2" charset="2"/>
              <a:buChar char="Ø"/>
            </a:pPr>
            <a:endParaRPr lang="en-US" sz="2800" dirty="0"/>
          </a:p>
          <a:p>
            <a:pPr marL="514350" indent="-514350">
              <a:buFont typeface="Wingdings" panose="05000000000000000000" pitchFamily="2" charset="2"/>
              <a:buChar char="Ø"/>
            </a:pPr>
            <a:r>
              <a:rPr lang="en-US" sz="2800" dirty="0"/>
              <a:t>Now we have resolved the issue for the user of not getting the Arrival and Departure time through our idea.</a:t>
            </a:r>
          </a:p>
          <a:p>
            <a:pPr marL="514350" indent="-514350">
              <a:buFont typeface="Wingdings" panose="05000000000000000000" pitchFamily="2" charset="2"/>
              <a:buChar char="Ø"/>
            </a:pPr>
            <a:endParaRPr lang="en-US" sz="2800" dirty="0"/>
          </a:p>
          <a:p>
            <a:pPr marL="514350" indent="-514350">
              <a:buFont typeface="Wingdings" panose="05000000000000000000" pitchFamily="2" charset="2"/>
              <a:buChar char="Ø"/>
            </a:pPr>
            <a:r>
              <a:rPr lang="en-US" sz="2800" dirty="0"/>
              <a:t>Which will reduce the waiting time for user’s and save his/ her valuable time.</a:t>
            </a:r>
          </a:p>
          <a:p>
            <a:pPr marL="514350" indent="-514350">
              <a:buFont typeface="Wingdings" panose="05000000000000000000" pitchFamily="2" charset="2"/>
              <a:buChar char="Ø"/>
            </a:pPr>
            <a:endParaRPr lang="en-US" sz="2800" dirty="0"/>
          </a:p>
          <a:p>
            <a:pPr marL="514350" indent="-514350">
              <a:buFont typeface="Wingdings" panose="05000000000000000000" pitchFamily="2" charset="2"/>
              <a:buChar char="Ø"/>
            </a:pPr>
            <a:r>
              <a:rPr lang="en-US" sz="2800" dirty="0"/>
              <a:t>And this will help user to use his/ her time for scheduling needs and activities.</a:t>
            </a:r>
          </a:p>
          <a:p>
            <a:pPr marL="514350" indent="-514350">
              <a:buFont typeface="Wingdings" panose="05000000000000000000" pitchFamily="2" charset="2"/>
              <a:buChar char="Ø"/>
            </a:pPr>
            <a:endParaRPr lang="en-US" sz="2800" dirty="0"/>
          </a:p>
          <a:p>
            <a:pPr marL="514350" indent="-514350">
              <a:buFont typeface="Wingdings" panose="05000000000000000000" pitchFamily="2" charset="2"/>
              <a:buChar char="Ø"/>
            </a:pPr>
            <a:endParaRPr lang="en-US" sz="2800" dirty="0"/>
          </a:p>
        </p:txBody>
      </p:sp>
      <p:sp>
        <p:nvSpPr>
          <p:cNvPr id="3" name="TextBox 2">
            <a:extLst>
              <a:ext uri="{FF2B5EF4-FFF2-40B4-BE49-F238E27FC236}">
                <a16:creationId xmlns:a16="http://schemas.microsoft.com/office/drawing/2014/main" id="{43FC88EC-D000-6179-B74E-BDC1080B4657}"/>
              </a:ext>
            </a:extLst>
          </p:cNvPr>
          <p:cNvSpPr txBox="1"/>
          <p:nvPr/>
        </p:nvSpPr>
        <p:spPr>
          <a:xfrm>
            <a:off x="1497107" y="384592"/>
            <a:ext cx="6096000" cy="707886"/>
          </a:xfrm>
          <a:prstGeom prst="rect">
            <a:avLst/>
          </a:prstGeom>
          <a:noFill/>
        </p:spPr>
        <p:txBody>
          <a:bodyPr wrap="square">
            <a:spAutoFit/>
          </a:bodyPr>
          <a:lstStyle/>
          <a:p>
            <a:r>
              <a:rPr lang="en-US" sz="4000" b="1" dirty="0">
                <a:ln w="9525">
                  <a:solidFill>
                    <a:schemeClr val="bg1"/>
                  </a:solidFill>
                  <a:prstDash val="solid"/>
                </a:ln>
                <a:effectLst>
                  <a:outerShdw blurRad="12700" dist="38100" dir="2700000" algn="tl" rotWithShape="0">
                    <a:schemeClr val="bg1">
                      <a:lumMod val="50000"/>
                    </a:schemeClr>
                  </a:outerShdw>
                </a:effectLst>
                <a:latin typeface="Bookman Old Style" panose="02050604050505020204" pitchFamily="18" charset="0"/>
              </a:rPr>
              <a:t>Conclusion:</a:t>
            </a:r>
          </a:p>
        </p:txBody>
      </p:sp>
    </p:spTree>
    <p:extLst>
      <p:ext uri="{BB962C8B-B14F-4D97-AF65-F5344CB8AC3E}">
        <p14:creationId xmlns:p14="http://schemas.microsoft.com/office/powerpoint/2010/main" val="1823043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827</TotalTime>
  <Words>574</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9</vt:i4>
      </vt:variant>
    </vt:vector>
  </HeadingPairs>
  <TitlesOfParts>
    <vt:vector size="23" baseType="lpstr">
      <vt:lpstr>Arial</vt:lpstr>
      <vt:lpstr>Bahnschrift Light SemiCondensed</vt:lpstr>
      <vt:lpstr>Bookman Old Style</vt:lpstr>
      <vt:lpstr>Calibri</vt:lpstr>
      <vt:lpstr>Calibri Light</vt:lpstr>
      <vt:lpstr>Colonna MT</vt:lpstr>
      <vt:lpstr>Consolas</vt:lpstr>
      <vt:lpstr>Corbel</vt:lpstr>
      <vt:lpstr>Lato</vt:lpstr>
      <vt:lpstr>Microsoft Uighur</vt:lpstr>
      <vt:lpstr>Wingdings</vt:lpstr>
      <vt:lpstr>Wingdings 2</vt:lpstr>
      <vt:lpstr>Office Theme</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Gupta</dc:creator>
  <cp:lastModifiedBy>Arun Shankar</cp:lastModifiedBy>
  <cp:revision>32</cp:revision>
  <dcterms:created xsi:type="dcterms:W3CDTF">2021-08-29T02:57:50Z</dcterms:created>
  <dcterms:modified xsi:type="dcterms:W3CDTF">2022-06-04T07:12:26Z</dcterms:modified>
</cp:coreProperties>
</file>