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Chivo Light"/>
      <p:regular r:id="rId19"/>
      <p:bold r:id="rId20"/>
      <p:italic r:id="rId21"/>
      <p:boldItalic r:id="rId22"/>
    </p:embeddedFont>
    <p:embeddedFont>
      <p:font typeface="Shadows Into Light Two"/>
      <p:regular r:id="rId23"/>
    </p:embeddedFont>
    <p:embeddedFont>
      <p:font typeface="Chiv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Light-bold.fntdata"/><Relationship Id="rId22" Type="http://schemas.openxmlformats.org/officeDocument/2006/relationships/font" Target="fonts/ChivoLight-boldItalic.fntdata"/><Relationship Id="rId21" Type="http://schemas.openxmlformats.org/officeDocument/2006/relationships/font" Target="fonts/ChivoLight-italic.fntdata"/><Relationship Id="rId24" Type="http://schemas.openxmlformats.org/officeDocument/2006/relationships/font" Target="fonts/Chivo-regular.fntdata"/><Relationship Id="rId23" Type="http://schemas.openxmlformats.org/officeDocument/2006/relationships/font" Target="fonts/ShadowsIntoLightTw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hivo-italic.fntdata"/><Relationship Id="rId25" Type="http://schemas.openxmlformats.org/officeDocument/2006/relationships/font" Target="fonts/Chivo-bold.fntdata"/><Relationship Id="rId27" Type="http://schemas.openxmlformats.org/officeDocument/2006/relationships/font" Target="fonts/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hivoLigh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26aae117b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26aae11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26aae117b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26aae11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26aae117b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326aae11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26aae117b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26aae11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26aae117b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26aae11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26aae117b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326aae11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679074">
            <a:off x="7424169" y="1110641"/>
            <a:ext cx="265609" cy="34947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89031" y="-184381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9519" y="9493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8336996">
            <a:off x="4243138" y="-22224"/>
            <a:ext cx="467049" cy="473000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3778801">
            <a:off x="8116057" y="3817380"/>
            <a:ext cx="580177" cy="58740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6668499">
            <a:off x="5293109" y="3771186"/>
            <a:ext cx="892234" cy="662795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3835491">
            <a:off x="5235980" y="3951326"/>
            <a:ext cx="467040" cy="42328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6648350">
            <a:off x="8451648" y="629713"/>
            <a:ext cx="922830" cy="75773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488733">
            <a:off x="6365042" y="2437342"/>
            <a:ext cx="993792" cy="73816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617181" y="4283744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 rot="-10736906">
            <a:off x="8409586" y="2375711"/>
            <a:ext cx="825227" cy="74778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-9528265">
            <a:off x="8474418" y="2733034"/>
            <a:ext cx="419693" cy="42504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3523" y="349101"/>
            <a:ext cx="467067" cy="47817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760012" y="159538"/>
            <a:ext cx="971255" cy="1011985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3741321">
            <a:off x="5765601" y="-92132"/>
            <a:ext cx="547361" cy="560373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67953" y="1365498"/>
            <a:ext cx="1131662" cy="1025467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1131" y="205118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0592599">
            <a:off x="3091737" y="4454947"/>
            <a:ext cx="1090400" cy="80998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-7924870">
            <a:off x="339964" y="3032930"/>
            <a:ext cx="841224" cy="62489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1232320">
            <a:off x="908097" y="2912232"/>
            <a:ext cx="341366" cy="3494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5969070">
            <a:off x="976107" y="4357729"/>
            <a:ext cx="825137" cy="8356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319022">
            <a:off x="-115268" y="1393270"/>
            <a:ext cx="747678" cy="1170967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220874" y="-212399"/>
            <a:ext cx="1016948" cy="1039666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-10076712">
            <a:off x="8276016" y="2450651"/>
            <a:ext cx="930331" cy="696680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-9290225">
            <a:off x="5567287" y="240208"/>
            <a:ext cx="943922" cy="1037964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831654">
            <a:off x="2857171" y="4159157"/>
            <a:ext cx="1190515" cy="106886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-1232584">
            <a:off x="956194" y="3077566"/>
            <a:ext cx="267636" cy="288754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-2062504">
            <a:off x="499387" y="2832699"/>
            <a:ext cx="348730" cy="893729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34338" y="402317"/>
            <a:ext cx="556340" cy="424970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-7406387">
            <a:off x="1005078" y="4425379"/>
            <a:ext cx="609879" cy="937524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61285" y="4408739"/>
            <a:ext cx="953706" cy="858029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2" name="Google Shape;42;p2"/>
          <p:cNvSpPr/>
          <p:nvPr/>
        </p:nvSpPr>
        <p:spPr>
          <a:xfrm rot="3778908">
            <a:off x="8250490" y="3581090"/>
            <a:ext cx="405505" cy="713678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3" name="Google Shape;43;p2"/>
          <p:cNvSpPr/>
          <p:nvPr/>
        </p:nvSpPr>
        <p:spPr>
          <a:xfrm rot="8336858">
            <a:off x="4172244" y="-119327"/>
            <a:ext cx="588749" cy="690936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4" name="Google Shape;44;p2"/>
          <p:cNvSpPr/>
          <p:nvPr/>
        </p:nvSpPr>
        <p:spPr>
          <a:xfrm rot="-2801891">
            <a:off x="8349992" y="393255"/>
            <a:ext cx="742845" cy="1166149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400478" y="2182183"/>
            <a:ext cx="872604" cy="95207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 rot="-3835551">
            <a:off x="5103883" y="3888224"/>
            <a:ext cx="1036432" cy="603375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 rot="788743">
            <a:off x="7507728" y="1267182"/>
            <a:ext cx="341357" cy="3494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 rot="788424">
            <a:off x="7600966" y="1268367"/>
            <a:ext cx="222930" cy="24052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 rot="-3998065">
            <a:off x="7374395" y="1063551"/>
            <a:ext cx="267634" cy="28875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 rot="575490">
            <a:off x="8469081" y="3874407"/>
            <a:ext cx="345878" cy="608736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11"/>
          <p:cNvSpPr/>
          <p:nvPr/>
        </p:nvSpPr>
        <p:spPr>
          <a:xfrm rot="-6974255">
            <a:off x="8132622" y="3724110"/>
            <a:ext cx="213588" cy="281025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2732253" y="-212411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2837180" y="12190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 rot="4358823">
            <a:off x="3941098" y="4889269"/>
            <a:ext cx="375550" cy="380336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 rot="1151692">
            <a:off x="8434472" y="4226868"/>
            <a:ext cx="357870" cy="362297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 rot="-10153158">
            <a:off x="4729339" y="4449252"/>
            <a:ext cx="717468" cy="5329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 rot="943073">
            <a:off x="4813520" y="4340916"/>
            <a:ext cx="375504" cy="34034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 rot="-6648331">
            <a:off x="8563948" y="1186838"/>
            <a:ext cx="742053" cy="60929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 rot="2711984">
            <a:off x="4808509" y="-109436"/>
            <a:ext cx="799096" cy="59352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6790083" y="4541690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 rot="-5990705">
            <a:off x="8271773" y="2605766"/>
            <a:ext cx="663539" cy="6012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"/>
          <p:cNvSpPr/>
          <p:nvPr/>
        </p:nvSpPr>
        <p:spPr>
          <a:xfrm rot="-4782675">
            <a:off x="8259070" y="2656361"/>
            <a:ext cx="337456" cy="34175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1059765" y="251069"/>
            <a:ext cx="375578" cy="38450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7199212" y="126020"/>
            <a:ext cx="780996" cy="813747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 rot="3741390">
            <a:off x="7203695" y="-76352"/>
            <a:ext cx="440145" cy="45060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-174209" y="985454"/>
            <a:ext cx="910004" cy="82460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307522" y="1536823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 rot="10592571">
            <a:off x="1931803" y="4671974"/>
            <a:ext cx="876846" cy="65135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 rot="-7924689">
            <a:off x="127751" y="2727519"/>
            <a:ext cx="676415" cy="50251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 rot="-1232342">
            <a:off x="584556" y="2630487"/>
            <a:ext cx="274505" cy="28103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 rot="5968943">
            <a:off x="379973" y="3976490"/>
            <a:ext cx="663471" cy="67193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2597036" y="-2349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 rot="-9290112">
            <a:off x="7044262" y="1908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3" name="Google Shape;293;p11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4" name="Google Shape;294;p11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5" name="Google Shape;295;p11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6" name="Google Shape;296;p11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7" name="Google Shape;297;p11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8" name="Google Shape;298;p11"/>
          <p:cNvSpPr/>
          <p:nvPr/>
        </p:nvSpPr>
        <p:spPr>
          <a:xfrm rot="-5506349">
            <a:off x="8198666" y="3597357"/>
            <a:ext cx="274487" cy="28101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color background 1">
  <p:cSld name="BLANK_1">
    <p:bg>
      <p:bgPr>
        <a:solidFill>
          <a:schemeClr val="accen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12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597036" y="-2349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 rot="-9290112">
            <a:off x="7044262" y="1908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3" name="Google Shape;313;p12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4" name="Google Shape;314;p12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5" name="Google Shape;315;p12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6" name="Google Shape;316;p12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7" name="Google Shape;317;p12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8" name="Google Shape;318;p12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color background 2">
  <p:cSld name="BLANK_1_1">
    <p:bg>
      <p:bgPr>
        <a:solidFill>
          <a:srgbClr val="FF7B59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13"/>
          <p:cNvSpPr/>
          <p:nvPr/>
        </p:nvSpPr>
        <p:spPr>
          <a:xfrm rot="1318871">
            <a:off x="78562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82306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 rot="-548659">
            <a:off x="86257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 rot="-9290062">
            <a:off x="85081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"/>
          <p:cNvSpPr/>
          <p:nvPr/>
        </p:nvSpPr>
        <p:spPr>
          <a:xfrm rot="5503490">
            <a:off x="79172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231962" y="2681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 rot="-830047">
            <a:off x="7861089" y="23563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76337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 rot="8224608">
            <a:off x="83164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2523318">
            <a:off x="218693" y="-460740"/>
            <a:ext cx="5327395" cy="545403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 txBox="1"/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3"/>
          <p:cNvSpPr txBox="1"/>
          <p:nvPr>
            <p:ph idx="1" type="subTitle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"/>
          <p:cNvSpPr/>
          <p:nvPr/>
        </p:nvSpPr>
        <p:spPr>
          <a:xfrm rot="6668499">
            <a:off x="5293109" y="3771186"/>
            <a:ext cx="892234" cy="662795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-3835491">
            <a:off x="5235980" y="3951326"/>
            <a:ext cx="467040" cy="42328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-6648350">
            <a:off x="8451648" y="629713"/>
            <a:ext cx="922830" cy="75773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-2488733">
            <a:off x="8249054" y="3830167"/>
            <a:ext cx="993792" cy="73816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-10736906">
            <a:off x="8409586" y="2375711"/>
            <a:ext cx="825227" cy="74778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-9528265">
            <a:off x="8474418" y="2733034"/>
            <a:ext cx="419693" cy="42504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rot="10491037">
            <a:off x="6391016" y="2371566"/>
            <a:ext cx="971233" cy="1011962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rot="-7367623">
            <a:off x="6851320" y="3054382"/>
            <a:ext cx="547355" cy="56036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rot="-10076712">
            <a:off x="8276016" y="2450651"/>
            <a:ext cx="930331" cy="696680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rot="1200934">
            <a:off x="6601793" y="2246758"/>
            <a:ext cx="943967" cy="1038014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rot="-2801891">
            <a:off x="8349992" y="393255"/>
            <a:ext cx="742845" cy="1166149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84491" y="3575008"/>
            <a:ext cx="872604" cy="95207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 rot="-3835551">
            <a:off x="5103883" y="3888224"/>
            <a:ext cx="1036432" cy="603375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582643" y="4211269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13131" y="449058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414486" y="4183251"/>
            <a:ext cx="1016948" cy="1039666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77098" y="1171526"/>
            <a:ext cx="467067" cy="47817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237913" y="1224742"/>
            <a:ext cx="556340" cy="424970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-7924870">
            <a:off x="7177227" y="-141770"/>
            <a:ext cx="841224" cy="62489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1232320">
            <a:off x="7745360" y="-262468"/>
            <a:ext cx="341366" cy="3494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1232584">
            <a:off x="7793456" y="-97134"/>
            <a:ext cx="267636" cy="288754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rot="-2062504">
            <a:off x="7336649" y="-342001"/>
            <a:ext cx="348730" cy="893729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668109" y="395336"/>
            <a:ext cx="1131662" cy="1025467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67194" y="1081021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1319022">
            <a:off x="5820795" y="423107"/>
            <a:ext cx="747678" cy="1170967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 rot="-497398">
            <a:off x="4288489" y="588387"/>
            <a:ext cx="569648" cy="583189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Font typeface="Shadows Into Light Two"/>
              <a:buChar char="༝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83" name="Google Shape;83;p4"/>
          <p:cNvSpPr txBox="1"/>
          <p:nvPr/>
        </p:nvSpPr>
        <p:spPr>
          <a:xfrm>
            <a:off x="3593400" y="324175"/>
            <a:ext cx="1957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96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4"/>
          <p:cNvSpPr/>
          <p:nvPr/>
        </p:nvSpPr>
        <p:spPr>
          <a:xfrm rot="-6974255">
            <a:off x="8132622" y="3724110"/>
            <a:ext cx="213588" cy="281025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2579853" y="-136211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2684780" y="88390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 rot="4358823">
            <a:off x="3941098" y="4889269"/>
            <a:ext cx="375550" cy="380336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rot="1151692">
            <a:off x="8434472" y="4226868"/>
            <a:ext cx="357870" cy="362297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 rot="-10153158">
            <a:off x="4729339" y="4449252"/>
            <a:ext cx="717468" cy="5329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 rot="943073">
            <a:off x="4813520" y="4340916"/>
            <a:ext cx="375504" cy="34034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rot="-6648331">
            <a:off x="8563948" y="1186838"/>
            <a:ext cx="742053" cy="60929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rot="2711984">
            <a:off x="4884709" y="-109436"/>
            <a:ext cx="799096" cy="59352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6790083" y="4541690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rot="-5990705">
            <a:off x="8271773" y="2605766"/>
            <a:ext cx="663539" cy="6012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rot="-4782675">
            <a:off x="8259070" y="2656361"/>
            <a:ext cx="337456" cy="34175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1059765" y="251069"/>
            <a:ext cx="375578" cy="38450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054212" y="316389"/>
            <a:ext cx="780996" cy="813747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 rot="3741390">
            <a:off x="7058695" y="114017"/>
            <a:ext cx="440145" cy="45060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-174209" y="985454"/>
            <a:ext cx="910004" cy="82460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307522" y="1536823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rot="10592571">
            <a:off x="1931803" y="4671974"/>
            <a:ext cx="876846" cy="65135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 rot="-7924689">
            <a:off x="127751" y="2727519"/>
            <a:ext cx="676415" cy="50251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 rot="-1232342">
            <a:off x="584556" y="2630487"/>
            <a:ext cx="274505" cy="28103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 rot="5968943">
            <a:off x="379973" y="3976490"/>
            <a:ext cx="663471" cy="67193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2444636" y="-1587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 rot="-9290112">
            <a:off x="6899262" y="381262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6" name="Google Shape;116;p4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7" name="Google Shape;117;p4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 rot="5200625">
            <a:off x="50512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21" name="Google Shape;121;p4"/>
          <p:cNvSpPr/>
          <p:nvPr/>
        </p:nvSpPr>
        <p:spPr>
          <a:xfrm rot="-5506349">
            <a:off x="8198666" y="3597357"/>
            <a:ext cx="274487" cy="28101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5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background">
  <p:cSld name="TITLE_AND_BODY_1">
    <p:bg>
      <p:bgPr>
        <a:solidFill>
          <a:schemeClr val="accent5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-124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6"/>
          <p:cNvSpPr/>
          <p:nvPr/>
        </p:nvSpPr>
        <p:spPr>
          <a:xfrm rot="1318871">
            <a:off x="78562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82306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 rot="-548659">
            <a:off x="86257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 rot="-9290062">
            <a:off x="85081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 rot="5503490">
            <a:off x="79172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231962" y="2681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 rot="-830047">
            <a:off x="7861089" y="23563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6337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 rot="8224608">
            <a:off x="83164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663175"/>
            <a:ext cx="359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57200" y="1428750"/>
            <a:ext cx="3599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༝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8" name="Google Shape;18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 txBox="1"/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457200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3" name="Google Shape;213;p8"/>
          <p:cNvSpPr txBox="1"/>
          <p:nvPr>
            <p:ph idx="2" type="body"/>
          </p:nvPr>
        </p:nvSpPr>
        <p:spPr>
          <a:xfrm>
            <a:off x="2587877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4" name="Google Shape;214;p8"/>
          <p:cNvSpPr txBox="1"/>
          <p:nvPr>
            <p:ph idx="3" type="body"/>
          </p:nvPr>
        </p:nvSpPr>
        <p:spPr>
          <a:xfrm>
            <a:off x="4718554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9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457200" y="4025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10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2422711" y="-353816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 rot="-9290112">
            <a:off x="7123487" y="473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 rot="3192611">
            <a:off x="1743260" y="4434123"/>
            <a:ext cx="957223" cy="85940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589320" y="190936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3" name="Google Shape;253;p10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4" name="Google Shape;254;p10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5" name="Google Shape;255;p10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6" name="Google Shape;256;p10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7" name="Google Shape;257;p10"/>
          <p:cNvSpPr/>
          <p:nvPr/>
        </p:nvSpPr>
        <p:spPr>
          <a:xfrm rot="942660">
            <a:off x="4813976" y="45454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8" name="Google Shape;258;p10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igma.com/file/blBW23kPpJPpqmmJwNcKuV/Untitled?node-id=0%3A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Green Tech</a:t>
            </a:r>
            <a:endParaRPr b="1" sz="5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1" name="Google Shape;431;p23"/>
          <p:cNvGrpSpPr/>
          <p:nvPr/>
        </p:nvGrpSpPr>
        <p:grpSpPr>
          <a:xfrm>
            <a:off x="188484" y="135751"/>
            <a:ext cx="8801063" cy="4902178"/>
            <a:chOff x="1177450" y="241631"/>
            <a:chExt cx="6173152" cy="3616776"/>
          </a:xfrm>
        </p:grpSpPr>
        <p:sp>
          <p:nvSpPr>
            <p:cNvPr id="432" name="Google Shape;432;p2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6" name="Google Shape;4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925" y="407175"/>
            <a:ext cx="6836449" cy="41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24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 TO OUR DEMO WEBSITE: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3"/>
              </a:rPr>
              <a:t>https://www.figma.com/file/blBW23kPpJPpqmmJwNcKuV/Untitled?node-id=0%3A1</a:t>
            </a:r>
            <a:endParaRPr sz="26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"/>
          <p:cNvSpPr txBox="1"/>
          <p:nvPr>
            <p:ph type="title"/>
          </p:nvPr>
        </p:nvSpPr>
        <p:spPr>
          <a:xfrm>
            <a:off x="479825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Benefits</a:t>
            </a:r>
            <a:endParaRPr b="1" sz="5000"/>
          </a:p>
        </p:txBody>
      </p:sp>
      <p:sp>
        <p:nvSpPr>
          <p:cNvPr id="448" name="Google Shape;44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9" name="Google Shape;449;p25"/>
          <p:cNvGrpSpPr/>
          <p:nvPr/>
        </p:nvGrpSpPr>
        <p:grpSpPr>
          <a:xfrm>
            <a:off x="152411" y="1475475"/>
            <a:ext cx="2726286" cy="2547000"/>
            <a:chOff x="1293736" y="1258050"/>
            <a:chExt cx="2726286" cy="2547000"/>
          </a:xfrm>
        </p:grpSpPr>
        <p:sp>
          <p:nvSpPr>
            <p:cNvPr id="450" name="Google Shape;450;p25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FFF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52" name="Google Shape;452;p25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Climate Change Migration</a:t>
              </a:r>
              <a:endParaRPr sz="11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53" name="Google Shape;453;p25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Reduces the production of greenhouse gases which are emitted from the dumping areas.</a:t>
              </a:r>
              <a:endParaRPr sz="80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54" name="Google Shape;454;p25"/>
          <p:cNvGrpSpPr/>
          <p:nvPr/>
        </p:nvGrpSpPr>
        <p:grpSpPr>
          <a:xfrm>
            <a:off x="3982652" y="1475475"/>
            <a:ext cx="2726286" cy="2547000"/>
            <a:chOff x="5123977" y="1258050"/>
            <a:chExt cx="2726286" cy="2547000"/>
          </a:xfrm>
        </p:grpSpPr>
        <p:sp>
          <p:nvSpPr>
            <p:cNvPr id="455" name="Google Shape;455;p25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AED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3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57" name="Google Shape;457;p25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Food waste diversion</a:t>
              </a:r>
              <a:endParaRPr sz="8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58" name="Google Shape;458;p25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Reusing, </a:t>
              </a: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recycling</a:t>
              </a: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, or </a:t>
              </a: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composting</a:t>
              </a: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 materials that would otherwise be buried in the landfill</a:t>
              </a:r>
              <a:endParaRPr sz="80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59" name="Google Shape;459;p25"/>
          <p:cNvGrpSpPr/>
          <p:nvPr/>
        </p:nvGrpSpPr>
        <p:grpSpPr>
          <a:xfrm>
            <a:off x="2062633" y="1475475"/>
            <a:ext cx="2726286" cy="2547000"/>
            <a:chOff x="3203958" y="1258050"/>
            <a:chExt cx="2726286" cy="2547000"/>
          </a:xfrm>
        </p:grpSpPr>
        <p:sp>
          <p:nvSpPr>
            <p:cNvPr id="460" name="Google Shape;460;p25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C2ED2D">
                <a:alpha val="73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2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62" name="Google Shape;462;p25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If you are wasting less, you are spending less. Waste costs money no matter how you look at it.</a:t>
              </a:r>
              <a:endParaRPr sz="80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63" name="Google Shape;463;p25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Economical Benefits</a:t>
              </a:r>
              <a:endParaRPr sz="8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26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Team Members: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Mohd. Sahil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Dewang Shishodia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Rachna Bharti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Tanish Nagar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Team: HACK12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/>
          <p:nvPr>
            <p:ph idx="4294967295" type="ctrTitle"/>
          </p:nvPr>
        </p:nvSpPr>
        <p:spPr>
          <a:xfrm>
            <a:off x="1876100" y="967775"/>
            <a:ext cx="4851300" cy="29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Thanks!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475" name="Google Shape;47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/>
          <p:nvPr>
            <p:ph idx="1" type="body"/>
          </p:nvPr>
        </p:nvSpPr>
        <p:spPr>
          <a:xfrm>
            <a:off x="2087700" y="1247400"/>
            <a:ext cx="4965300" cy="3032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75" lIns="91425" spcFirstLastPara="1" rIns="91425" wrap="square" tIns="548625">
            <a:noAutofit/>
          </a:bodyPr>
          <a:lstStyle/>
          <a:p>
            <a:pPr indent="0" lvl="0" marL="91440" marR="27432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200"/>
              <a:t>“</a:t>
            </a:r>
            <a:r>
              <a:rPr b="1" lang="en" sz="4200"/>
              <a:t>One man’s trash is another man’s treasure”</a:t>
            </a:r>
            <a:endParaRPr b="1" sz="4200"/>
          </a:p>
        </p:txBody>
      </p:sp>
      <p:sp>
        <p:nvSpPr>
          <p:cNvPr id="341" name="Google Shape;34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/>
          <p:nvPr>
            <p:ph type="title"/>
          </p:nvPr>
        </p:nvSpPr>
        <p:spPr>
          <a:xfrm>
            <a:off x="457200" y="616002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What is the problem?</a:t>
            </a:r>
            <a:endParaRPr b="1" sz="4600"/>
          </a:p>
        </p:txBody>
      </p:sp>
      <p:sp>
        <p:nvSpPr>
          <p:cNvPr id="347" name="Google Shape;347;p16"/>
          <p:cNvSpPr txBox="1"/>
          <p:nvPr>
            <p:ph idx="1" type="body"/>
          </p:nvPr>
        </p:nvSpPr>
        <p:spPr>
          <a:xfrm>
            <a:off x="457200" y="1882662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800"/>
              <a:t>Inappropriate discharge of excess or expired food from various sectors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7"/>
          <p:cNvGrpSpPr/>
          <p:nvPr/>
        </p:nvGrpSpPr>
        <p:grpSpPr>
          <a:xfrm>
            <a:off x="1346756" y="650108"/>
            <a:ext cx="4526632" cy="4129694"/>
            <a:chOff x="2256567" y="677103"/>
            <a:chExt cx="4036590" cy="3941676"/>
          </a:xfrm>
        </p:grpSpPr>
        <p:sp>
          <p:nvSpPr>
            <p:cNvPr id="354" name="Google Shape;354;p17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C2ED2D">
                <a:alpha val="73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D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C2ED2D">
                <a:alpha val="73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D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360" name="Google Shape;360;p17"/>
          <p:cNvGrpSpPr/>
          <p:nvPr/>
        </p:nvGrpSpPr>
        <p:grpSpPr>
          <a:xfrm>
            <a:off x="3817089" y="1983335"/>
            <a:ext cx="2549033" cy="2502669"/>
            <a:chOff x="4447194" y="1815766"/>
            <a:chExt cx="2440200" cy="2440200"/>
          </a:xfrm>
        </p:grpSpPr>
        <p:sp>
          <p:nvSpPr>
            <p:cNvPr id="361" name="Google Shape;361;p17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4854450" y="2454175"/>
              <a:ext cx="16611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Factories</a:t>
              </a:r>
              <a:endParaRPr sz="12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hivo Light"/>
                <a:buChar char="●"/>
              </a:pPr>
              <a:r>
                <a:rPr lang="en" sz="12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Raw Materials</a:t>
              </a:r>
              <a:endParaRPr sz="12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hivo Light"/>
                <a:buChar char="●"/>
              </a:pPr>
              <a:r>
                <a:rPr lang="en" sz="12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Food wasted due to any inefficiency in production </a:t>
              </a:r>
              <a:endParaRPr sz="12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363" name="Google Shape;363;p17"/>
          <p:cNvGrpSpPr/>
          <p:nvPr/>
        </p:nvGrpSpPr>
        <p:grpSpPr>
          <a:xfrm>
            <a:off x="1918745" y="3151011"/>
            <a:ext cx="1843679" cy="1904617"/>
            <a:chOff x="3490737" y="1374053"/>
            <a:chExt cx="1423800" cy="1423800"/>
          </a:xfrm>
        </p:grpSpPr>
        <p:sp>
          <p:nvSpPr>
            <p:cNvPr id="364" name="Google Shape;364;p17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65" name="Google Shape;365;p17"/>
            <p:cNvSpPr txBox="1"/>
            <p:nvPr/>
          </p:nvSpPr>
          <p:spPr>
            <a:xfrm>
              <a:off x="3650330" y="1622139"/>
              <a:ext cx="11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Supermarkets</a:t>
              </a:r>
              <a:endParaRPr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hivo Light"/>
                <a:buChar char="●"/>
              </a:pPr>
              <a:r>
                <a:rPr lang="en" sz="10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Unsold Veggies and Fruits</a:t>
              </a:r>
              <a:endParaRPr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hivo Light"/>
                <a:buChar char="●"/>
              </a:pPr>
              <a:r>
                <a:rPr lang="en" sz="10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Expired/ About to expire food</a:t>
              </a:r>
              <a:endParaRPr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366" name="Google Shape;366;p17"/>
          <p:cNvGrpSpPr/>
          <p:nvPr/>
        </p:nvGrpSpPr>
        <p:grpSpPr>
          <a:xfrm>
            <a:off x="2269515" y="1273957"/>
            <a:ext cx="1646132" cy="1609861"/>
            <a:chOff x="644203" y="3718814"/>
            <a:chExt cx="1498800" cy="1498800"/>
          </a:xfrm>
        </p:grpSpPr>
        <p:sp>
          <p:nvSpPr>
            <p:cNvPr id="367" name="Google Shape;367;p17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68" name="Google Shape;368;p17"/>
            <p:cNvSpPr txBox="1"/>
            <p:nvPr/>
          </p:nvSpPr>
          <p:spPr>
            <a:xfrm>
              <a:off x="808890" y="3995875"/>
              <a:ext cx="1230000" cy="10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Restaurants</a:t>
              </a:r>
              <a:endParaRPr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hivo Light"/>
                <a:buChar char="●"/>
              </a:pPr>
              <a:r>
                <a:rPr lang="en" sz="10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Leftovers</a:t>
              </a:r>
              <a:endParaRPr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hivo Light"/>
                <a:buChar char="●"/>
              </a:pPr>
              <a:r>
                <a:rPr lang="en" sz="10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Cooking residues</a:t>
              </a:r>
              <a:endParaRPr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sp>
        <p:nvSpPr>
          <p:cNvPr id="369" name="Google Shape;369;p17"/>
          <p:cNvSpPr txBox="1"/>
          <p:nvPr>
            <p:ph type="title"/>
          </p:nvPr>
        </p:nvSpPr>
        <p:spPr>
          <a:xfrm>
            <a:off x="457200" y="157782"/>
            <a:ext cx="5984700" cy="7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wastage from various sectors</a:t>
            </a:r>
            <a:endParaRPr/>
          </a:p>
        </p:txBody>
      </p:sp>
      <p:sp>
        <p:nvSpPr>
          <p:cNvPr id="370" name="Google Shape;37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474300" y="1100634"/>
            <a:ext cx="359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/>
              <a:t>Goal</a:t>
            </a:r>
            <a:endParaRPr b="1" sz="8000"/>
          </a:p>
        </p:txBody>
      </p:sp>
      <p:sp>
        <p:nvSpPr>
          <p:cNvPr id="376" name="Google Shape;376;p18"/>
          <p:cNvSpPr txBox="1"/>
          <p:nvPr>
            <p:ph idx="1" type="body"/>
          </p:nvPr>
        </p:nvSpPr>
        <p:spPr>
          <a:xfrm>
            <a:off x="388850" y="2103738"/>
            <a:ext cx="35997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/>
              <a:t>Collection and Management of Waste Food through our Website</a:t>
            </a:r>
            <a:endParaRPr sz="3400"/>
          </a:p>
        </p:txBody>
      </p:sp>
      <p:sp>
        <p:nvSpPr>
          <p:cNvPr id="377" name="Google Shape;37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78" name="Google Shape;378;p18"/>
          <p:cNvPicPr preferRelativeResize="0"/>
          <p:nvPr/>
        </p:nvPicPr>
        <p:blipFill rotWithShape="1">
          <a:blip r:embed="rId4">
            <a:alphaModFix/>
          </a:blip>
          <a:srcRect b="0" l="0" r="40504" t="0"/>
          <a:stretch/>
        </p:blipFill>
        <p:spPr>
          <a:xfrm>
            <a:off x="4579500" y="0"/>
            <a:ext cx="456450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3626400" y="629586"/>
            <a:ext cx="1891200" cy="574200"/>
          </a:xfrm>
          <a:prstGeom prst="ellipse">
            <a:avLst/>
          </a:prstGeom>
          <a:solidFill>
            <a:srgbClr val="AAED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Our Website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5455200" y="1498266"/>
            <a:ext cx="1891200" cy="574200"/>
          </a:xfrm>
          <a:prstGeom prst="ellipse">
            <a:avLst/>
          </a:prstGeom>
          <a:solidFill>
            <a:srgbClr val="AAED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Consumer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1797600" y="1498266"/>
            <a:ext cx="1891200" cy="574200"/>
          </a:xfrm>
          <a:prstGeom prst="ellipse">
            <a:avLst/>
          </a:prstGeom>
          <a:solidFill>
            <a:srgbClr val="AAED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Producer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1936800" y="2699454"/>
            <a:ext cx="1612800" cy="1866000"/>
          </a:xfrm>
          <a:prstGeom prst="roundRect">
            <a:avLst>
              <a:gd fmla="val 6281" name="adj"/>
            </a:avLst>
          </a:prstGeom>
          <a:solidFill>
            <a:srgbClr val="AAED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Fill in the details and if we are functioning in your region, our team will contact you.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5594400" y="2699454"/>
            <a:ext cx="1612800" cy="1866000"/>
          </a:xfrm>
          <a:prstGeom prst="roundRect">
            <a:avLst>
              <a:gd fmla="val 6281" name="adj"/>
            </a:avLst>
          </a:prstGeom>
          <a:solidFill>
            <a:srgbClr val="AAED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Select from the provided categories on the website according to your needs and proceed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2599650" y="2072475"/>
            <a:ext cx="287100" cy="624900"/>
          </a:xfrm>
          <a:prstGeom prst="downArrow">
            <a:avLst>
              <a:gd fmla="val 23546" name="adj1"/>
              <a:gd fmla="val 64734" name="adj2"/>
            </a:avLst>
          </a:prstGeom>
          <a:solidFill>
            <a:srgbClr val="AAED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9"/>
          <p:cNvSpPr/>
          <p:nvPr/>
        </p:nvSpPr>
        <p:spPr>
          <a:xfrm>
            <a:off x="6257250" y="2072475"/>
            <a:ext cx="287100" cy="624900"/>
          </a:xfrm>
          <a:prstGeom prst="downArrow">
            <a:avLst>
              <a:gd fmla="val 23546" name="adj1"/>
              <a:gd fmla="val 64734" name="adj2"/>
            </a:avLst>
          </a:prstGeom>
          <a:solidFill>
            <a:srgbClr val="AAED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9"/>
          <p:cNvSpPr/>
          <p:nvPr/>
        </p:nvSpPr>
        <p:spPr>
          <a:xfrm rot="2697948">
            <a:off x="5318778" y="1228385"/>
            <a:ext cx="710642" cy="1518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AED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9"/>
          <p:cNvSpPr/>
          <p:nvPr/>
        </p:nvSpPr>
        <p:spPr>
          <a:xfrm rot="8097948">
            <a:off x="3119053" y="1228385"/>
            <a:ext cx="710642" cy="1518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AED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8" name="Google Shape;398;p20"/>
          <p:cNvGrpSpPr/>
          <p:nvPr/>
        </p:nvGrpSpPr>
        <p:grpSpPr>
          <a:xfrm>
            <a:off x="188484" y="135751"/>
            <a:ext cx="8801063" cy="4902178"/>
            <a:chOff x="1177450" y="241631"/>
            <a:chExt cx="6173152" cy="3616776"/>
          </a:xfrm>
        </p:grpSpPr>
        <p:sp>
          <p:nvSpPr>
            <p:cNvPr id="399" name="Google Shape;399;p20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3" name="Google Shape;4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925" y="415475"/>
            <a:ext cx="6830300" cy="410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9" name="Google Shape;409;p21"/>
          <p:cNvGrpSpPr/>
          <p:nvPr/>
        </p:nvGrpSpPr>
        <p:grpSpPr>
          <a:xfrm>
            <a:off x="188484" y="135751"/>
            <a:ext cx="8801063" cy="4902178"/>
            <a:chOff x="1177450" y="241631"/>
            <a:chExt cx="6173152" cy="3616776"/>
          </a:xfrm>
        </p:grpSpPr>
        <p:sp>
          <p:nvSpPr>
            <p:cNvPr id="410" name="Google Shape;410;p21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4" name="Google Shape;4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925" y="412775"/>
            <a:ext cx="6838625" cy="410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0" name="Google Shape;420;p22"/>
          <p:cNvGrpSpPr/>
          <p:nvPr/>
        </p:nvGrpSpPr>
        <p:grpSpPr>
          <a:xfrm>
            <a:off x="188484" y="135751"/>
            <a:ext cx="8801063" cy="4902178"/>
            <a:chOff x="1177450" y="241631"/>
            <a:chExt cx="6173152" cy="3616776"/>
          </a:xfrm>
        </p:grpSpPr>
        <p:sp>
          <p:nvSpPr>
            <p:cNvPr id="421" name="Google Shape;421;p2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5" name="Google Shape;4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625" y="393075"/>
            <a:ext cx="6838626" cy="41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merle template">
  <a:themeElements>
    <a:clrScheme name="Custom 347">
      <a:dk1>
        <a:srgbClr val="65677F"/>
      </a:dk1>
      <a:lt1>
        <a:srgbClr val="FFFFFF"/>
      </a:lt1>
      <a:dk2>
        <a:srgbClr val="CDCFE5"/>
      </a:dk2>
      <a:lt2>
        <a:srgbClr val="EDEEF8"/>
      </a:lt2>
      <a:accent1>
        <a:srgbClr val="FFA105"/>
      </a:accent1>
      <a:accent2>
        <a:srgbClr val="FFD03C"/>
      </a:accent2>
      <a:accent3>
        <a:srgbClr val="D2F264"/>
      </a:accent3>
      <a:accent4>
        <a:srgbClr val="AAED97"/>
      </a:accent4>
      <a:accent5>
        <a:srgbClr val="96B5F5"/>
      </a:accent5>
      <a:accent6>
        <a:srgbClr val="7A7D99"/>
      </a:accent6>
      <a:hlink>
        <a:srgbClr val="FF7B5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