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6" r:id="rId3"/>
    <p:sldId id="257" r:id="rId4"/>
    <p:sldId id="258" r:id="rId5"/>
    <p:sldId id="259" r:id="rId6"/>
    <p:sldId id="260" r:id="rId7"/>
    <p:sldId id="261" r:id="rId8"/>
    <p:sldId id="262"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4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B208A2-6003-4F28-A4BF-B0D0472F3CF4}" type="datetimeFigureOut">
              <a:rPr lang="en-IN" smtClean="0"/>
              <a:t>04-06-2022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9439C33-FDD5-4A32-A6F6-79F645D467A0}" type="slidenum">
              <a:rPr lang="en-IN" smtClean="0"/>
              <a:t>‹#›</a:t>
            </a:fld>
            <a:endParaRPr lang="en-IN"/>
          </a:p>
        </p:txBody>
      </p:sp>
    </p:spTree>
    <p:extLst>
      <p:ext uri="{BB962C8B-B14F-4D97-AF65-F5344CB8AC3E}">
        <p14:creationId xmlns:p14="http://schemas.microsoft.com/office/powerpoint/2010/main" val="1076886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B208A2-6003-4F28-A4BF-B0D0472F3CF4}" type="datetimeFigureOut">
              <a:rPr lang="en-IN" smtClean="0"/>
              <a:t>04-06-2022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9439C33-FDD5-4A32-A6F6-79F645D467A0}" type="slidenum">
              <a:rPr lang="en-IN" smtClean="0"/>
              <a:t>‹#›</a:t>
            </a:fld>
            <a:endParaRPr lang="en-IN"/>
          </a:p>
        </p:txBody>
      </p:sp>
    </p:spTree>
    <p:extLst>
      <p:ext uri="{BB962C8B-B14F-4D97-AF65-F5344CB8AC3E}">
        <p14:creationId xmlns:p14="http://schemas.microsoft.com/office/powerpoint/2010/main" val="248124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B208A2-6003-4F28-A4BF-B0D0472F3CF4}" type="datetimeFigureOut">
              <a:rPr lang="en-IN" smtClean="0"/>
              <a:t>04-06-2022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9439C33-FDD5-4A32-A6F6-79F645D467A0}"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02095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4B208A2-6003-4F28-A4BF-B0D0472F3CF4}" type="datetimeFigureOut">
              <a:rPr lang="en-IN" smtClean="0"/>
              <a:t>04-06-2022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439C33-FDD5-4A32-A6F6-79F645D467A0}" type="slidenum">
              <a:rPr lang="en-IN" smtClean="0"/>
              <a:t>‹#›</a:t>
            </a:fld>
            <a:endParaRPr lang="en-IN"/>
          </a:p>
        </p:txBody>
      </p:sp>
    </p:spTree>
    <p:extLst>
      <p:ext uri="{BB962C8B-B14F-4D97-AF65-F5344CB8AC3E}">
        <p14:creationId xmlns:p14="http://schemas.microsoft.com/office/powerpoint/2010/main" val="151265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4B208A2-6003-4F28-A4BF-B0D0472F3CF4}" type="datetimeFigureOut">
              <a:rPr lang="en-IN" smtClean="0"/>
              <a:t>04-06-2022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439C33-FDD5-4A32-A6F6-79F645D467A0}"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08131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4B208A2-6003-4F28-A4BF-B0D0472F3CF4}" type="datetimeFigureOut">
              <a:rPr lang="en-IN" smtClean="0"/>
              <a:t>04-06-2022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439C33-FDD5-4A32-A6F6-79F645D467A0}" type="slidenum">
              <a:rPr lang="en-IN" smtClean="0"/>
              <a:t>‹#›</a:t>
            </a:fld>
            <a:endParaRPr lang="en-IN"/>
          </a:p>
        </p:txBody>
      </p:sp>
    </p:spTree>
    <p:extLst>
      <p:ext uri="{BB962C8B-B14F-4D97-AF65-F5344CB8AC3E}">
        <p14:creationId xmlns:p14="http://schemas.microsoft.com/office/powerpoint/2010/main" val="3426785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B208A2-6003-4F28-A4BF-B0D0472F3CF4}" type="datetimeFigureOut">
              <a:rPr lang="en-IN" smtClean="0"/>
              <a:t>04-06-2022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439C33-FDD5-4A32-A6F6-79F645D467A0}" type="slidenum">
              <a:rPr lang="en-IN" smtClean="0"/>
              <a:t>‹#›</a:t>
            </a:fld>
            <a:endParaRPr lang="en-IN"/>
          </a:p>
        </p:txBody>
      </p:sp>
    </p:spTree>
    <p:extLst>
      <p:ext uri="{BB962C8B-B14F-4D97-AF65-F5344CB8AC3E}">
        <p14:creationId xmlns:p14="http://schemas.microsoft.com/office/powerpoint/2010/main" val="2828080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B208A2-6003-4F28-A4BF-B0D0472F3CF4}" type="datetimeFigureOut">
              <a:rPr lang="en-IN" smtClean="0"/>
              <a:t>04-06-2022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439C33-FDD5-4A32-A6F6-79F645D467A0}" type="slidenum">
              <a:rPr lang="en-IN" smtClean="0"/>
              <a:t>‹#›</a:t>
            </a:fld>
            <a:endParaRPr lang="en-IN"/>
          </a:p>
        </p:txBody>
      </p:sp>
    </p:spTree>
    <p:extLst>
      <p:ext uri="{BB962C8B-B14F-4D97-AF65-F5344CB8AC3E}">
        <p14:creationId xmlns:p14="http://schemas.microsoft.com/office/powerpoint/2010/main" val="2922933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B208A2-6003-4F28-A4BF-B0D0472F3CF4}" type="datetimeFigureOut">
              <a:rPr lang="en-IN" smtClean="0"/>
              <a:t>04-06-2022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439C33-FDD5-4A32-A6F6-79F645D467A0}" type="slidenum">
              <a:rPr lang="en-IN" smtClean="0"/>
              <a:t>‹#›</a:t>
            </a:fld>
            <a:endParaRPr lang="en-IN"/>
          </a:p>
        </p:txBody>
      </p:sp>
    </p:spTree>
    <p:extLst>
      <p:ext uri="{BB962C8B-B14F-4D97-AF65-F5344CB8AC3E}">
        <p14:creationId xmlns:p14="http://schemas.microsoft.com/office/powerpoint/2010/main" val="218690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B208A2-6003-4F28-A4BF-B0D0472F3CF4}" type="datetimeFigureOut">
              <a:rPr lang="en-IN" smtClean="0"/>
              <a:t>04-06-2022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9439C33-FDD5-4A32-A6F6-79F645D467A0}" type="slidenum">
              <a:rPr lang="en-IN" smtClean="0"/>
              <a:t>‹#›</a:t>
            </a:fld>
            <a:endParaRPr lang="en-IN"/>
          </a:p>
        </p:txBody>
      </p:sp>
    </p:spTree>
    <p:extLst>
      <p:ext uri="{BB962C8B-B14F-4D97-AF65-F5344CB8AC3E}">
        <p14:creationId xmlns:p14="http://schemas.microsoft.com/office/powerpoint/2010/main" val="4262838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B208A2-6003-4F28-A4BF-B0D0472F3CF4}" type="datetimeFigureOut">
              <a:rPr lang="en-IN" smtClean="0"/>
              <a:t>04-06-2022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9439C33-FDD5-4A32-A6F6-79F645D467A0}" type="slidenum">
              <a:rPr lang="en-IN" smtClean="0"/>
              <a:t>‹#›</a:t>
            </a:fld>
            <a:endParaRPr lang="en-IN"/>
          </a:p>
        </p:txBody>
      </p:sp>
    </p:spTree>
    <p:extLst>
      <p:ext uri="{BB962C8B-B14F-4D97-AF65-F5344CB8AC3E}">
        <p14:creationId xmlns:p14="http://schemas.microsoft.com/office/powerpoint/2010/main" val="1448580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B208A2-6003-4F28-A4BF-B0D0472F3CF4}" type="datetimeFigureOut">
              <a:rPr lang="en-IN" smtClean="0"/>
              <a:t>04-06-2022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9439C33-FDD5-4A32-A6F6-79F645D467A0}" type="slidenum">
              <a:rPr lang="en-IN" smtClean="0"/>
              <a:t>‹#›</a:t>
            </a:fld>
            <a:endParaRPr lang="en-IN"/>
          </a:p>
        </p:txBody>
      </p:sp>
    </p:spTree>
    <p:extLst>
      <p:ext uri="{BB962C8B-B14F-4D97-AF65-F5344CB8AC3E}">
        <p14:creationId xmlns:p14="http://schemas.microsoft.com/office/powerpoint/2010/main" val="4023838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B208A2-6003-4F28-A4BF-B0D0472F3CF4}" type="datetimeFigureOut">
              <a:rPr lang="en-IN" smtClean="0"/>
              <a:t>04-06-2022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9439C33-FDD5-4A32-A6F6-79F645D467A0}" type="slidenum">
              <a:rPr lang="en-IN" smtClean="0"/>
              <a:t>‹#›</a:t>
            </a:fld>
            <a:endParaRPr lang="en-IN"/>
          </a:p>
        </p:txBody>
      </p:sp>
    </p:spTree>
    <p:extLst>
      <p:ext uri="{BB962C8B-B14F-4D97-AF65-F5344CB8AC3E}">
        <p14:creationId xmlns:p14="http://schemas.microsoft.com/office/powerpoint/2010/main" val="231899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B208A2-6003-4F28-A4BF-B0D0472F3CF4}" type="datetimeFigureOut">
              <a:rPr lang="en-IN" smtClean="0"/>
              <a:t>04-06-2022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9439C33-FDD5-4A32-A6F6-79F645D467A0}" type="slidenum">
              <a:rPr lang="en-IN" smtClean="0"/>
              <a:t>‹#›</a:t>
            </a:fld>
            <a:endParaRPr lang="en-IN"/>
          </a:p>
        </p:txBody>
      </p:sp>
    </p:spTree>
    <p:extLst>
      <p:ext uri="{BB962C8B-B14F-4D97-AF65-F5344CB8AC3E}">
        <p14:creationId xmlns:p14="http://schemas.microsoft.com/office/powerpoint/2010/main" val="2479592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B208A2-6003-4F28-A4BF-B0D0472F3CF4}" type="datetimeFigureOut">
              <a:rPr lang="en-IN" smtClean="0"/>
              <a:t>04-06-2022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9439C33-FDD5-4A32-A6F6-79F645D467A0}" type="slidenum">
              <a:rPr lang="en-IN" smtClean="0"/>
              <a:t>‹#›</a:t>
            </a:fld>
            <a:endParaRPr lang="en-IN"/>
          </a:p>
        </p:txBody>
      </p:sp>
    </p:spTree>
    <p:extLst>
      <p:ext uri="{BB962C8B-B14F-4D97-AF65-F5344CB8AC3E}">
        <p14:creationId xmlns:p14="http://schemas.microsoft.com/office/powerpoint/2010/main" val="4068738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B208A2-6003-4F28-A4BF-B0D0472F3CF4}" type="datetimeFigureOut">
              <a:rPr lang="en-IN" smtClean="0"/>
              <a:t>04-06-2022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439C33-FDD5-4A32-A6F6-79F645D467A0}" type="slidenum">
              <a:rPr lang="en-IN" smtClean="0"/>
              <a:t>‹#›</a:t>
            </a:fld>
            <a:endParaRPr lang="en-IN"/>
          </a:p>
        </p:txBody>
      </p:sp>
    </p:spTree>
    <p:extLst>
      <p:ext uri="{BB962C8B-B14F-4D97-AF65-F5344CB8AC3E}">
        <p14:creationId xmlns:p14="http://schemas.microsoft.com/office/powerpoint/2010/main" val="4284697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4B208A2-6003-4F28-A4BF-B0D0472F3CF4}" type="datetimeFigureOut">
              <a:rPr lang="en-IN" smtClean="0"/>
              <a:t>04-06-2022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9439C33-FDD5-4A32-A6F6-79F645D467A0}" type="slidenum">
              <a:rPr lang="en-IN" smtClean="0"/>
              <a:t>‹#›</a:t>
            </a:fld>
            <a:endParaRPr lang="en-IN"/>
          </a:p>
        </p:txBody>
      </p:sp>
    </p:spTree>
    <p:extLst>
      <p:ext uri="{BB962C8B-B14F-4D97-AF65-F5344CB8AC3E}">
        <p14:creationId xmlns:p14="http://schemas.microsoft.com/office/powerpoint/2010/main" val="24967594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1C730-D181-4E5B-933D-B57DB5E087F2}"/>
              </a:ext>
            </a:extLst>
          </p:cNvPr>
          <p:cNvSpPr>
            <a:spLocks noGrp="1"/>
          </p:cNvSpPr>
          <p:nvPr>
            <p:ph type="title"/>
          </p:nvPr>
        </p:nvSpPr>
        <p:spPr/>
        <p:txBody>
          <a:bodyPr/>
          <a:lstStyle/>
          <a:p>
            <a:r>
              <a:rPr lang="en-US" dirty="0"/>
              <a:t>SHRINIK HACKATHON</a:t>
            </a:r>
            <a:br>
              <a:rPr lang="en-US" dirty="0"/>
            </a:br>
            <a:r>
              <a:rPr lang="en-US" dirty="0"/>
              <a:t>TEAM: CODE_BREAKERS</a:t>
            </a:r>
            <a:endParaRPr lang="en-IN" dirty="0"/>
          </a:p>
        </p:txBody>
      </p:sp>
      <p:sp>
        <p:nvSpPr>
          <p:cNvPr id="3" name="Content Placeholder 2">
            <a:extLst>
              <a:ext uri="{FF2B5EF4-FFF2-40B4-BE49-F238E27FC236}">
                <a16:creationId xmlns:a16="http://schemas.microsoft.com/office/drawing/2014/main" id="{E9501BFA-9735-4C0F-AEE9-7B911CD1EB0B}"/>
              </a:ext>
            </a:extLst>
          </p:cNvPr>
          <p:cNvSpPr>
            <a:spLocks noGrp="1"/>
          </p:cNvSpPr>
          <p:nvPr>
            <p:ph idx="1"/>
          </p:nvPr>
        </p:nvSpPr>
        <p:spPr/>
        <p:txBody>
          <a:bodyPr>
            <a:normAutofit/>
          </a:bodyPr>
          <a:lstStyle/>
          <a:p>
            <a:r>
              <a:rPr lang="en-US" sz="3200" dirty="0"/>
              <a:t>TEAM MEMBERS</a:t>
            </a:r>
          </a:p>
          <a:p>
            <a:r>
              <a:rPr lang="en-US" sz="3200" dirty="0"/>
              <a:t>Udit Mishra</a:t>
            </a:r>
          </a:p>
          <a:p>
            <a:r>
              <a:rPr lang="en-US" sz="3200" dirty="0"/>
              <a:t>Nishant Gupta</a:t>
            </a:r>
          </a:p>
          <a:p>
            <a:r>
              <a:rPr lang="en-US" sz="3200" dirty="0"/>
              <a:t>Nikhil Kumar</a:t>
            </a:r>
          </a:p>
          <a:p>
            <a:r>
              <a:rPr lang="en-US" sz="3200" dirty="0"/>
              <a:t>Prakhar Kumar</a:t>
            </a:r>
            <a:endParaRPr lang="en-IN" sz="3200" dirty="0"/>
          </a:p>
        </p:txBody>
      </p:sp>
    </p:spTree>
    <p:extLst>
      <p:ext uri="{BB962C8B-B14F-4D97-AF65-F5344CB8AC3E}">
        <p14:creationId xmlns:p14="http://schemas.microsoft.com/office/powerpoint/2010/main" val="2903296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0AE9A-0640-4BAF-A43A-C4614512AFD7}"/>
              </a:ext>
            </a:extLst>
          </p:cNvPr>
          <p:cNvSpPr>
            <a:spLocks noGrp="1"/>
          </p:cNvSpPr>
          <p:nvPr>
            <p:ph type="ctrTitle"/>
          </p:nvPr>
        </p:nvSpPr>
        <p:spPr>
          <a:xfrm>
            <a:off x="2438292" y="1359145"/>
            <a:ext cx="8915399" cy="2262781"/>
          </a:xfrm>
        </p:spPr>
        <p:txBody>
          <a:bodyPr/>
          <a:lstStyle/>
          <a:p>
            <a:r>
              <a:rPr lang="en-US" b="1" i="1" dirty="0"/>
              <a:t>POLLUTION</a:t>
            </a:r>
            <a:r>
              <a:rPr lang="en-US" dirty="0"/>
              <a:t> </a:t>
            </a:r>
            <a:r>
              <a:rPr lang="en-US" b="1" i="1" dirty="0"/>
              <a:t>CONTROL</a:t>
            </a:r>
            <a:endParaRPr lang="en-IN" b="1" i="1" dirty="0"/>
          </a:p>
        </p:txBody>
      </p:sp>
      <p:sp>
        <p:nvSpPr>
          <p:cNvPr id="3" name="Subtitle 2">
            <a:extLst>
              <a:ext uri="{FF2B5EF4-FFF2-40B4-BE49-F238E27FC236}">
                <a16:creationId xmlns:a16="http://schemas.microsoft.com/office/drawing/2014/main" id="{F762516D-F83E-4799-BC35-928C2C6B8CB6}"/>
              </a:ext>
            </a:extLst>
          </p:cNvPr>
          <p:cNvSpPr>
            <a:spLocks noGrp="1"/>
          </p:cNvSpPr>
          <p:nvPr>
            <p:ph type="subTitle" idx="1"/>
          </p:nvPr>
        </p:nvSpPr>
        <p:spPr>
          <a:xfrm>
            <a:off x="609493" y="3621926"/>
            <a:ext cx="8915399" cy="1126283"/>
          </a:xfrm>
        </p:spPr>
        <p:txBody>
          <a:bodyPr/>
          <a:lstStyle/>
          <a:p>
            <a:r>
              <a:rPr lang="en-US" dirty="0">
                <a:latin typeface="MV Boli" panose="02000500030200090000" pitchFamily="2" charset="0"/>
                <a:cs typeface="MV Boli" panose="02000500030200090000" pitchFamily="2" charset="0"/>
              </a:rPr>
              <a:t>Pollution is nothing but the resources we are not harvesting . </a:t>
            </a:r>
          </a:p>
          <a:p>
            <a:r>
              <a:rPr lang="en-US" dirty="0">
                <a:latin typeface="MV Boli" panose="02000500030200090000" pitchFamily="2" charset="0"/>
                <a:cs typeface="MV Boli" panose="02000500030200090000" pitchFamily="2" charset="0"/>
              </a:rPr>
              <a:t>		We allow the to disperse because we have been ignorant of their value .</a:t>
            </a:r>
            <a:endParaRPr lang="en-IN" dirty="0">
              <a:latin typeface="MV Boli" panose="02000500030200090000" pitchFamily="2" charset="0"/>
              <a:cs typeface="MV Boli" panose="02000500030200090000" pitchFamily="2" charset="0"/>
            </a:endParaRPr>
          </a:p>
        </p:txBody>
      </p:sp>
      <p:pic>
        <p:nvPicPr>
          <p:cNvPr id="9" name="Picture 8">
            <a:extLst>
              <a:ext uri="{FF2B5EF4-FFF2-40B4-BE49-F238E27FC236}">
                <a16:creationId xmlns:a16="http://schemas.microsoft.com/office/drawing/2014/main" id="{C893B0D4-C12E-44B7-844D-C73A09067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6872" y="-88777"/>
            <a:ext cx="3705128" cy="2718290"/>
          </a:xfrm>
          <a:prstGeom prst="rect">
            <a:avLst/>
          </a:prstGeom>
        </p:spPr>
      </p:pic>
      <p:pic>
        <p:nvPicPr>
          <p:cNvPr id="12" name="Picture 11">
            <a:extLst>
              <a:ext uri="{FF2B5EF4-FFF2-40B4-BE49-F238E27FC236}">
                <a16:creationId xmlns:a16="http://schemas.microsoft.com/office/drawing/2014/main" id="{382095EE-074B-4926-B14B-9E00DECC2A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0070" y="4131192"/>
            <a:ext cx="2671930" cy="2735326"/>
          </a:xfrm>
          <a:prstGeom prst="rect">
            <a:avLst/>
          </a:prstGeom>
        </p:spPr>
      </p:pic>
    </p:spTree>
    <p:extLst>
      <p:ext uri="{BB962C8B-B14F-4D97-AF65-F5344CB8AC3E}">
        <p14:creationId xmlns:p14="http://schemas.microsoft.com/office/powerpoint/2010/main" val="154589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75372-3446-46C5-ADF3-E81654FE3D19}"/>
              </a:ext>
            </a:extLst>
          </p:cNvPr>
          <p:cNvSpPr>
            <a:spLocks noGrp="1"/>
          </p:cNvSpPr>
          <p:nvPr>
            <p:ph type="title"/>
          </p:nvPr>
        </p:nvSpPr>
        <p:spPr/>
        <p:txBody>
          <a:bodyPr/>
          <a:lstStyle/>
          <a:p>
            <a:r>
              <a:rPr lang="en-US" dirty="0"/>
              <a:t>OVERVIEW</a:t>
            </a:r>
            <a:endParaRPr lang="en-IN" dirty="0"/>
          </a:p>
        </p:txBody>
      </p:sp>
      <p:sp>
        <p:nvSpPr>
          <p:cNvPr id="7" name="Content Placeholder 6">
            <a:extLst>
              <a:ext uri="{FF2B5EF4-FFF2-40B4-BE49-F238E27FC236}">
                <a16:creationId xmlns:a16="http://schemas.microsoft.com/office/drawing/2014/main" id="{891A4C27-8966-4DC4-801D-2F3243FC7BD3}"/>
              </a:ext>
            </a:extLst>
          </p:cNvPr>
          <p:cNvSpPr>
            <a:spLocks noGrp="1"/>
          </p:cNvSpPr>
          <p:nvPr>
            <p:ph idx="1"/>
          </p:nvPr>
        </p:nvSpPr>
        <p:spPr/>
        <p:txBody>
          <a:bodyPr/>
          <a:lstStyle/>
          <a:p>
            <a:r>
              <a:rPr lang="en-US" dirty="0"/>
              <a:t>POLLUTION – 	</a:t>
            </a:r>
          </a:p>
          <a:p>
            <a:pPr marL="457200" lvl="1" indent="0">
              <a:buNone/>
            </a:pPr>
            <a:r>
              <a:rPr lang="en-US" dirty="0"/>
              <a:t>introduction of contaminants in to the environment that cause harm or discomfort to humans or other living organisms or "that damages the environment which can come in the form of chemical substances or energy such as noise , heat or light.</a:t>
            </a:r>
          </a:p>
          <a:p>
            <a:r>
              <a:rPr lang="en-US" dirty="0"/>
              <a:t>ENVIRONMENTAL POLLUTION-</a:t>
            </a:r>
          </a:p>
          <a:p>
            <a:pPr marL="0" indent="0">
              <a:buNone/>
            </a:pPr>
            <a:r>
              <a:rPr lang="en-US" dirty="0"/>
              <a:t>	"The contamination of physical and biological components of the 	earth/atmosphere system to such an extent that normal environmental 	processes are adversely affected."</a:t>
            </a:r>
            <a:endParaRPr lang="en-IN" dirty="0"/>
          </a:p>
          <a:p>
            <a:pPr marL="457200" lvl="1" indent="0">
              <a:buNone/>
            </a:pPr>
            <a:endParaRPr lang="en-IN" dirty="0"/>
          </a:p>
        </p:txBody>
      </p:sp>
      <p:pic>
        <p:nvPicPr>
          <p:cNvPr id="9" name="Picture 8">
            <a:extLst>
              <a:ext uri="{FF2B5EF4-FFF2-40B4-BE49-F238E27FC236}">
                <a16:creationId xmlns:a16="http://schemas.microsoft.com/office/drawing/2014/main" id="{950B943B-D692-4D22-BA8A-73F1BD1F48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87410"/>
            <a:ext cx="3578394" cy="2170590"/>
          </a:xfrm>
          <a:prstGeom prst="rect">
            <a:avLst/>
          </a:prstGeom>
        </p:spPr>
      </p:pic>
    </p:spTree>
    <p:extLst>
      <p:ext uri="{BB962C8B-B14F-4D97-AF65-F5344CB8AC3E}">
        <p14:creationId xmlns:p14="http://schemas.microsoft.com/office/powerpoint/2010/main" val="448849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D500-018F-40E3-9DA4-7F11915F9A62}"/>
              </a:ext>
            </a:extLst>
          </p:cNvPr>
          <p:cNvSpPr>
            <a:spLocks noGrp="1"/>
          </p:cNvSpPr>
          <p:nvPr>
            <p:ph type="title"/>
          </p:nvPr>
        </p:nvSpPr>
        <p:spPr/>
        <p:txBody>
          <a:bodyPr>
            <a:normAutofit/>
          </a:bodyPr>
          <a:lstStyle/>
          <a:p>
            <a:r>
              <a:rPr lang="en-US" dirty="0"/>
              <a:t>AIR  POLLUTION</a:t>
            </a:r>
            <a:endParaRPr lang="en-IN" dirty="0"/>
          </a:p>
        </p:txBody>
      </p:sp>
      <p:sp>
        <p:nvSpPr>
          <p:cNvPr id="3" name="Content Placeholder 2">
            <a:extLst>
              <a:ext uri="{FF2B5EF4-FFF2-40B4-BE49-F238E27FC236}">
                <a16:creationId xmlns:a16="http://schemas.microsoft.com/office/drawing/2014/main" id="{350BC2F5-F222-4613-8A2B-7A128FF59780}"/>
              </a:ext>
            </a:extLst>
          </p:cNvPr>
          <p:cNvSpPr>
            <a:spLocks noGrp="1"/>
          </p:cNvSpPr>
          <p:nvPr>
            <p:ph idx="1"/>
          </p:nvPr>
        </p:nvSpPr>
        <p:spPr/>
        <p:txBody>
          <a:bodyPr/>
          <a:lstStyle/>
          <a:p>
            <a:pPr marL="0" indent="0">
              <a:buNone/>
            </a:pPr>
            <a:r>
              <a:rPr lang="en-US" dirty="0"/>
              <a:t>Q. WHAT IS AIR POLUTION ?</a:t>
            </a:r>
          </a:p>
          <a:p>
            <a:pPr algn="l"/>
            <a:r>
              <a:rPr lang="en-US" b="0" i="0" dirty="0">
                <a:solidFill>
                  <a:srgbClr val="3C4245"/>
                </a:solidFill>
                <a:effectLst/>
                <a:latin typeface="Arial" panose="020B0604020202020204" pitchFamily="34" charset="0"/>
              </a:rPr>
              <a:t>Air pollution is contamination of the indoor or outdoor environment by any chemical, physical or biological agent that modifies the natural characteristics of the atmosphere.</a:t>
            </a:r>
          </a:p>
          <a:p>
            <a:pPr algn="l"/>
            <a:r>
              <a:rPr lang="en-US" b="0" i="0" dirty="0">
                <a:solidFill>
                  <a:srgbClr val="3C4245"/>
                </a:solidFill>
                <a:effectLst/>
                <a:latin typeface="Arial" panose="020B0604020202020204" pitchFamily="34" charset="0"/>
              </a:rPr>
              <a:t>Household combustion devices, motor vehicles, industrial facilities and forest fires are common sources of air pollution. Pollutants of major public health concern include particulate matter, carbon monoxide, ozone, nitrogen dioxide and sulfur dioxide. Outdoor and indoor air pollution cause respiratory and other diseases and are important sources of morbidity and mortality. </a:t>
            </a:r>
          </a:p>
          <a:p>
            <a:pPr marL="0" indent="0">
              <a:buNone/>
            </a:pPr>
            <a:endParaRPr lang="en-US" dirty="0"/>
          </a:p>
        </p:txBody>
      </p:sp>
    </p:spTree>
    <p:extLst>
      <p:ext uri="{BB962C8B-B14F-4D97-AF65-F5344CB8AC3E}">
        <p14:creationId xmlns:p14="http://schemas.microsoft.com/office/powerpoint/2010/main" val="3425099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25D42-CE8E-41D0-ADC0-13B81A156D8D}"/>
              </a:ext>
            </a:extLst>
          </p:cNvPr>
          <p:cNvSpPr>
            <a:spLocks noGrp="1"/>
          </p:cNvSpPr>
          <p:nvPr>
            <p:ph type="title"/>
          </p:nvPr>
        </p:nvSpPr>
        <p:spPr>
          <a:xfrm>
            <a:off x="2592925" y="805189"/>
            <a:ext cx="8911687" cy="1280890"/>
          </a:xfrm>
        </p:spPr>
        <p:txBody>
          <a:bodyPr/>
          <a:lstStyle/>
          <a:p>
            <a:r>
              <a:rPr lang="en-US" dirty="0"/>
              <a:t>WHAT ARE THE MAIN</a:t>
            </a:r>
            <a:br>
              <a:rPr lang="en-US" dirty="0"/>
            </a:br>
            <a:r>
              <a:rPr lang="en-US" dirty="0"/>
              <a:t>CAUSE OF AIR POLLUTING </a:t>
            </a:r>
            <a:endParaRPr lang="en-IN" dirty="0"/>
          </a:p>
        </p:txBody>
      </p:sp>
      <p:sp>
        <p:nvSpPr>
          <p:cNvPr id="8" name="Content Placeholder 7">
            <a:extLst>
              <a:ext uri="{FF2B5EF4-FFF2-40B4-BE49-F238E27FC236}">
                <a16:creationId xmlns:a16="http://schemas.microsoft.com/office/drawing/2014/main" id="{2D7B16A0-6CEE-4B29-9176-08A5BB0B4060}"/>
              </a:ext>
            </a:extLst>
          </p:cNvPr>
          <p:cNvSpPr>
            <a:spLocks noGrp="1"/>
          </p:cNvSpPr>
          <p:nvPr>
            <p:ph idx="1"/>
          </p:nvPr>
        </p:nvSpPr>
        <p:spPr/>
        <p:txBody>
          <a:bodyPr/>
          <a:lstStyle/>
          <a:p>
            <a:pPr marL="355600" marR="901700" indent="-342900">
              <a:lnSpc>
                <a:spcPts val="3240"/>
              </a:lnSpc>
              <a:spcBef>
                <a:spcPts val="505"/>
              </a:spcBef>
              <a:buClr>
                <a:srgbClr val="EFA12D"/>
              </a:buClr>
              <a:buSzPct val="70000"/>
              <a:buFont typeface="Wingdings"/>
              <a:buChar char=""/>
              <a:tabLst>
                <a:tab pos="354965" algn="l"/>
                <a:tab pos="355600" algn="l"/>
              </a:tabLst>
            </a:pPr>
            <a:r>
              <a:rPr lang="en-US" sz="1800" b="1" spc="-10" dirty="0">
                <a:solidFill>
                  <a:srgbClr val="4E3A2F"/>
                </a:solidFill>
                <a:latin typeface="Cambria"/>
                <a:cs typeface="Cambria"/>
              </a:rPr>
              <a:t>Carbon dioxide-this </a:t>
            </a:r>
            <a:r>
              <a:rPr lang="en-US" sz="1800" b="1" dirty="0">
                <a:solidFill>
                  <a:srgbClr val="4E3A2F"/>
                </a:solidFill>
                <a:latin typeface="Cambria"/>
                <a:cs typeface="Cambria"/>
              </a:rPr>
              <a:t>happens </a:t>
            </a:r>
            <a:r>
              <a:rPr lang="en-US" sz="1800" b="1" spc="-5" dirty="0">
                <a:solidFill>
                  <a:srgbClr val="4E3A2F"/>
                </a:solidFill>
                <a:latin typeface="Cambria"/>
                <a:cs typeface="Cambria"/>
              </a:rPr>
              <a:t>because of  Deforestation and fossil fuel</a:t>
            </a:r>
            <a:r>
              <a:rPr lang="en-US" sz="1800" b="1" spc="-45" dirty="0">
                <a:solidFill>
                  <a:srgbClr val="4E3A2F"/>
                </a:solidFill>
                <a:latin typeface="Cambria"/>
                <a:cs typeface="Cambria"/>
              </a:rPr>
              <a:t> </a:t>
            </a:r>
            <a:r>
              <a:rPr lang="en-US" sz="1800" b="1" dirty="0">
                <a:solidFill>
                  <a:srgbClr val="4E3A2F"/>
                </a:solidFill>
                <a:latin typeface="Cambria"/>
                <a:cs typeface="Cambria"/>
              </a:rPr>
              <a:t>burning.</a:t>
            </a:r>
            <a:endParaRPr lang="en-US" sz="1800" dirty="0">
              <a:latin typeface="Cambria"/>
              <a:cs typeface="Cambria"/>
            </a:endParaRPr>
          </a:p>
          <a:p>
            <a:pPr>
              <a:lnSpc>
                <a:spcPct val="100000"/>
              </a:lnSpc>
              <a:spcBef>
                <a:spcPts val="25"/>
              </a:spcBef>
              <a:buClr>
                <a:srgbClr val="EFA12D"/>
              </a:buClr>
              <a:buFont typeface="Wingdings"/>
              <a:buChar char=""/>
            </a:pPr>
            <a:endParaRPr lang="en-US" sz="2800" dirty="0">
              <a:latin typeface="Times New Roman"/>
              <a:cs typeface="Times New Roman"/>
            </a:endParaRPr>
          </a:p>
          <a:p>
            <a:pPr marL="355600" marR="199390" indent="-342900">
              <a:lnSpc>
                <a:spcPts val="3240"/>
              </a:lnSpc>
              <a:buClr>
                <a:srgbClr val="EFA12D"/>
              </a:buClr>
              <a:buSzPct val="70000"/>
              <a:buFont typeface="Wingdings"/>
              <a:buChar char=""/>
              <a:tabLst>
                <a:tab pos="354965" algn="l"/>
                <a:tab pos="355600" algn="l"/>
                <a:tab pos="5038725" algn="l"/>
              </a:tabLst>
            </a:pPr>
            <a:r>
              <a:rPr lang="en-US" sz="1800" b="1" spc="-5" dirty="0">
                <a:solidFill>
                  <a:srgbClr val="4E3A2F"/>
                </a:solidFill>
                <a:latin typeface="Cambria"/>
                <a:cs typeface="Cambria"/>
              </a:rPr>
              <a:t>Sulfur </a:t>
            </a:r>
            <a:r>
              <a:rPr lang="en-US" sz="1800" b="1" spc="-15" dirty="0">
                <a:solidFill>
                  <a:srgbClr val="4E3A2F"/>
                </a:solidFill>
                <a:latin typeface="Cambria"/>
                <a:cs typeface="Cambria"/>
              </a:rPr>
              <a:t>dioxide </a:t>
            </a:r>
            <a:r>
              <a:rPr lang="en-US" sz="1800" b="1" dirty="0">
                <a:solidFill>
                  <a:srgbClr val="4E3A2F"/>
                </a:solidFill>
                <a:latin typeface="Cambria"/>
                <a:cs typeface="Cambria"/>
              </a:rPr>
              <a:t>–Due </a:t>
            </a:r>
            <a:r>
              <a:rPr lang="en-US" sz="1800" b="1" spc="-20" dirty="0">
                <a:solidFill>
                  <a:srgbClr val="4E3A2F"/>
                </a:solidFill>
                <a:latin typeface="Cambria"/>
                <a:cs typeface="Cambria"/>
              </a:rPr>
              <a:t>to</a:t>
            </a:r>
            <a:r>
              <a:rPr lang="en-US" sz="1800" b="1" spc="5" dirty="0">
                <a:solidFill>
                  <a:srgbClr val="4E3A2F"/>
                </a:solidFill>
                <a:latin typeface="Cambria"/>
                <a:cs typeface="Cambria"/>
              </a:rPr>
              <a:t> </a:t>
            </a:r>
            <a:r>
              <a:rPr lang="en-US" sz="1800" b="1" spc="-5" dirty="0">
                <a:solidFill>
                  <a:srgbClr val="4E3A2F"/>
                </a:solidFill>
                <a:latin typeface="Cambria"/>
                <a:cs typeface="Cambria"/>
              </a:rPr>
              <a:t>the burning of</a:t>
            </a:r>
            <a:r>
              <a:rPr lang="en-US" sz="1800" b="1" spc="-70" dirty="0">
                <a:solidFill>
                  <a:srgbClr val="4E3A2F"/>
                </a:solidFill>
                <a:latin typeface="Cambria"/>
                <a:cs typeface="Cambria"/>
              </a:rPr>
              <a:t> </a:t>
            </a:r>
            <a:r>
              <a:rPr lang="en-US" sz="1800" b="1" spc="-5" dirty="0">
                <a:solidFill>
                  <a:srgbClr val="4E3A2F"/>
                </a:solidFill>
                <a:latin typeface="Cambria"/>
                <a:cs typeface="Cambria"/>
              </a:rPr>
              <a:t>sulfur  </a:t>
            </a:r>
            <a:r>
              <a:rPr lang="en-US" sz="1800" b="1" spc="-10" dirty="0">
                <a:solidFill>
                  <a:srgbClr val="4E3A2F"/>
                </a:solidFill>
                <a:latin typeface="Cambria"/>
                <a:cs typeface="Cambria"/>
              </a:rPr>
              <a:t>containing compounds </a:t>
            </a:r>
            <a:r>
              <a:rPr lang="en-US" sz="1800" b="1" spc="-5" dirty="0">
                <a:solidFill>
                  <a:srgbClr val="4E3A2F"/>
                </a:solidFill>
                <a:latin typeface="Cambria"/>
                <a:cs typeface="Cambria"/>
              </a:rPr>
              <a:t>of fossil</a:t>
            </a:r>
            <a:r>
              <a:rPr lang="en-US" sz="1800" b="1" spc="20" dirty="0">
                <a:solidFill>
                  <a:srgbClr val="4E3A2F"/>
                </a:solidFill>
                <a:latin typeface="Cambria"/>
                <a:cs typeface="Cambria"/>
              </a:rPr>
              <a:t> </a:t>
            </a:r>
            <a:r>
              <a:rPr lang="en-US" sz="1800" b="1" spc="-5" dirty="0">
                <a:solidFill>
                  <a:srgbClr val="4E3A2F"/>
                </a:solidFill>
                <a:latin typeface="Cambria"/>
                <a:cs typeface="Cambria"/>
              </a:rPr>
              <a:t>fuels.</a:t>
            </a:r>
            <a:endParaRPr lang="en-US" sz="1800" dirty="0">
              <a:latin typeface="Cambria"/>
              <a:cs typeface="Cambria"/>
            </a:endParaRPr>
          </a:p>
          <a:p>
            <a:pPr>
              <a:lnSpc>
                <a:spcPct val="100000"/>
              </a:lnSpc>
              <a:spcBef>
                <a:spcPts val="35"/>
              </a:spcBef>
              <a:buClr>
                <a:srgbClr val="EFA12D"/>
              </a:buClr>
              <a:buFont typeface="Wingdings"/>
              <a:buChar char=""/>
            </a:pPr>
            <a:endParaRPr lang="en-US" sz="2400" dirty="0">
              <a:latin typeface="Times New Roman"/>
              <a:cs typeface="Times New Roman"/>
            </a:endParaRPr>
          </a:p>
          <a:p>
            <a:pPr marL="355600" marR="5080" indent="-342900" algn="just">
              <a:lnSpc>
                <a:spcPct val="90000"/>
              </a:lnSpc>
              <a:buClr>
                <a:srgbClr val="EFA12D"/>
              </a:buClr>
              <a:buSzPct val="70000"/>
              <a:buFont typeface="Wingdings"/>
              <a:buChar char=""/>
              <a:tabLst>
                <a:tab pos="355600" algn="l"/>
              </a:tabLst>
            </a:pPr>
            <a:r>
              <a:rPr lang="en-US" sz="1800" b="1" spc="-5" dirty="0">
                <a:solidFill>
                  <a:srgbClr val="4E3A2F"/>
                </a:solidFill>
                <a:latin typeface="Cambria"/>
                <a:cs typeface="Cambria"/>
              </a:rPr>
              <a:t>Sulfur </a:t>
            </a:r>
            <a:r>
              <a:rPr lang="en-US" sz="1800" b="1" spc="-10" dirty="0">
                <a:solidFill>
                  <a:srgbClr val="4E3A2F"/>
                </a:solidFill>
                <a:latin typeface="Cambria"/>
                <a:cs typeface="Cambria"/>
              </a:rPr>
              <a:t>oxides- </a:t>
            </a:r>
            <a:r>
              <a:rPr lang="en-US" sz="1800" b="1" spc="-25" dirty="0">
                <a:solidFill>
                  <a:srgbClr val="4E3A2F"/>
                </a:solidFill>
                <a:latin typeface="Cambria"/>
                <a:cs typeface="Cambria"/>
              </a:rPr>
              <a:t>very </a:t>
            </a:r>
            <a:r>
              <a:rPr lang="en-US" sz="1800" b="1" spc="-10" dirty="0">
                <a:solidFill>
                  <a:srgbClr val="4E3A2F"/>
                </a:solidFill>
                <a:latin typeface="Cambria"/>
                <a:cs typeface="Cambria"/>
              </a:rPr>
              <a:t>dangerous </a:t>
            </a:r>
            <a:r>
              <a:rPr lang="en-US" sz="1800" b="1" spc="-25" dirty="0">
                <a:solidFill>
                  <a:srgbClr val="4E3A2F"/>
                </a:solidFill>
                <a:latin typeface="Cambria"/>
                <a:cs typeface="Cambria"/>
              </a:rPr>
              <a:t>to </a:t>
            </a:r>
            <a:r>
              <a:rPr lang="en-US" sz="1800" b="1" dirty="0">
                <a:solidFill>
                  <a:srgbClr val="4E3A2F"/>
                </a:solidFill>
                <a:latin typeface="Cambria"/>
                <a:cs typeface="Cambria"/>
              </a:rPr>
              <a:t>humans </a:t>
            </a:r>
            <a:r>
              <a:rPr lang="en-US" sz="1800" b="1" spc="-5" dirty="0">
                <a:solidFill>
                  <a:srgbClr val="4E3A2F"/>
                </a:solidFill>
                <a:latin typeface="Cambria"/>
                <a:cs typeface="Cambria"/>
              </a:rPr>
              <a:t>at </a:t>
            </a:r>
            <a:r>
              <a:rPr lang="en-US" sz="1800" b="1" dirty="0">
                <a:solidFill>
                  <a:srgbClr val="4E3A2F"/>
                </a:solidFill>
                <a:latin typeface="Cambria"/>
                <a:cs typeface="Cambria"/>
              </a:rPr>
              <a:t>a  </a:t>
            </a:r>
            <a:r>
              <a:rPr lang="en-US" sz="1800" b="1" spc="-5" dirty="0">
                <a:solidFill>
                  <a:srgbClr val="4E3A2F"/>
                </a:solidFill>
                <a:latin typeface="Cambria"/>
                <a:cs typeface="Cambria"/>
              </a:rPr>
              <a:t>high </a:t>
            </a:r>
            <a:r>
              <a:rPr lang="en-US" sz="1800" b="1" spc="-15" dirty="0">
                <a:solidFill>
                  <a:srgbClr val="4E3A2F"/>
                </a:solidFill>
                <a:latin typeface="Cambria"/>
                <a:cs typeface="Cambria"/>
              </a:rPr>
              <a:t>concentration. </a:t>
            </a:r>
            <a:r>
              <a:rPr lang="en-US" sz="1800" b="1" spc="-5" dirty="0">
                <a:solidFill>
                  <a:srgbClr val="4E3A2F"/>
                </a:solidFill>
                <a:latin typeface="Cambria"/>
                <a:cs typeface="Cambria"/>
              </a:rPr>
              <a:t>Sulfur in the </a:t>
            </a:r>
            <a:r>
              <a:rPr lang="en-US" sz="1800" b="1" spc="-10" dirty="0">
                <a:solidFill>
                  <a:srgbClr val="4E3A2F"/>
                </a:solidFill>
                <a:latin typeface="Cambria"/>
                <a:cs typeface="Cambria"/>
              </a:rPr>
              <a:t>atmosphere  </a:t>
            </a:r>
            <a:r>
              <a:rPr lang="en-US" sz="1800" b="1" spc="-5" dirty="0">
                <a:solidFill>
                  <a:srgbClr val="4E3A2F"/>
                </a:solidFill>
                <a:latin typeface="Cambria"/>
                <a:cs typeface="Cambria"/>
              </a:rPr>
              <a:t>is responsible for acid</a:t>
            </a:r>
            <a:r>
              <a:rPr lang="en-US" sz="1800" b="1" spc="-40" dirty="0">
                <a:solidFill>
                  <a:srgbClr val="4E3A2F"/>
                </a:solidFill>
                <a:latin typeface="Cambria"/>
                <a:cs typeface="Cambria"/>
              </a:rPr>
              <a:t> </a:t>
            </a:r>
            <a:r>
              <a:rPr lang="en-US" sz="1800" b="1" spc="-15" dirty="0">
                <a:solidFill>
                  <a:srgbClr val="4E3A2F"/>
                </a:solidFill>
                <a:latin typeface="Cambria"/>
                <a:cs typeface="Cambria"/>
              </a:rPr>
              <a:t>rain.</a:t>
            </a:r>
            <a:endParaRPr lang="en-US" sz="1800" dirty="0">
              <a:latin typeface="Cambria"/>
              <a:cs typeface="Cambria"/>
            </a:endParaRPr>
          </a:p>
          <a:p>
            <a:endParaRPr lang="en-IN" dirty="0"/>
          </a:p>
        </p:txBody>
      </p:sp>
      <p:pic>
        <p:nvPicPr>
          <p:cNvPr id="1030" name="Picture 6" descr="air pollution cartoon and clean air comic">
            <a:extLst>
              <a:ext uri="{FF2B5EF4-FFF2-40B4-BE49-F238E27FC236}">
                <a16:creationId xmlns:a16="http://schemas.microsoft.com/office/drawing/2014/main" id="{4A39086C-D448-42AF-8465-09C1DBA0F2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243526"/>
            <a:ext cx="4647954" cy="2614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628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randombar(horizontal)">
                                      <p:cBhvr>
                                        <p:cTn id="7"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BDE04-8162-4106-92E3-B12C2FABE4ED}"/>
              </a:ext>
            </a:extLst>
          </p:cNvPr>
          <p:cNvSpPr>
            <a:spLocks noGrp="1"/>
          </p:cNvSpPr>
          <p:nvPr>
            <p:ph type="title"/>
          </p:nvPr>
        </p:nvSpPr>
        <p:spPr/>
        <p:txBody>
          <a:bodyPr/>
          <a:lstStyle/>
          <a:p>
            <a:r>
              <a:rPr lang="en-US" dirty="0"/>
              <a:t>AQI (AIR QUALITY INDEX)</a:t>
            </a:r>
            <a:endParaRPr lang="en-IN" dirty="0"/>
          </a:p>
        </p:txBody>
      </p:sp>
      <p:sp>
        <p:nvSpPr>
          <p:cNvPr id="7" name="Content Placeholder 2">
            <a:extLst>
              <a:ext uri="{FF2B5EF4-FFF2-40B4-BE49-F238E27FC236}">
                <a16:creationId xmlns:a16="http://schemas.microsoft.com/office/drawing/2014/main" id="{1CC3960C-5834-4DD1-8A5E-15461A1DFA38}"/>
              </a:ext>
            </a:extLst>
          </p:cNvPr>
          <p:cNvSpPr txBox="1">
            <a:spLocks/>
          </p:cNvSpPr>
          <p:nvPr/>
        </p:nvSpPr>
        <p:spPr>
          <a:xfrm>
            <a:off x="2589212" y="2133600"/>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solidFill>
                  <a:srgbClr val="000000"/>
                </a:solidFill>
                <a:latin typeface="Arial" panose="020B0604020202020204" pitchFamily="34" charset="0"/>
              </a:rPr>
              <a:t>The Air Quality Index (AQI) is used for reporting daily air quality. It tells you how clean or polluted your air is, and what associated health effects might be a concern for you. The AQI focuses on health effects you may experience within a few hours or days after breathing polluted air. EPA calculates the AQI for five major air pollutants regulated by the Clean Air Act: ground-level ozone, particle pollution (also known as particulate matter), carbon monoxide, sulfur dioxide, and nitrogen dioxide. For each of these pollutants, EPA has established national air quality standards to protect public health .Ground-level ozone and airborne particles are the two pollutants that pose the greatest threat to human health in this country.</a:t>
            </a:r>
            <a:endParaRPr lang="en-IN" dirty="0"/>
          </a:p>
        </p:txBody>
      </p:sp>
      <p:pic>
        <p:nvPicPr>
          <p:cNvPr id="10" name="Picture 9">
            <a:extLst>
              <a:ext uri="{FF2B5EF4-FFF2-40B4-BE49-F238E27FC236}">
                <a16:creationId xmlns:a16="http://schemas.microsoft.com/office/drawing/2014/main" id="{1262E365-D021-4CF5-BD67-C7C4EAA231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315463" cy="6724891"/>
          </a:xfrm>
          <a:prstGeom prst="rect">
            <a:avLst/>
          </a:prstGeom>
        </p:spPr>
      </p:pic>
    </p:spTree>
    <p:extLst>
      <p:ext uri="{BB962C8B-B14F-4D97-AF65-F5344CB8AC3E}">
        <p14:creationId xmlns:p14="http://schemas.microsoft.com/office/powerpoint/2010/main" val="295946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342BD-7C38-4D8B-94EB-E32A91199E97}"/>
              </a:ext>
            </a:extLst>
          </p:cNvPr>
          <p:cNvSpPr>
            <a:spLocks noGrp="1"/>
          </p:cNvSpPr>
          <p:nvPr>
            <p:ph type="title"/>
          </p:nvPr>
        </p:nvSpPr>
        <p:spPr>
          <a:xfrm>
            <a:off x="2610035" y="656948"/>
            <a:ext cx="8915400" cy="1248052"/>
          </a:xfrm>
        </p:spPr>
        <p:txBody>
          <a:bodyPr/>
          <a:lstStyle/>
          <a:p>
            <a:r>
              <a:rPr lang="en-US" dirty="0"/>
              <a:t>SOLUTION FOR AIR POLLUTION</a:t>
            </a:r>
            <a:br>
              <a:rPr lang="en-US" dirty="0"/>
            </a:br>
            <a:r>
              <a:rPr lang="en-US" dirty="0"/>
              <a:t>1.ELECTRIC VEHICLE </a:t>
            </a:r>
            <a:endParaRPr lang="en-IN" dirty="0"/>
          </a:p>
        </p:txBody>
      </p:sp>
      <p:sp>
        <p:nvSpPr>
          <p:cNvPr id="3" name="Content Placeholder 2">
            <a:extLst>
              <a:ext uri="{FF2B5EF4-FFF2-40B4-BE49-F238E27FC236}">
                <a16:creationId xmlns:a16="http://schemas.microsoft.com/office/drawing/2014/main" id="{DC895A9E-9BB8-4BF7-8829-B9F8CE5D1E1D}"/>
              </a:ext>
            </a:extLst>
          </p:cNvPr>
          <p:cNvSpPr>
            <a:spLocks noGrp="1"/>
          </p:cNvSpPr>
          <p:nvPr>
            <p:ph idx="1"/>
          </p:nvPr>
        </p:nvSpPr>
        <p:spPr>
          <a:xfrm>
            <a:off x="2610035" y="1386364"/>
            <a:ext cx="8915400" cy="3777622"/>
          </a:xfrm>
        </p:spPr>
        <p:txBody>
          <a:bodyPr/>
          <a:lstStyle/>
          <a:p>
            <a:pPr marL="0" indent="0">
              <a:buNone/>
            </a:pPr>
            <a:endParaRPr lang="en-US" dirty="0"/>
          </a:p>
          <a:p>
            <a:r>
              <a:rPr lang="en-IN" dirty="0"/>
              <a:t>Choose a cleaner commute share a ride to work or use public transportation </a:t>
            </a:r>
          </a:p>
          <a:p>
            <a:r>
              <a:rPr lang="en-IN" dirty="0"/>
              <a:t>Corporations should include air control system to filter out smoke coming out of factories</a:t>
            </a:r>
          </a:p>
          <a:p>
            <a:r>
              <a:rPr lang="en-IN" dirty="0"/>
              <a:t>Track and reduce your carbon footprint.</a:t>
            </a:r>
          </a:p>
          <a:p>
            <a:endParaRPr lang="en-IN" dirty="0"/>
          </a:p>
        </p:txBody>
      </p:sp>
      <p:pic>
        <p:nvPicPr>
          <p:cNvPr id="2050" name="Picture 2" descr="renewable energy cartoon">
            <a:extLst>
              <a:ext uri="{FF2B5EF4-FFF2-40B4-BE49-F238E27FC236}">
                <a16:creationId xmlns:a16="http://schemas.microsoft.com/office/drawing/2014/main" id="{1F733BC8-2CC7-4E11-8A95-04B4139E3F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12" y="3550996"/>
            <a:ext cx="5852591" cy="3225981"/>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a:extLst>
              <a:ext uri="{FF2B5EF4-FFF2-40B4-BE49-F238E27FC236}">
                <a16:creationId xmlns:a16="http://schemas.microsoft.com/office/drawing/2014/main" id="{30393DC5-C66B-4F11-B10D-ECC48CA0EF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5053" y="3793811"/>
            <a:ext cx="5354810" cy="2943496"/>
          </a:xfrm>
          <a:prstGeom prst="rect">
            <a:avLst/>
          </a:prstGeom>
        </p:spPr>
      </p:pic>
    </p:spTree>
    <p:extLst>
      <p:ext uri="{BB962C8B-B14F-4D97-AF65-F5344CB8AC3E}">
        <p14:creationId xmlns:p14="http://schemas.microsoft.com/office/powerpoint/2010/main" val="138880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73FBD-ED28-4959-AB97-3D151BDF4309}"/>
              </a:ext>
            </a:extLst>
          </p:cNvPr>
          <p:cNvSpPr>
            <a:spLocks noGrp="1"/>
          </p:cNvSpPr>
          <p:nvPr>
            <p:ph type="title"/>
          </p:nvPr>
        </p:nvSpPr>
        <p:spPr/>
        <p:txBody>
          <a:bodyPr/>
          <a:lstStyle/>
          <a:p>
            <a:r>
              <a:rPr lang="en-US" dirty="0"/>
              <a:t>Air Control System</a:t>
            </a:r>
            <a:endParaRPr lang="en-IN" dirty="0"/>
          </a:p>
        </p:txBody>
      </p:sp>
      <p:pic>
        <p:nvPicPr>
          <p:cNvPr id="11" name="Content Placeholder 10">
            <a:extLst>
              <a:ext uri="{FF2B5EF4-FFF2-40B4-BE49-F238E27FC236}">
                <a16:creationId xmlns:a16="http://schemas.microsoft.com/office/drawing/2014/main" id="{238E6666-9A91-4ACE-92CB-BE493FBC95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6259" y="1685462"/>
            <a:ext cx="8993080" cy="4817431"/>
          </a:xfrm>
        </p:spPr>
      </p:pic>
    </p:spTree>
    <p:extLst>
      <p:ext uri="{BB962C8B-B14F-4D97-AF65-F5344CB8AC3E}">
        <p14:creationId xmlns:p14="http://schemas.microsoft.com/office/powerpoint/2010/main" val="1244421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8EFB88-9EEF-4711-A600-A66021ACBA3A}"/>
              </a:ext>
            </a:extLst>
          </p:cNvPr>
          <p:cNvPicPr>
            <a:picLocks noChangeAspect="1"/>
          </p:cNvPicPr>
          <p:nvPr/>
        </p:nvPicPr>
        <p:blipFill>
          <a:blip r:embed="rId2"/>
          <a:stretch>
            <a:fillRect/>
          </a:stretch>
        </p:blipFill>
        <p:spPr>
          <a:xfrm>
            <a:off x="3457575" y="126356"/>
            <a:ext cx="6612400" cy="6077673"/>
          </a:xfrm>
          <a:prstGeom prst="rect">
            <a:avLst/>
          </a:prstGeom>
        </p:spPr>
      </p:pic>
    </p:spTree>
    <p:extLst>
      <p:ext uri="{BB962C8B-B14F-4D97-AF65-F5344CB8AC3E}">
        <p14:creationId xmlns:p14="http://schemas.microsoft.com/office/powerpoint/2010/main" val="18431123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160</TotalTime>
  <Words>463</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Cambria</vt:lpstr>
      <vt:lpstr>Century Gothic</vt:lpstr>
      <vt:lpstr>MV Boli</vt:lpstr>
      <vt:lpstr>Times New Roman</vt:lpstr>
      <vt:lpstr>Wingdings</vt:lpstr>
      <vt:lpstr>Wingdings 3</vt:lpstr>
      <vt:lpstr>Wisp</vt:lpstr>
      <vt:lpstr>SHRINIK HACKATHON TEAM: CODE_BREAKERS</vt:lpstr>
      <vt:lpstr>POLLUTION CONTROL</vt:lpstr>
      <vt:lpstr>OVERVIEW</vt:lpstr>
      <vt:lpstr>AIR  POLLUTION</vt:lpstr>
      <vt:lpstr>WHAT ARE THE MAIN CAUSE OF AIR POLLUTING </vt:lpstr>
      <vt:lpstr>AQI (AIR QUALITY INDEX)</vt:lpstr>
      <vt:lpstr>SOLUTION FOR AIR POLLUTION 1.ELECTRIC VEHICLE </vt:lpstr>
      <vt:lpstr>Air Control System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POLLUTION CONTROL</dc:title>
  <dc:creator>Udit Mishra</dc:creator>
  <cp:lastModifiedBy>Udit Mishra</cp:lastModifiedBy>
  <cp:revision>3</cp:revision>
  <dcterms:created xsi:type="dcterms:W3CDTF">2022-06-04T04:19:23Z</dcterms:created>
  <dcterms:modified xsi:type="dcterms:W3CDTF">2022-06-04T06:59:57Z</dcterms:modified>
</cp:coreProperties>
</file>