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7" r:id="rId2"/>
    <p:sldId id="266" r:id="rId3"/>
    <p:sldId id="267"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ontserrat" panose="020F0502020204030204" pitchFamily="2" charset="0"/>
      <p:regular r:id="rId13"/>
      <p:bold r:id="rId14"/>
      <p:italic r:id="rId15"/>
      <p:boldItalic r:id="rId16"/>
    </p:embeddedFont>
    <p:embeddedFont>
      <p:font typeface="Proxima Nov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8be0f1f7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8be0f1f7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8be0f1f73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8be0f1f7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8be0f1f7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8be0f1f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44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8be0f1f7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8be0f1f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38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8be0f1f7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8be0f1f7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8be0f1f7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8be0f1f7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8be0f1f7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8be0f1f7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8be0f1f7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8be0f1f7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8be0f1f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8be0f1f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8be0f1f7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8be0f1f7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3" y="0"/>
            <a:ext cx="9143997" cy="5143496"/>
          </a:xfrm>
          <a:prstGeom prst="rect">
            <a:avLst/>
          </a:prstGeom>
          <a:noFill/>
          <a:ln>
            <a:noFill/>
          </a:ln>
        </p:spPr>
      </p:pic>
      <p:pic>
        <p:nvPicPr>
          <p:cNvPr id="63" name="Google Shape;63;p14"/>
          <p:cNvPicPr preferRelativeResize="0"/>
          <p:nvPr/>
        </p:nvPicPr>
        <p:blipFill rotWithShape="1">
          <a:blip r:embed="rId4">
            <a:alphaModFix/>
          </a:blip>
          <a:srcRect t="90459"/>
          <a:stretch/>
        </p:blipFill>
        <p:spPr>
          <a:xfrm>
            <a:off x="0" y="4652773"/>
            <a:ext cx="9144003" cy="490726"/>
          </a:xfrm>
          <a:prstGeom prst="rect">
            <a:avLst/>
          </a:prstGeom>
          <a:noFill/>
          <a:ln>
            <a:noFill/>
          </a:ln>
        </p:spPr>
      </p:pic>
      <p:sp>
        <p:nvSpPr>
          <p:cNvPr id="64" name="Google Shape;64;p14"/>
          <p:cNvSpPr txBox="1"/>
          <p:nvPr/>
        </p:nvSpPr>
        <p:spPr>
          <a:xfrm>
            <a:off x="311700" y="3091629"/>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2400" b="1" dirty="0">
                <a:solidFill>
                  <a:srgbClr val="202729"/>
                </a:solidFill>
                <a:latin typeface="Montserrat"/>
                <a:ea typeface="Montserrat"/>
                <a:cs typeface="Montserrat"/>
                <a:sym typeface="Montserrat"/>
              </a:rPr>
              <a:t>Team Name : Creative Crew</a:t>
            </a:r>
            <a:endParaRPr sz="2400" b="1" dirty="0">
              <a:solidFill>
                <a:srgbClr val="202729"/>
              </a:solidFill>
              <a:latin typeface="Montserrat"/>
              <a:ea typeface="Montserrat"/>
              <a:cs typeface="Montserrat"/>
              <a:sym typeface="Montserrat"/>
            </a:endParaRPr>
          </a:p>
        </p:txBody>
      </p:sp>
      <p:sp>
        <p:nvSpPr>
          <p:cNvPr id="65" name="Google Shape;65;p14"/>
          <p:cNvSpPr txBox="1"/>
          <p:nvPr/>
        </p:nvSpPr>
        <p:spPr>
          <a:xfrm>
            <a:off x="311700" y="36643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2400" b="1" dirty="0">
                <a:solidFill>
                  <a:srgbClr val="202729"/>
                </a:solidFill>
                <a:latin typeface="Montserrat"/>
                <a:ea typeface="Montserrat"/>
                <a:cs typeface="Montserrat"/>
                <a:sym typeface="Montserrat"/>
              </a:rPr>
              <a:t>Problem Statement : AI for Mental Health support</a:t>
            </a:r>
            <a:endParaRPr sz="2400" b="1" dirty="0">
              <a:solidFill>
                <a:srgbClr val="20272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0" y="0"/>
            <a:ext cx="9144003" cy="5143504"/>
          </a:xfrm>
          <a:prstGeom prst="rect">
            <a:avLst/>
          </a:prstGeom>
          <a:noFill/>
          <a:ln>
            <a:noFill/>
          </a:ln>
        </p:spPr>
      </p:pic>
      <p:pic>
        <p:nvPicPr>
          <p:cNvPr id="120" name="Google Shape;120;p22"/>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311700" y="863550"/>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None/>
            </a:pPr>
            <a:r>
              <a:rPr lang="en-GB" sz="2000" b="1" dirty="0">
                <a:solidFill>
                  <a:srgbClr val="616161"/>
                </a:solidFill>
                <a:latin typeface="Proxima Nova"/>
                <a:ea typeface="Proxima Nova"/>
                <a:cs typeface="Proxima Nova"/>
                <a:sym typeface="Proxima Nova"/>
              </a:rPr>
              <a:t>Brief about the Idea: </a:t>
            </a:r>
            <a:r>
              <a:rPr lang="en-IN" sz="2000" b="1" dirty="0">
                <a:solidFill>
                  <a:srgbClr val="616161"/>
                </a:solidFill>
                <a:latin typeface="Proxima Nova"/>
                <a:ea typeface="Proxima Nova"/>
                <a:cs typeface="Proxima Nova"/>
                <a:sym typeface="Proxima Nova"/>
              </a:rPr>
              <a:t> </a:t>
            </a:r>
          </a:p>
          <a:p>
            <a:pPr marL="342900" lvl="0" indent="-342900" algn="l" rtl="0">
              <a:lnSpc>
                <a:spcPct val="115000"/>
              </a:lnSpc>
              <a:spcBef>
                <a:spcPts val="0"/>
              </a:spcBef>
              <a:spcAft>
                <a:spcPts val="120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Develop an AI-powered chatbot or virtual assistant that provides mental health support and counselling. It should be capable of understanding and empathizing with users, offering guidance, and referring them to professional help if needed. </a:t>
            </a:r>
          </a:p>
          <a:p>
            <a:pPr marL="342900" lvl="0" indent="-342900" algn="l" rtl="0">
              <a:lnSpc>
                <a:spcPct val="115000"/>
              </a:lnSpc>
              <a:spcBef>
                <a:spcPts val="0"/>
              </a:spcBef>
              <a:spcAft>
                <a:spcPts val="120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The prevalence of mental health issues is increasing at an alarming rate. To address this pressing issue, this project proposes the development of an AI-powered Mental Health Support system.</a:t>
            </a:r>
          </a:p>
        </p:txBody>
      </p:sp>
      <p:pic>
        <p:nvPicPr>
          <p:cNvPr id="71" name="Google Shape;71;p15"/>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2" name="Google Shape;72;p15"/>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extLst>
      <p:ext uri="{BB962C8B-B14F-4D97-AF65-F5344CB8AC3E}">
        <p14:creationId xmlns:p14="http://schemas.microsoft.com/office/powerpoint/2010/main" val="124723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311700" y="863550"/>
            <a:ext cx="8520600" cy="34164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1200"/>
              </a:spcAft>
              <a:buNone/>
            </a:pPr>
            <a:r>
              <a:rPr lang="en-GB" sz="2200" b="1" dirty="0">
                <a:solidFill>
                  <a:srgbClr val="616161"/>
                </a:solidFill>
                <a:latin typeface="Proxima Nova"/>
                <a:ea typeface="Proxima Nova"/>
                <a:cs typeface="Proxima Nova"/>
                <a:sym typeface="Proxima Nova"/>
              </a:rPr>
              <a:t>Brief about the Idea: </a:t>
            </a:r>
            <a:r>
              <a:rPr lang="en-IN" sz="2200" b="1" dirty="0">
                <a:solidFill>
                  <a:srgbClr val="616161"/>
                </a:solidFill>
                <a:latin typeface="Proxima Nova"/>
                <a:ea typeface="Proxima Nova"/>
                <a:cs typeface="Proxima Nova"/>
                <a:sym typeface="Proxima Nova"/>
              </a:rPr>
              <a:t> </a:t>
            </a:r>
          </a:p>
          <a:p>
            <a:pPr marL="342900" lvl="0" indent="-342900" algn="l" rtl="0">
              <a:lnSpc>
                <a:spcPct val="115000"/>
              </a:lnSpc>
              <a:spcBef>
                <a:spcPts val="0"/>
              </a:spcBef>
              <a:spcAft>
                <a:spcPts val="120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The AI for Mental Health Support system aims to leverage the capabilities of AI and natural language processing to provide accessible, personalized, and confidential mental health assistance to individuals in need. </a:t>
            </a:r>
          </a:p>
          <a:p>
            <a:pPr marL="342900" lvl="0" indent="-342900" algn="l" rtl="0">
              <a:lnSpc>
                <a:spcPct val="115000"/>
              </a:lnSpc>
              <a:spcBef>
                <a:spcPts val="0"/>
              </a:spcBef>
              <a:spcAft>
                <a:spcPts val="120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The system will be designed to interact with users through various channels, such as web-based platforms and mobile applications, allowing users to seek support conveniently from the comfort of their own homes. </a:t>
            </a:r>
          </a:p>
        </p:txBody>
      </p:sp>
      <p:pic>
        <p:nvPicPr>
          <p:cNvPr id="71" name="Google Shape;71;p15"/>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2" name="Google Shape;72;p15"/>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extLst>
      <p:ext uri="{BB962C8B-B14F-4D97-AF65-F5344CB8AC3E}">
        <p14:creationId xmlns:p14="http://schemas.microsoft.com/office/powerpoint/2010/main" val="421592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99048" y="668549"/>
            <a:ext cx="8520600" cy="40608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sz="2000" b="1" dirty="0">
                <a:solidFill>
                  <a:srgbClr val="616161"/>
                </a:solidFill>
                <a:latin typeface="Proxima Nova"/>
                <a:ea typeface="Proxima Nova"/>
                <a:cs typeface="Proxima Nova"/>
                <a:sym typeface="Proxima Nova"/>
              </a:rPr>
              <a:t>Opportunity :</a:t>
            </a:r>
            <a:endParaRPr sz="2000" b="1" dirty="0">
              <a:solidFill>
                <a:srgbClr val="616161"/>
              </a:solidFill>
              <a:latin typeface="Proxima Nova"/>
              <a:ea typeface="Proxima Nova"/>
              <a:cs typeface="Proxima Nova"/>
              <a:sym typeface="Proxima Nova"/>
            </a:endParaRPr>
          </a:p>
          <a:p>
            <a:pPr marL="342900" lvl="0" indent="-342900" algn="l" rtl="0">
              <a:lnSpc>
                <a:spcPct val="120000"/>
              </a:lnSpc>
              <a:spcBef>
                <a:spcPts val="500"/>
              </a:spcBef>
              <a:spcAft>
                <a:spcPts val="500"/>
              </a:spcAft>
              <a:buFont typeface="+mj-lt"/>
              <a:buAutoNum type="arabicPeriod"/>
            </a:pPr>
            <a:r>
              <a:rPr lang="en-IN" sz="1800" dirty="0">
                <a:solidFill>
                  <a:srgbClr val="616161"/>
                </a:solidFill>
                <a:latin typeface="Proxima Nova"/>
                <a:ea typeface="Proxima Nova"/>
                <a:cs typeface="Proxima Nova"/>
                <a:sym typeface="Proxima Nova"/>
              </a:rPr>
              <a:t>User Interaction - </a:t>
            </a:r>
            <a:r>
              <a:rPr lang="en-IN" sz="1700" dirty="0">
                <a:solidFill>
                  <a:srgbClr val="616161"/>
                </a:solidFill>
                <a:latin typeface="Proxima Nova"/>
                <a:ea typeface="Proxima Nova"/>
                <a:cs typeface="Proxima Nova"/>
                <a:sym typeface="Proxima Nova"/>
              </a:rPr>
              <a:t>The User provides input in the form of text or voice, expressing their feelings, concerns, or thoughts related to their mental health.</a:t>
            </a:r>
          </a:p>
          <a:p>
            <a:pPr marL="342900" lvl="0" indent="-342900" algn="l" rtl="0">
              <a:lnSpc>
                <a:spcPct val="120000"/>
              </a:lnSpc>
              <a:spcBef>
                <a:spcPts val="500"/>
              </a:spcBef>
              <a:spcAft>
                <a:spcPts val="500"/>
              </a:spcAft>
              <a:buFont typeface="+mj-lt"/>
              <a:buAutoNum type="arabicPeriod"/>
            </a:pPr>
            <a:r>
              <a:rPr lang="en-IN" sz="1800" dirty="0">
                <a:solidFill>
                  <a:srgbClr val="616161"/>
                </a:solidFill>
                <a:latin typeface="Proxima Nova"/>
                <a:ea typeface="Proxima Nova"/>
                <a:cs typeface="Proxima Nova"/>
                <a:sym typeface="Proxima Nova"/>
              </a:rPr>
              <a:t>Input Analysis </a:t>
            </a:r>
            <a:r>
              <a:rPr lang="en-IN" sz="1600" dirty="0">
                <a:solidFill>
                  <a:srgbClr val="616161"/>
                </a:solidFill>
                <a:latin typeface="Proxima Nova"/>
                <a:ea typeface="Proxima Nova"/>
                <a:cs typeface="Proxima Nova"/>
                <a:sym typeface="Proxima Nova"/>
              </a:rPr>
              <a:t>- The AI system </a:t>
            </a:r>
            <a:r>
              <a:rPr lang="en-IN" sz="1600" dirty="0" err="1">
                <a:solidFill>
                  <a:srgbClr val="616161"/>
                </a:solidFill>
                <a:latin typeface="Proxima Nova"/>
                <a:ea typeface="Proxima Nova"/>
                <a:cs typeface="Proxima Nova"/>
                <a:sym typeface="Proxima Nova"/>
              </a:rPr>
              <a:t>analyzes</a:t>
            </a:r>
            <a:r>
              <a:rPr lang="en-IN" sz="1600" dirty="0">
                <a:solidFill>
                  <a:srgbClr val="616161"/>
                </a:solidFill>
                <a:latin typeface="Proxima Nova"/>
                <a:ea typeface="Proxima Nova"/>
                <a:cs typeface="Proxima Nova"/>
                <a:sym typeface="Proxima Nova"/>
              </a:rPr>
              <a:t> the user input, utilizing natural language processing (NLP) techniques to understand the emotional state, detect signs of distress, and identify potential mental health conditions.</a:t>
            </a:r>
          </a:p>
          <a:p>
            <a:pPr marL="342900" lvl="0" indent="-342900" algn="l" rtl="0">
              <a:spcBef>
                <a:spcPts val="1200"/>
              </a:spcBef>
              <a:spcAft>
                <a:spcPts val="0"/>
              </a:spcAft>
              <a:buFont typeface="+mj-lt"/>
              <a:buAutoNum type="arabicPeriod"/>
            </a:pPr>
            <a:r>
              <a:rPr lang="en-IN" sz="1800" dirty="0">
                <a:solidFill>
                  <a:srgbClr val="616161"/>
                </a:solidFill>
                <a:latin typeface="Proxima Nova"/>
                <a:ea typeface="Proxima Nova"/>
                <a:cs typeface="Proxima Nova"/>
                <a:sym typeface="Proxima Nova"/>
              </a:rPr>
              <a:t>Personalized Support -</a:t>
            </a:r>
            <a:r>
              <a:rPr lang="en-IN" sz="1600" dirty="0">
                <a:solidFill>
                  <a:srgbClr val="616161"/>
                </a:solidFill>
                <a:latin typeface="Proxima Nova"/>
                <a:ea typeface="Proxima Nova"/>
                <a:cs typeface="Proxima Nova"/>
                <a:sym typeface="Proxima Nova"/>
              </a:rPr>
              <a:t> To provide personalized support to individuals based on their unique emotional analysis</a:t>
            </a:r>
          </a:p>
          <a:p>
            <a:pPr marL="342900" lvl="0" indent="-342900" algn="l" rtl="0">
              <a:spcBef>
                <a:spcPts val="1200"/>
              </a:spcBef>
              <a:spcAft>
                <a:spcPts val="0"/>
              </a:spcAft>
              <a:buFont typeface="+mj-lt"/>
              <a:buAutoNum type="arabicPeriod"/>
            </a:pPr>
            <a:r>
              <a:rPr lang="en-IN" sz="1800" dirty="0">
                <a:solidFill>
                  <a:srgbClr val="616161"/>
                </a:solidFill>
                <a:latin typeface="Proxima Nova"/>
                <a:ea typeface="Proxima Nova"/>
                <a:cs typeface="Proxima Nova"/>
                <a:sym typeface="Proxima Nova"/>
              </a:rPr>
              <a:t>Conversational Interaction - </a:t>
            </a:r>
            <a:r>
              <a:rPr lang="en-IN" sz="1600" dirty="0">
                <a:solidFill>
                  <a:srgbClr val="616161"/>
                </a:solidFill>
                <a:latin typeface="Proxima Nova"/>
                <a:ea typeface="Proxima Nova"/>
                <a:cs typeface="Proxima Nova"/>
                <a:sym typeface="Proxima Nova"/>
              </a:rPr>
              <a:t>The system goes beyond simple information provision and aims to establish a therapeutic interaction that mimics human conversation.</a:t>
            </a:r>
          </a:p>
          <a:p>
            <a:pPr marL="342900" lvl="0" indent="-342900" algn="l" rtl="0">
              <a:spcBef>
                <a:spcPts val="1200"/>
              </a:spcBef>
              <a:spcAft>
                <a:spcPts val="0"/>
              </a:spcAft>
              <a:buFont typeface="+mj-lt"/>
              <a:buAutoNum type="arabicPeriod"/>
            </a:pPr>
            <a:r>
              <a:rPr lang="en-IN" sz="1800" dirty="0">
                <a:solidFill>
                  <a:srgbClr val="616161"/>
                </a:solidFill>
                <a:latin typeface="Proxima Nova"/>
                <a:ea typeface="Proxima Nova"/>
                <a:cs typeface="Proxima Nova"/>
                <a:sym typeface="Proxima Nova"/>
              </a:rPr>
              <a:t>Crisis Intervention - </a:t>
            </a:r>
            <a:r>
              <a:rPr lang="en-IN" sz="1600" dirty="0">
                <a:solidFill>
                  <a:srgbClr val="616161"/>
                </a:solidFill>
                <a:latin typeface="Proxima Nova"/>
                <a:ea typeface="Proxima Nova"/>
                <a:cs typeface="Proxima Nova"/>
                <a:sym typeface="Proxima Nova"/>
              </a:rPr>
              <a:t>The AI system is equipped with protocols to identify users in immediate crisis or at risk of self-harm and guides the user with human health professionals if necessary.</a:t>
            </a:r>
          </a:p>
          <a:p>
            <a:pPr marL="342900" lvl="0" indent="-342900" algn="l" rtl="0">
              <a:spcBef>
                <a:spcPts val="1200"/>
              </a:spcBef>
              <a:spcAft>
                <a:spcPts val="0"/>
              </a:spcAft>
              <a:buFont typeface="+mj-lt"/>
              <a:buAutoNum type="arabicPeriod"/>
            </a:pPr>
            <a:r>
              <a:rPr lang="en-IN" sz="1800" dirty="0">
                <a:solidFill>
                  <a:srgbClr val="616161"/>
                </a:solidFill>
                <a:latin typeface="Proxima Nova"/>
                <a:ea typeface="Proxima Nova"/>
                <a:cs typeface="Proxima Nova"/>
                <a:sym typeface="Proxima Nova"/>
              </a:rPr>
              <a:t>Collaboration and Ethical Considerations -  </a:t>
            </a:r>
            <a:r>
              <a:rPr lang="en-IN" sz="1600" dirty="0">
                <a:solidFill>
                  <a:srgbClr val="616161"/>
                </a:solidFill>
                <a:latin typeface="Proxima Nova"/>
                <a:ea typeface="Proxima Nova"/>
                <a:cs typeface="Proxima Nova"/>
                <a:sym typeface="Proxima Nova"/>
              </a:rPr>
              <a:t>The project emphasizes the collaboration between mental health professionals, AI experts, and data scientists and  ensuring that individuals can trust the system with their personal information.</a:t>
            </a:r>
            <a:endParaRPr sz="1600" dirty="0">
              <a:solidFill>
                <a:srgbClr val="616161"/>
              </a:solidFill>
              <a:latin typeface="Proxima Nova"/>
              <a:ea typeface="Proxima Nova"/>
              <a:cs typeface="Proxima Nova"/>
              <a:sym typeface="Proxima Nova"/>
            </a:endParaRPr>
          </a:p>
        </p:txBody>
      </p:sp>
      <p:pic>
        <p:nvPicPr>
          <p:cNvPr id="78" name="Google Shape;78;p16"/>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9" name="Google Shape;79;p16"/>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130947" y="655273"/>
            <a:ext cx="8520600" cy="39975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n-GB" sz="2000" b="1" dirty="0">
                <a:solidFill>
                  <a:srgbClr val="616161"/>
                </a:solidFill>
                <a:latin typeface="Proxima Nova"/>
                <a:ea typeface="Proxima Nova"/>
                <a:cs typeface="Proxima Nova"/>
                <a:sym typeface="Proxima Nova"/>
              </a:rPr>
              <a:t>List of features offered by the solution :</a:t>
            </a:r>
          </a:p>
          <a:p>
            <a:pPr marL="342900" lvl="0" indent="-342900" algn="l" rtl="0">
              <a:lnSpc>
                <a:spcPct val="115000"/>
              </a:lnSpc>
              <a:spcBef>
                <a:spcPts val="0"/>
              </a:spcBef>
              <a:spcAft>
                <a:spcPts val="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24/7 Availability</a:t>
            </a:r>
          </a:p>
          <a:p>
            <a:pPr marL="342900" lvl="0" indent="-342900" algn="l" rtl="0">
              <a:lnSpc>
                <a:spcPct val="150000"/>
              </a:lnSpc>
              <a:spcBef>
                <a:spcPts val="0"/>
              </a:spcBef>
              <a:spcAft>
                <a:spcPts val="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Emotion Recognition</a:t>
            </a:r>
          </a:p>
          <a:p>
            <a:pPr marL="342900" lvl="0" indent="-342900" algn="l" rtl="0">
              <a:lnSpc>
                <a:spcPct val="150000"/>
              </a:lnSpc>
              <a:spcBef>
                <a:spcPts val="0"/>
              </a:spcBef>
              <a:spcAft>
                <a:spcPts val="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Mood Tracking and Analysis</a:t>
            </a:r>
          </a:p>
          <a:p>
            <a:pPr marL="342900" lvl="0" indent="-342900" algn="l" rtl="0">
              <a:lnSpc>
                <a:spcPct val="150000"/>
              </a:lnSpc>
              <a:spcBef>
                <a:spcPts val="0"/>
              </a:spcBef>
              <a:spcAft>
                <a:spcPts val="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Personalized Recommendations</a:t>
            </a:r>
          </a:p>
          <a:p>
            <a:pPr marL="342900" lvl="0" indent="-342900" algn="l" rtl="0">
              <a:lnSpc>
                <a:spcPct val="150000"/>
              </a:lnSpc>
              <a:spcBef>
                <a:spcPts val="0"/>
              </a:spcBef>
              <a:spcAft>
                <a:spcPts val="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Multi-lingual Support</a:t>
            </a:r>
          </a:p>
          <a:p>
            <a:pPr marL="342900" lvl="0" indent="-342900" algn="l" rtl="0">
              <a:lnSpc>
                <a:spcPct val="150000"/>
              </a:lnSpc>
              <a:spcBef>
                <a:spcPts val="0"/>
              </a:spcBef>
              <a:spcAft>
                <a:spcPts val="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Resource Sharing</a:t>
            </a:r>
          </a:p>
          <a:p>
            <a:pPr marL="342900" lvl="0" indent="-342900" algn="l" rtl="0">
              <a:lnSpc>
                <a:spcPct val="150000"/>
              </a:lnSpc>
              <a:spcBef>
                <a:spcPts val="0"/>
              </a:spcBef>
              <a:spcAft>
                <a:spcPts val="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Integration with Mental Health Professionals</a:t>
            </a:r>
          </a:p>
          <a:p>
            <a:pPr marL="342900" lvl="0" indent="-342900" algn="l" rtl="0">
              <a:lnSpc>
                <a:spcPct val="150000"/>
              </a:lnSpc>
              <a:spcBef>
                <a:spcPts val="0"/>
              </a:spcBef>
              <a:spcAft>
                <a:spcPts val="0"/>
              </a:spcAft>
              <a:buFont typeface="Arial" panose="020B0604020202020204" pitchFamily="34" charset="0"/>
              <a:buChar char="•"/>
            </a:pPr>
            <a:r>
              <a:rPr lang="en-IN" sz="2000" dirty="0">
                <a:solidFill>
                  <a:srgbClr val="616161"/>
                </a:solidFill>
                <a:latin typeface="Proxima Nova"/>
                <a:ea typeface="Proxima Nova"/>
                <a:cs typeface="Proxima Nova"/>
                <a:sym typeface="Proxima Nova"/>
              </a:rPr>
              <a:t>User Engagement and Retention</a:t>
            </a:r>
            <a:endParaRPr sz="2000" dirty="0">
              <a:solidFill>
                <a:srgbClr val="616161"/>
              </a:solidFill>
              <a:latin typeface="Proxima Nova"/>
              <a:ea typeface="Proxima Nova"/>
              <a:cs typeface="Proxima Nova"/>
              <a:sym typeface="Proxima Nova"/>
            </a:endParaRPr>
          </a:p>
        </p:txBody>
      </p:sp>
      <p:pic>
        <p:nvPicPr>
          <p:cNvPr id="85" name="Google Shape;85;p17"/>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86" name="Google Shape;86;p17"/>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158545" y="55080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2000" b="1" dirty="0">
                <a:solidFill>
                  <a:srgbClr val="616161"/>
                </a:solidFill>
                <a:latin typeface="Proxima Nova"/>
                <a:ea typeface="Proxima Nova"/>
                <a:cs typeface="Proxima Nova"/>
                <a:sym typeface="Proxima Nova"/>
              </a:rPr>
              <a:t>Process Flow Diagram/Use case Diagram:</a:t>
            </a:r>
            <a:endParaRPr sz="2000" b="1" dirty="0">
              <a:solidFill>
                <a:srgbClr val="616161"/>
              </a:solidFill>
              <a:latin typeface="Proxima Nova"/>
              <a:ea typeface="Proxima Nova"/>
              <a:cs typeface="Proxima Nova"/>
              <a:sym typeface="Proxima Nova"/>
            </a:endParaRPr>
          </a:p>
          <a:p>
            <a:pPr marL="0" lvl="0" indent="0" algn="l" rtl="0">
              <a:lnSpc>
                <a:spcPct val="115000"/>
              </a:lnSpc>
              <a:spcBef>
                <a:spcPts val="1200"/>
              </a:spcBef>
              <a:spcAft>
                <a:spcPts val="0"/>
              </a:spcAft>
              <a:buNone/>
            </a:pPr>
            <a:endParaRPr sz="1800" b="1" dirty="0">
              <a:solidFill>
                <a:srgbClr val="616161"/>
              </a:solidFill>
              <a:latin typeface="Proxima Nova"/>
              <a:ea typeface="Proxima Nova"/>
              <a:cs typeface="Proxima Nova"/>
              <a:sym typeface="Proxima Nova"/>
            </a:endParaRPr>
          </a:p>
        </p:txBody>
      </p:sp>
      <p:pic>
        <p:nvPicPr>
          <p:cNvPr id="92" name="Google Shape;92;p18"/>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93" name="Google Shape;93;p18"/>
          <p:cNvPicPr preferRelativeResize="0"/>
          <p:nvPr/>
        </p:nvPicPr>
        <p:blipFill rotWithShape="1">
          <a:blip r:embed="rId4">
            <a:alphaModFix/>
          </a:blip>
          <a:srcRect t="90459"/>
          <a:stretch/>
        </p:blipFill>
        <p:spPr>
          <a:xfrm>
            <a:off x="0" y="4652773"/>
            <a:ext cx="9144003" cy="490726"/>
          </a:xfrm>
          <a:prstGeom prst="rect">
            <a:avLst/>
          </a:prstGeom>
          <a:noFill/>
          <a:ln>
            <a:noFill/>
          </a:ln>
        </p:spPr>
      </p:pic>
      <p:sp>
        <p:nvSpPr>
          <p:cNvPr id="6" name="Oval 5">
            <a:extLst>
              <a:ext uri="{FF2B5EF4-FFF2-40B4-BE49-F238E27FC236}">
                <a16:creationId xmlns:a16="http://schemas.microsoft.com/office/drawing/2014/main" id="{265093DB-FF48-461C-BF33-EA9649EC03AD}"/>
              </a:ext>
            </a:extLst>
          </p:cNvPr>
          <p:cNvSpPr/>
          <p:nvPr/>
        </p:nvSpPr>
        <p:spPr>
          <a:xfrm>
            <a:off x="382772" y="1424763"/>
            <a:ext cx="1796902" cy="668549"/>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F3C4A2E-6501-4582-9172-29688BF20B41}"/>
              </a:ext>
            </a:extLst>
          </p:cNvPr>
          <p:cNvSpPr/>
          <p:nvPr/>
        </p:nvSpPr>
        <p:spPr>
          <a:xfrm>
            <a:off x="464855" y="1424763"/>
            <a:ext cx="1605516" cy="581405"/>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Interaction</a:t>
            </a:r>
          </a:p>
        </p:txBody>
      </p:sp>
      <p:sp>
        <p:nvSpPr>
          <p:cNvPr id="11" name="Rectangle: Rounded Corners 10">
            <a:extLst>
              <a:ext uri="{FF2B5EF4-FFF2-40B4-BE49-F238E27FC236}">
                <a16:creationId xmlns:a16="http://schemas.microsoft.com/office/drawing/2014/main" id="{D414A297-2A14-453E-9256-FACB4DFEC913}"/>
              </a:ext>
            </a:extLst>
          </p:cNvPr>
          <p:cNvSpPr/>
          <p:nvPr/>
        </p:nvSpPr>
        <p:spPr>
          <a:xfrm>
            <a:off x="2600829" y="1424762"/>
            <a:ext cx="1605516" cy="581405"/>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Input Analysis</a:t>
            </a:r>
          </a:p>
        </p:txBody>
      </p:sp>
      <p:sp>
        <p:nvSpPr>
          <p:cNvPr id="12" name="Rectangle: Rounded Corners 11">
            <a:extLst>
              <a:ext uri="{FF2B5EF4-FFF2-40B4-BE49-F238E27FC236}">
                <a16:creationId xmlns:a16="http://schemas.microsoft.com/office/drawing/2014/main" id="{C0C4D1E1-369D-4F86-B785-EA94D88691FA}"/>
              </a:ext>
            </a:extLst>
          </p:cNvPr>
          <p:cNvSpPr/>
          <p:nvPr/>
        </p:nvSpPr>
        <p:spPr>
          <a:xfrm>
            <a:off x="4776771" y="1398770"/>
            <a:ext cx="1605516" cy="581405"/>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Personalized Support</a:t>
            </a:r>
          </a:p>
        </p:txBody>
      </p:sp>
      <p:sp>
        <p:nvSpPr>
          <p:cNvPr id="13" name="Rectangle: Rounded Corners 12">
            <a:extLst>
              <a:ext uri="{FF2B5EF4-FFF2-40B4-BE49-F238E27FC236}">
                <a16:creationId xmlns:a16="http://schemas.microsoft.com/office/drawing/2014/main" id="{901B25FC-91A4-4398-9250-E4E9EA8EBE0A}"/>
              </a:ext>
            </a:extLst>
          </p:cNvPr>
          <p:cNvSpPr/>
          <p:nvPr/>
        </p:nvSpPr>
        <p:spPr>
          <a:xfrm>
            <a:off x="6912745" y="1398769"/>
            <a:ext cx="1605516" cy="581405"/>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Conversational Interaction</a:t>
            </a:r>
          </a:p>
        </p:txBody>
      </p:sp>
      <p:sp>
        <p:nvSpPr>
          <p:cNvPr id="14" name="Rectangle: Rounded Corners 13">
            <a:extLst>
              <a:ext uri="{FF2B5EF4-FFF2-40B4-BE49-F238E27FC236}">
                <a16:creationId xmlns:a16="http://schemas.microsoft.com/office/drawing/2014/main" id="{BBA36D6F-574E-40F1-8E5A-DE311B142E9E}"/>
              </a:ext>
            </a:extLst>
          </p:cNvPr>
          <p:cNvSpPr/>
          <p:nvPr/>
        </p:nvSpPr>
        <p:spPr>
          <a:xfrm>
            <a:off x="1180214" y="2937307"/>
            <a:ext cx="1987687" cy="581405"/>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Feedback and Iterative Improvement</a:t>
            </a:r>
          </a:p>
        </p:txBody>
      </p:sp>
      <p:sp>
        <p:nvSpPr>
          <p:cNvPr id="15" name="Rectangle: Rounded Corners 14">
            <a:extLst>
              <a:ext uri="{FF2B5EF4-FFF2-40B4-BE49-F238E27FC236}">
                <a16:creationId xmlns:a16="http://schemas.microsoft.com/office/drawing/2014/main" id="{314FA3FF-4DC1-486D-8C28-C198EAD13B68}"/>
              </a:ext>
            </a:extLst>
          </p:cNvPr>
          <p:cNvSpPr/>
          <p:nvPr/>
        </p:nvSpPr>
        <p:spPr>
          <a:xfrm>
            <a:off x="3756932" y="2937307"/>
            <a:ext cx="1605516" cy="581405"/>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Crisis Intervention</a:t>
            </a:r>
          </a:p>
        </p:txBody>
      </p:sp>
      <p:sp>
        <p:nvSpPr>
          <p:cNvPr id="16" name="Rectangle: Rounded Corners 15">
            <a:extLst>
              <a:ext uri="{FF2B5EF4-FFF2-40B4-BE49-F238E27FC236}">
                <a16:creationId xmlns:a16="http://schemas.microsoft.com/office/drawing/2014/main" id="{2E211B9B-E1AB-41EB-AEC2-6C449D880DDD}"/>
              </a:ext>
            </a:extLst>
          </p:cNvPr>
          <p:cNvSpPr/>
          <p:nvPr/>
        </p:nvSpPr>
        <p:spPr>
          <a:xfrm>
            <a:off x="5951479" y="2903852"/>
            <a:ext cx="1605516" cy="581405"/>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Continuous Learning</a:t>
            </a:r>
          </a:p>
        </p:txBody>
      </p:sp>
      <p:cxnSp>
        <p:nvCxnSpPr>
          <p:cNvPr id="9" name="Straight Arrow Connector 8">
            <a:extLst>
              <a:ext uri="{FF2B5EF4-FFF2-40B4-BE49-F238E27FC236}">
                <a16:creationId xmlns:a16="http://schemas.microsoft.com/office/drawing/2014/main" id="{81322ABB-AA25-4087-8F78-CDD38C2257E3}"/>
              </a:ext>
            </a:extLst>
          </p:cNvPr>
          <p:cNvCxnSpPr/>
          <p:nvPr/>
        </p:nvCxnSpPr>
        <p:spPr>
          <a:xfrm>
            <a:off x="2070371" y="1689471"/>
            <a:ext cx="530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03120A6-18BA-4236-9006-9F8BEC4889DD}"/>
              </a:ext>
            </a:extLst>
          </p:cNvPr>
          <p:cNvCxnSpPr>
            <a:stCxn id="11" idx="3"/>
          </p:cNvCxnSpPr>
          <p:nvPr/>
        </p:nvCxnSpPr>
        <p:spPr>
          <a:xfrm flipV="1">
            <a:off x="4206345" y="1715464"/>
            <a:ext cx="5704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40A8D57-7BF0-4F16-80EC-0B96E33BF31A}"/>
              </a:ext>
            </a:extLst>
          </p:cNvPr>
          <p:cNvCxnSpPr/>
          <p:nvPr/>
        </p:nvCxnSpPr>
        <p:spPr>
          <a:xfrm>
            <a:off x="6382287" y="1715464"/>
            <a:ext cx="530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3FE40D7-E508-412C-9D24-DE0ED35C6DAA}"/>
              </a:ext>
            </a:extLst>
          </p:cNvPr>
          <p:cNvCxnSpPr>
            <a:endCxn id="16" idx="3"/>
          </p:cNvCxnSpPr>
          <p:nvPr/>
        </p:nvCxnSpPr>
        <p:spPr>
          <a:xfrm rot="5400000">
            <a:off x="7042055" y="2521107"/>
            <a:ext cx="1188388" cy="1585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F75B3B-6490-4F88-AA13-FC026640675E}"/>
              </a:ext>
            </a:extLst>
          </p:cNvPr>
          <p:cNvCxnSpPr>
            <a:stCxn id="16" idx="1"/>
          </p:cNvCxnSpPr>
          <p:nvPr/>
        </p:nvCxnSpPr>
        <p:spPr>
          <a:xfrm flipH="1" flipV="1">
            <a:off x="5362448" y="3194554"/>
            <a:ext cx="5890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8FB8C78-F2ED-4A3B-8FC7-7EA797A3703C}"/>
              </a:ext>
            </a:extLst>
          </p:cNvPr>
          <p:cNvCxnSpPr/>
          <p:nvPr/>
        </p:nvCxnSpPr>
        <p:spPr>
          <a:xfrm flipH="1">
            <a:off x="3167901" y="3194554"/>
            <a:ext cx="5890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162843" y="668549"/>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2000" b="1" dirty="0">
                <a:solidFill>
                  <a:srgbClr val="616161"/>
                </a:solidFill>
                <a:latin typeface="Proxima Nova" panose="020B0604020202020204" charset="0"/>
                <a:ea typeface="Proxima Nova"/>
                <a:cs typeface="Proxima Nova"/>
                <a:sym typeface="Proxima Nova"/>
              </a:rPr>
              <a:t>Business Logic of the solution :</a:t>
            </a:r>
          </a:p>
          <a:p>
            <a:pPr marL="342900" lvl="0" indent="-342900" algn="l" rtl="0">
              <a:lnSpc>
                <a:spcPct val="115000"/>
              </a:lnSpc>
              <a:spcBef>
                <a:spcPts val="0"/>
              </a:spcBef>
              <a:spcAft>
                <a:spcPts val="1200"/>
              </a:spcAft>
              <a:buFont typeface="Arial" panose="020B0604020202020204" pitchFamily="34" charset="0"/>
              <a:buChar char="•"/>
            </a:pPr>
            <a:r>
              <a:rPr lang="en-IN" sz="2000" dirty="0">
                <a:solidFill>
                  <a:srgbClr val="616161"/>
                </a:solidFill>
                <a:latin typeface="Proxima Nova" panose="020B0604020202020204" charset="0"/>
                <a:ea typeface="Proxima Nova"/>
                <a:cs typeface="Proxima Nova"/>
                <a:sym typeface="Proxima Nova"/>
              </a:rPr>
              <a:t>Emotional Analysis</a:t>
            </a:r>
          </a:p>
          <a:p>
            <a:pPr marL="342900" lvl="0" indent="-342900" algn="l" rtl="0">
              <a:lnSpc>
                <a:spcPct val="115000"/>
              </a:lnSpc>
              <a:spcBef>
                <a:spcPts val="0"/>
              </a:spcBef>
              <a:spcAft>
                <a:spcPts val="1200"/>
              </a:spcAft>
              <a:buFont typeface="Arial" panose="020B0604020202020204" pitchFamily="34" charset="0"/>
              <a:buChar char="•"/>
            </a:pPr>
            <a:r>
              <a:rPr lang="en-IN" sz="2000" dirty="0">
                <a:solidFill>
                  <a:srgbClr val="616161"/>
                </a:solidFill>
                <a:latin typeface="Proxima Nova" panose="020B0604020202020204" charset="0"/>
                <a:ea typeface="Proxima Nova"/>
                <a:cs typeface="Proxima Nova"/>
                <a:sym typeface="Proxima Nova"/>
              </a:rPr>
              <a:t>Resource Recommendation</a:t>
            </a:r>
          </a:p>
          <a:p>
            <a:pPr marL="342900" lvl="0" indent="-342900" algn="l" rtl="0">
              <a:lnSpc>
                <a:spcPct val="115000"/>
              </a:lnSpc>
              <a:spcBef>
                <a:spcPts val="0"/>
              </a:spcBef>
              <a:spcAft>
                <a:spcPts val="1200"/>
              </a:spcAft>
              <a:buFont typeface="Arial" panose="020B0604020202020204" pitchFamily="34" charset="0"/>
              <a:buChar char="•"/>
            </a:pPr>
            <a:r>
              <a:rPr lang="en-IN" sz="2000" dirty="0">
                <a:solidFill>
                  <a:srgbClr val="616161"/>
                </a:solidFill>
                <a:latin typeface="Proxima Nova" panose="020B0604020202020204" charset="0"/>
                <a:ea typeface="Proxima Nova"/>
                <a:cs typeface="Proxima Nova"/>
                <a:sym typeface="Proxima Nova"/>
              </a:rPr>
              <a:t>Cost-Effectiveness</a:t>
            </a:r>
          </a:p>
          <a:p>
            <a:pPr marL="342900" lvl="0" indent="-342900" algn="l" rtl="0">
              <a:lnSpc>
                <a:spcPct val="115000"/>
              </a:lnSpc>
              <a:spcBef>
                <a:spcPts val="0"/>
              </a:spcBef>
              <a:spcAft>
                <a:spcPts val="1200"/>
              </a:spcAft>
              <a:buFont typeface="Arial" panose="020B0604020202020204" pitchFamily="34" charset="0"/>
              <a:buChar char="•"/>
            </a:pPr>
            <a:r>
              <a:rPr lang="en-IN" sz="2000" dirty="0">
                <a:solidFill>
                  <a:srgbClr val="616161"/>
                </a:solidFill>
                <a:latin typeface="Proxima Nova" panose="020B0604020202020204" charset="0"/>
                <a:ea typeface="Proxima Nova"/>
                <a:cs typeface="Proxima Nova"/>
                <a:sym typeface="Proxima Nova"/>
              </a:rPr>
              <a:t>Accessible and Inclusive</a:t>
            </a:r>
          </a:p>
          <a:p>
            <a:pPr marL="342900" lvl="0" indent="-342900" algn="l" rtl="0">
              <a:lnSpc>
                <a:spcPct val="115000"/>
              </a:lnSpc>
              <a:spcBef>
                <a:spcPts val="0"/>
              </a:spcBef>
              <a:spcAft>
                <a:spcPts val="1200"/>
              </a:spcAft>
              <a:buFont typeface="Arial" panose="020B0604020202020204" pitchFamily="34" charset="0"/>
              <a:buChar char="•"/>
            </a:pPr>
            <a:r>
              <a:rPr lang="en-IN" sz="2000" dirty="0">
                <a:solidFill>
                  <a:srgbClr val="616161"/>
                </a:solidFill>
                <a:latin typeface="Proxima Nova" panose="020B0604020202020204" charset="0"/>
                <a:ea typeface="Proxima Nova"/>
                <a:cs typeface="Proxima Nova"/>
                <a:sym typeface="Proxima Nova"/>
              </a:rPr>
              <a:t>Early Detection and Intervention</a:t>
            </a:r>
          </a:p>
        </p:txBody>
      </p:sp>
      <p:pic>
        <p:nvPicPr>
          <p:cNvPr id="99" name="Google Shape;99;p19"/>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100" name="Google Shape;100;p19"/>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311700" y="706450"/>
            <a:ext cx="8520600" cy="40419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20000"/>
              </a:lnSpc>
              <a:spcBef>
                <a:spcPts val="0"/>
              </a:spcBef>
              <a:spcAft>
                <a:spcPts val="500"/>
              </a:spcAft>
              <a:buNone/>
            </a:pPr>
            <a:r>
              <a:rPr lang="en-GB" sz="2000" b="1" dirty="0">
                <a:solidFill>
                  <a:srgbClr val="616161"/>
                </a:solidFill>
                <a:latin typeface="Proxima Nova"/>
                <a:ea typeface="Proxima Nova"/>
                <a:cs typeface="Proxima Nova"/>
                <a:sym typeface="Proxima Nova"/>
              </a:rPr>
              <a:t>Technology used :</a:t>
            </a:r>
          </a:p>
          <a:p>
            <a:pPr marL="285750" lvl="0" indent="-285750" algn="l" rtl="0">
              <a:lnSpc>
                <a:spcPct val="120000"/>
              </a:lnSpc>
              <a:spcBef>
                <a:spcPts val="0"/>
              </a:spcBef>
              <a:spcAft>
                <a:spcPts val="500"/>
              </a:spcAft>
              <a:buFont typeface="Arial" panose="020B0604020202020204" pitchFamily="34" charset="0"/>
              <a:buChar char="•"/>
            </a:pPr>
            <a:r>
              <a:rPr lang="en-IN" sz="1900" dirty="0">
                <a:solidFill>
                  <a:srgbClr val="616161"/>
                </a:solidFill>
                <a:latin typeface="Proxima Nova"/>
                <a:ea typeface="Proxima Nova"/>
                <a:cs typeface="Proxima Nova"/>
                <a:sym typeface="Proxima Nova"/>
              </a:rPr>
              <a:t>Natural Language Processing (NLP) </a:t>
            </a:r>
            <a:r>
              <a:rPr lang="en-IN" sz="1700" dirty="0">
                <a:solidFill>
                  <a:srgbClr val="616161"/>
                </a:solidFill>
                <a:latin typeface="Proxima Nova"/>
                <a:ea typeface="Proxima Nova"/>
                <a:cs typeface="Proxima Nova"/>
                <a:sym typeface="Proxima Nova"/>
              </a:rPr>
              <a:t>- to analyse and understand user input,</a:t>
            </a:r>
            <a:endParaRPr lang="en-GB" sz="1700" dirty="0">
              <a:solidFill>
                <a:srgbClr val="616161"/>
              </a:solidFill>
              <a:latin typeface="Proxima Nova"/>
              <a:ea typeface="Proxima Nova"/>
              <a:cs typeface="Proxima Nova"/>
              <a:sym typeface="Proxima Nova"/>
            </a:endParaRPr>
          </a:p>
          <a:p>
            <a:pPr marL="285750" lvl="0" indent="-285750" algn="l" rtl="0">
              <a:lnSpc>
                <a:spcPct val="120000"/>
              </a:lnSpc>
              <a:spcBef>
                <a:spcPts val="0"/>
              </a:spcBef>
              <a:spcAft>
                <a:spcPts val="500"/>
              </a:spcAft>
              <a:buFont typeface="Arial" panose="020B0604020202020204" pitchFamily="34" charset="0"/>
              <a:buChar char="•"/>
            </a:pPr>
            <a:r>
              <a:rPr lang="en-IN" sz="1900" dirty="0">
                <a:solidFill>
                  <a:srgbClr val="616161"/>
                </a:solidFill>
                <a:latin typeface="Proxima Nova"/>
                <a:ea typeface="Proxima Nova"/>
                <a:cs typeface="Proxima Nova"/>
                <a:sym typeface="Proxima Nova"/>
              </a:rPr>
              <a:t>Machine Learning (ML) </a:t>
            </a:r>
            <a:r>
              <a:rPr lang="en-IN" sz="1700" dirty="0">
                <a:solidFill>
                  <a:srgbClr val="616161"/>
                </a:solidFill>
                <a:latin typeface="Proxima Nova"/>
                <a:ea typeface="Proxima Nova"/>
                <a:cs typeface="Proxima Nova"/>
                <a:sym typeface="Proxima Nova"/>
              </a:rPr>
              <a:t>- to train models that can perform tasks like emotional analysis, personalized support, and crisis detection.</a:t>
            </a:r>
            <a:endParaRPr lang="en-GB" sz="1700" dirty="0">
              <a:solidFill>
                <a:srgbClr val="616161"/>
              </a:solidFill>
              <a:latin typeface="Proxima Nova"/>
              <a:ea typeface="Proxima Nova"/>
              <a:cs typeface="Proxima Nova"/>
              <a:sym typeface="Proxima Nova"/>
            </a:endParaRPr>
          </a:p>
          <a:p>
            <a:pPr marL="285750" lvl="0" indent="-285750" algn="l" rtl="0">
              <a:lnSpc>
                <a:spcPct val="120000"/>
              </a:lnSpc>
              <a:spcBef>
                <a:spcPts val="0"/>
              </a:spcBef>
              <a:spcAft>
                <a:spcPts val="500"/>
              </a:spcAft>
              <a:buFont typeface="Arial" panose="020B0604020202020204" pitchFamily="34" charset="0"/>
              <a:buChar char="•"/>
            </a:pPr>
            <a:r>
              <a:rPr lang="en-IN" sz="1900" dirty="0">
                <a:solidFill>
                  <a:srgbClr val="616161"/>
                </a:solidFill>
                <a:latin typeface="Proxima Nova"/>
                <a:ea typeface="Proxima Nova"/>
                <a:cs typeface="Proxima Nova"/>
                <a:sym typeface="Proxima Nova"/>
              </a:rPr>
              <a:t>Conversational A</a:t>
            </a:r>
            <a:r>
              <a:rPr lang="en-GB" sz="1900" dirty="0">
                <a:solidFill>
                  <a:srgbClr val="616161"/>
                </a:solidFill>
                <a:latin typeface="Proxima Nova"/>
                <a:ea typeface="Proxima Nova"/>
                <a:cs typeface="Proxima Nova"/>
                <a:sym typeface="Proxima Nova"/>
              </a:rPr>
              <a:t>I</a:t>
            </a:r>
            <a:r>
              <a:rPr lang="en-GB" sz="1800" dirty="0">
                <a:solidFill>
                  <a:srgbClr val="616161"/>
                </a:solidFill>
                <a:latin typeface="Proxima Nova"/>
                <a:ea typeface="Proxima Nova"/>
                <a:cs typeface="Proxima Nova"/>
                <a:sym typeface="Proxima Nova"/>
              </a:rPr>
              <a:t> </a:t>
            </a:r>
            <a:r>
              <a:rPr lang="en-GB" sz="1700" dirty="0">
                <a:solidFill>
                  <a:srgbClr val="616161"/>
                </a:solidFill>
                <a:latin typeface="Proxima Nova"/>
                <a:ea typeface="Proxima Nova"/>
                <a:cs typeface="Proxima Nova"/>
                <a:sym typeface="Proxima Nova"/>
              </a:rPr>
              <a:t>- </a:t>
            </a:r>
            <a:r>
              <a:rPr lang="en-IN" sz="1700" dirty="0">
                <a:solidFill>
                  <a:srgbClr val="616161"/>
                </a:solidFill>
                <a:latin typeface="Proxima Nova"/>
                <a:ea typeface="Proxima Nova"/>
                <a:cs typeface="Proxima Nova"/>
                <a:sym typeface="Proxima Nova"/>
              </a:rPr>
              <a:t> enable the system to engage in human-like conversations with users.</a:t>
            </a:r>
            <a:endParaRPr lang="en-GB" sz="1700" dirty="0">
              <a:solidFill>
                <a:srgbClr val="616161"/>
              </a:solidFill>
              <a:latin typeface="Proxima Nova"/>
              <a:ea typeface="Proxima Nova"/>
              <a:cs typeface="Proxima Nova"/>
              <a:sym typeface="Proxima Nova"/>
            </a:endParaRPr>
          </a:p>
          <a:p>
            <a:pPr marL="285750" lvl="0" indent="-285750" algn="l" rtl="0">
              <a:lnSpc>
                <a:spcPct val="120000"/>
              </a:lnSpc>
              <a:spcBef>
                <a:spcPts val="500"/>
              </a:spcBef>
              <a:spcAft>
                <a:spcPts val="500"/>
              </a:spcAft>
              <a:buFont typeface="Arial" panose="020B0604020202020204" pitchFamily="34" charset="0"/>
              <a:buChar char="•"/>
            </a:pPr>
            <a:r>
              <a:rPr lang="en-IN" sz="1900" dirty="0">
                <a:solidFill>
                  <a:srgbClr val="616161"/>
                </a:solidFill>
                <a:latin typeface="Proxima Nova"/>
                <a:ea typeface="Proxima Nova"/>
                <a:cs typeface="Proxima Nova"/>
                <a:sym typeface="Proxima Nova"/>
              </a:rPr>
              <a:t>Data Storage and Processing </a:t>
            </a:r>
            <a:r>
              <a:rPr lang="en-IN" sz="1700" dirty="0">
                <a:solidFill>
                  <a:srgbClr val="616161"/>
                </a:solidFill>
                <a:latin typeface="Proxima Nova"/>
                <a:ea typeface="Proxima Nova"/>
                <a:cs typeface="Proxima Nova"/>
                <a:sym typeface="Proxima Nova"/>
              </a:rPr>
              <a:t>- to store user profiles, conversation histories, and other relevant data securely.</a:t>
            </a:r>
            <a:endParaRPr lang="en-GB" sz="1700" dirty="0">
              <a:solidFill>
                <a:srgbClr val="616161"/>
              </a:solidFill>
              <a:latin typeface="Proxima Nova"/>
              <a:ea typeface="Proxima Nova"/>
              <a:cs typeface="Proxima Nova"/>
              <a:sym typeface="Proxima Nova"/>
            </a:endParaRPr>
          </a:p>
          <a:p>
            <a:pPr marL="285750" lvl="0" indent="-285750" algn="l" rtl="0">
              <a:lnSpc>
                <a:spcPct val="110000"/>
              </a:lnSpc>
              <a:spcBef>
                <a:spcPts val="0"/>
              </a:spcBef>
              <a:spcAft>
                <a:spcPts val="500"/>
              </a:spcAft>
              <a:buFont typeface="Arial" panose="020B0604020202020204" pitchFamily="34" charset="0"/>
              <a:buChar char="•"/>
            </a:pPr>
            <a:r>
              <a:rPr lang="en-IN" sz="1900" dirty="0">
                <a:solidFill>
                  <a:srgbClr val="616161"/>
                </a:solidFill>
                <a:latin typeface="Proxima Nova"/>
                <a:ea typeface="Proxima Nova"/>
                <a:cs typeface="Proxima Nova"/>
                <a:sym typeface="Proxima Nova"/>
              </a:rPr>
              <a:t>Integration with External Resources </a:t>
            </a:r>
            <a:r>
              <a:rPr lang="en-IN" sz="1700" dirty="0">
                <a:solidFill>
                  <a:srgbClr val="616161"/>
                </a:solidFill>
                <a:latin typeface="Proxima Nova"/>
                <a:ea typeface="Proxima Nova"/>
                <a:cs typeface="Proxima Nova"/>
                <a:sym typeface="Proxima Nova"/>
              </a:rPr>
              <a:t>- to integrate the system with external mental health resources,</a:t>
            </a:r>
          </a:p>
          <a:p>
            <a:pPr marL="285750" lvl="0" indent="-285750" algn="l" rtl="0">
              <a:lnSpc>
                <a:spcPct val="120000"/>
              </a:lnSpc>
              <a:spcBef>
                <a:spcPts val="0"/>
              </a:spcBef>
              <a:spcAft>
                <a:spcPts val="500"/>
              </a:spcAft>
              <a:buFont typeface="Arial" panose="020B0604020202020204" pitchFamily="34" charset="0"/>
              <a:buChar char="•"/>
            </a:pPr>
            <a:r>
              <a:rPr lang="en-IN" sz="1900" dirty="0">
                <a:solidFill>
                  <a:srgbClr val="616161"/>
                </a:solidFill>
                <a:latin typeface="Proxima Nova"/>
                <a:ea typeface="Proxima Nova"/>
                <a:cs typeface="Proxima Nova"/>
                <a:sym typeface="Proxima Nova"/>
              </a:rPr>
              <a:t>Cloud Computing </a:t>
            </a:r>
            <a:r>
              <a:rPr lang="en-IN" sz="1700" dirty="0">
                <a:solidFill>
                  <a:srgbClr val="616161"/>
                </a:solidFill>
                <a:latin typeface="Proxima Nova"/>
                <a:ea typeface="Proxima Nova"/>
                <a:cs typeface="Proxima Nova"/>
                <a:sym typeface="Proxima Nova"/>
              </a:rPr>
              <a:t>-  to deploy and scale the AI system, ensuring availability and performance.</a:t>
            </a:r>
          </a:p>
          <a:p>
            <a:pPr marL="285750" lvl="0" indent="-285750" algn="l" rtl="0">
              <a:lnSpc>
                <a:spcPct val="120000"/>
              </a:lnSpc>
              <a:spcBef>
                <a:spcPts val="0"/>
              </a:spcBef>
              <a:spcAft>
                <a:spcPts val="500"/>
              </a:spcAft>
              <a:buFont typeface="Arial" panose="020B0604020202020204" pitchFamily="34" charset="0"/>
              <a:buChar char="•"/>
            </a:pPr>
            <a:r>
              <a:rPr lang="en-IN" sz="1900" dirty="0">
                <a:solidFill>
                  <a:srgbClr val="616161"/>
                </a:solidFill>
                <a:latin typeface="Proxima Nova"/>
                <a:ea typeface="Proxima Nova"/>
                <a:cs typeface="Proxima Nova"/>
                <a:sym typeface="Proxima Nova"/>
              </a:rPr>
              <a:t>Security and Privacy Measures </a:t>
            </a:r>
            <a:r>
              <a:rPr lang="en-IN" sz="1700" dirty="0">
                <a:solidFill>
                  <a:srgbClr val="616161"/>
                </a:solidFill>
                <a:latin typeface="Proxima Nova"/>
                <a:ea typeface="Proxima Nova"/>
                <a:cs typeface="Proxima Nova"/>
                <a:sym typeface="Proxima Nova"/>
              </a:rPr>
              <a:t>- encryption, access controls, and secure communication protocols</a:t>
            </a:r>
          </a:p>
          <a:p>
            <a:pPr marL="285750" lvl="0" indent="-285750" algn="l" rtl="0">
              <a:lnSpc>
                <a:spcPct val="120000"/>
              </a:lnSpc>
              <a:spcBef>
                <a:spcPts val="0"/>
              </a:spcBef>
              <a:spcAft>
                <a:spcPts val="500"/>
              </a:spcAft>
              <a:buFont typeface="Arial" panose="020B0604020202020204" pitchFamily="34" charset="0"/>
              <a:buChar char="•"/>
            </a:pPr>
            <a:r>
              <a:rPr lang="en-IN" sz="1900" dirty="0">
                <a:solidFill>
                  <a:srgbClr val="616161"/>
                </a:solidFill>
                <a:latin typeface="Proxima Nova"/>
                <a:ea typeface="Proxima Nova"/>
                <a:cs typeface="Proxima Nova"/>
                <a:sym typeface="Proxima Nova"/>
              </a:rPr>
              <a:t>User Interfaces </a:t>
            </a:r>
            <a:r>
              <a:rPr lang="en-IN" sz="1700" dirty="0">
                <a:solidFill>
                  <a:srgbClr val="616161"/>
                </a:solidFill>
                <a:latin typeface="Proxima Nova"/>
                <a:ea typeface="Proxima Nova"/>
                <a:cs typeface="Proxima Nova"/>
                <a:sym typeface="Proxima Nova"/>
              </a:rPr>
              <a:t>- Web-based platforms, mobile applications, or chatbot interfaces</a:t>
            </a:r>
            <a:endParaRPr sz="1700" dirty="0">
              <a:solidFill>
                <a:srgbClr val="616161"/>
              </a:solidFill>
              <a:latin typeface="Proxima Nova"/>
              <a:ea typeface="Proxima Nova"/>
              <a:cs typeface="Proxima Nova"/>
              <a:sym typeface="Proxima Nova"/>
            </a:endParaRPr>
          </a:p>
        </p:txBody>
      </p:sp>
      <p:pic>
        <p:nvPicPr>
          <p:cNvPr id="106" name="Google Shape;106;p20"/>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107" name="Google Shape;107;p20"/>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311700" y="716275"/>
            <a:ext cx="8520600" cy="4012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200"/>
              </a:spcAft>
              <a:buClr>
                <a:srgbClr val="616161"/>
              </a:buClr>
              <a:buSzPts val="1800"/>
              <a:buFont typeface="Proxima Nova"/>
              <a:buNone/>
            </a:pPr>
            <a:r>
              <a:rPr lang="en-GB" sz="2000" b="1" i="0" u="none" strike="noStrike" cap="none" dirty="0">
                <a:solidFill>
                  <a:srgbClr val="616161"/>
                </a:solidFill>
                <a:latin typeface="Proxima Nova"/>
                <a:ea typeface="Proxima Nova"/>
                <a:cs typeface="Proxima Nova"/>
                <a:sym typeface="Proxima Nova"/>
              </a:rPr>
              <a:t>Estimated cost of/after implementing the solution :</a:t>
            </a:r>
          </a:p>
          <a:p>
            <a:pPr marL="0" marR="0" lvl="0" indent="0" algn="l" rtl="0">
              <a:lnSpc>
                <a:spcPct val="115000"/>
              </a:lnSpc>
              <a:spcBef>
                <a:spcPts val="0"/>
              </a:spcBef>
              <a:spcAft>
                <a:spcPts val="1200"/>
              </a:spcAft>
              <a:buClr>
                <a:srgbClr val="616161"/>
              </a:buClr>
              <a:buSzPts val="1800"/>
              <a:buFont typeface="Proxima Nova"/>
              <a:buNone/>
            </a:pPr>
            <a:r>
              <a:rPr lang="en-IN" sz="2000" b="1" i="0" u="none" strike="noStrike" cap="none" dirty="0">
                <a:solidFill>
                  <a:srgbClr val="616161"/>
                </a:solidFill>
                <a:latin typeface="Proxima Nova"/>
                <a:ea typeface="Proxima Nova"/>
                <a:cs typeface="Proxima Nova"/>
                <a:sym typeface="Proxima Nova"/>
              </a:rPr>
              <a:t> </a:t>
            </a:r>
            <a:r>
              <a:rPr lang="en-IN" sz="2000" i="0" u="none" strike="noStrike" cap="none" dirty="0">
                <a:solidFill>
                  <a:srgbClr val="616161"/>
                </a:solidFill>
                <a:latin typeface="Proxima Nova"/>
                <a:ea typeface="Proxima Nova"/>
                <a:cs typeface="Proxima Nova"/>
                <a:sym typeface="Proxima Nova"/>
              </a:rPr>
              <a:t>The cost estimation for an AI-based mental health support system can vary significantly depending on several factors like,</a:t>
            </a:r>
          </a:p>
          <a:p>
            <a:pPr marL="0" marR="0" lvl="0" indent="0" algn="l" rtl="0">
              <a:lnSpc>
                <a:spcPct val="115000"/>
              </a:lnSpc>
              <a:spcBef>
                <a:spcPts val="0"/>
              </a:spcBef>
              <a:spcAft>
                <a:spcPts val="1200"/>
              </a:spcAft>
              <a:buClr>
                <a:srgbClr val="616161"/>
              </a:buClr>
              <a:buSzPts val="1800"/>
              <a:buFont typeface="Proxima Nova"/>
              <a:buNone/>
            </a:pPr>
            <a:r>
              <a:rPr lang="en-IN" sz="2000" i="0" u="none" strike="noStrike" cap="none" dirty="0">
                <a:solidFill>
                  <a:srgbClr val="616161"/>
                </a:solidFill>
                <a:latin typeface="Proxima Nova"/>
                <a:ea typeface="Proxima Nova"/>
                <a:cs typeface="Proxima Nova"/>
                <a:sym typeface="Proxima Nova"/>
              </a:rPr>
              <a:t>Data Collection and Annotation,</a:t>
            </a:r>
            <a:r>
              <a:rPr lang="en-IN" sz="2000" dirty="0">
                <a:solidFill>
                  <a:srgbClr val="616161"/>
                </a:solidFill>
                <a:latin typeface="Proxima Nova"/>
                <a:ea typeface="Proxima Nova"/>
                <a:cs typeface="Proxima Nova"/>
                <a:sym typeface="Proxima Nova"/>
              </a:rPr>
              <a:t> Machine Learning and AI Models, Compliance and Security, etc..,</a:t>
            </a:r>
          </a:p>
          <a:p>
            <a:pPr marL="0" marR="0" lvl="0" indent="0" algn="l" rtl="0">
              <a:lnSpc>
                <a:spcPct val="115000"/>
              </a:lnSpc>
              <a:spcBef>
                <a:spcPts val="0"/>
              </a:spcBef>
              <a:spcAft>
                <a:spcPts val="1200"/>
              </a:spcAft>
              <a:buClr>
                <a:srgbClr val="616161"/>
              </a:buClr>
              <a:buSzPts val="1800"/>
              <a:buFont typeface="Proxima Nova"/>
              <a:buNone/>
            </a:pPr>
            <a:r>
              <a:rPr lang="en-IN" sz="2000" i="0" u="none" strike="noStrike" cap="none" dirty="0">
                <a:solidFill>
                  <a:srgbClr val="616161"/>
                </a:solidFill>
                <a:latin typeface="Proxima Nova"/>
                <a:ea typeface="Proxima Nova"/>
                <a:cs typeface="Proxima Nova"/>
                <a:sym typeface="Proxima Nova"/>
              </a:rPr>
              <a:t>And the Approx. cost </a:t>
            </a:r>
            <a:r>
              <a:rPr lang="en-IN" sz="2000">
                <a:solidFill>
                  <a:srgbClr val="616161"/>
                </a:solidFill>
                <a:latin typeface="Proxima Nova"/>
                <a:ea typeface="Proxima Nova"/>
                <a:cs typeface="Proxima Nova"/>
                <a:sym typeface="Proxima Nova"/>
              </a:rPr>
              <a:t>is estimated to be 1,00,000</a:t>
            </a:r>
            <a:endParaRPr sz="2000" i="0" u="none" strike="noStrike" cap="none" dirty="0">
              <a:solidFill>
                <a:srgbClr val="616161"/>
              </a:solidFill>
              <a:latin typeface="Proxima Nova"/>
              <a:ea typeface="Proxima Nova"/>
              <a:cs typeface="Proxima Nova"/>
              <a:sym typeface="Proxima Nova"/>
            </a:endParaRPr>
          </a:p>
        </p:txBody>
      </p:sp>
      <p:pic>
        <p:nvPicPr>
          <p:cNvPr id="113" name="Google Shape;113;p21"/>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114" name="Google Shape;114;p21"/>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595</Words>
  <Application>Microsoft Office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Arial</vt:lpstr>
      <vt:lpstr>Proxima Nova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Priyadharshni K</dc:creator>
  <cp:lastModifiedBy>Shrinithi R</cp:lastModifiedBy>
  <cp:revision>17</cp:revision>
  <dcterms:modified xsi:type="dcterms:W3CDTF">2023-07-20T13:38:17Z</dcterms:modified>
</cp:coreProperties>
</file>