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70" r:id="rId2"/>
    <p:sldId id="259" r:id="rId3"/>
    <p:sldId id="263" r:id="rId4"/>
    <p:sldId id="260" r:id="rId5"/>
    <p:sldId id="269" r:id="rId6"/>
    <p:sldId id="265" r:id="rId7"/>
    <p:sldId id="266" r:id="rId8"/>
    <p:sldId id="267" r:id="rId9"/>
    <p:sldId id="268"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10BAEF-0C0C-46B5-84FD-E7A335274B37}">
  <a:tblStyle styleId="{1810BAEF-0C0C-46B5-84FD-E7A335274B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32" autoAdjust="0"/>
  </p:normalViewPr>
  <p:slideViewPr>
    <p:cSldViewPr snapToGrid="0">
      <p:cViewPr varScale="1">
        <p:scale>
          <a:sx n="109" d="100"/>
          <a:sy n="109" d="100"/>
        </p:scale>
        <p:origin x="706"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2860818d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2860818d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2860818d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2860818d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2860818d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2860818d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2860818d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2860818d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2860818d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2860818d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2860818d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52860818d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2860818d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2860818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R11df7adrl8rQxSqDYgQ01m9R0rNuun-/view?usp=drive_link" TargetMode="External"/><Relationship Id="rId2" Type="http://schemas.openxmlformats.org/officeDocument/2006/relationships/hyperlink" Target="mailto:sxk01930@ucmo.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rxiv.org/abs/1706.0964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ciencedirect.com/science/article/pii/S03605442990008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8726-73D5-7E5B-71C5-3214F06ADE61}"/>
              </a:ext>
            </a:extLst>
          </p:cNvPr>
          <p:cNvSpPr>
            <a:spLocks noGrp="1"/>
          </p:cNvSpPr>
          <p:nvPr>
            <p:ph type="title"/>
          </p:nvPr>
        </p:nvSpPr>
        <p:spPr>
          <a:xfrm>
            <a:off x="311700" y="445025"/>
            <a:ext cx="8520600" cy="3044487"/>
          </a:xfrm>
        </p:spPr>
        <p:txBody>
          <a:bodyPr>
            <a:noAutofit/>
          </a:bodyPr>
          <a:lstStyle/>
          <a:p>
            <a:r>
              <a:rPr lang="en-US" sz="4800" dirty="0"/>
              <a:t>Energy Efficient Smart Building:- LSTM Neural Networks For Time Series Prediction</a:t>
            </a:r>
            <a:endParaRPr lang="en-IN" sz="4800" dirty="0"/>
          </a:p>
        </p:txBody>
      </p:sp>
      <p:sp>
        <p:nvSpPr>
          <p:cNvPr id="3" name="Text Placeholder 2">
            <a:extLst>
              <a:ext uri="{FF2B5EF4-FFF2-40B4-BE49-F238E27FC236}">
                <a16:creationId xmlns:a16="http://schemas.microsoft.com/office/drawing/2014/main" id="{590C4E59-C8AD-5AF6-1744-F3DD011FD8F6}"/>
              </a:ext>
            </a:extLst>
          </p:cNvPr>
          <p:cNvSpPr>
            <a:spLocks noGrp="1"/>
          </p:cNvSpPr>
          <p:nvPr>
            <p:ph type="body" idx="1"/>
          </p:nvPr>
        </p:nvSpPr>
        <p:spPr>
          <a:xfrm>
            <a:off x="311700" y="3671047"/>
            <a:ext cx="8520600" cy="1372221"/>
          </a:xfrm>
        </p:spPr>
        <p:txBody>
          <a:bodyPr>
            <a:normAutofit fontScale="85000" lnSpcReduction="20000"/>
          </a:bodyPr>
          <a:lstStyle/>
          <a:p>
            <a:r>
              <a:rPr lang="en-US" dirty="0"/>
              <a:t>Shrinivas Gollalappa Kadaganchi</a:t>
            </a:r>
          </a:p>
          <a:p>
            <a:r>
              <a:rPr lang="en-US" dirty="0"/>
              <a:t>ID:-700750193</a:t>
            </a:r>
          </a:p>
          <a:p>
            <a:r>
              <a:rPr lang="en-US" dirty="0">
                <a:hlinkClick r:id="rId2"/>
              </a:rPr>
              <a:t>sxk01930@ucmo.edu</a:t>
            </a:r>
            <a:endParaRPr lang="en-US" dirty="0"/>
          </a:p>
          <a:p>
            <a:r>
              <a:rPr lang="en-US" dirty="0"/>
              <a:t>Video Link:- </a:t>
            </a:r>
            <a:r>
              <a:rPr lang="en-US" dirty="0">
                <a:hlinkClick r:id="rId3"/>
              </a:rPr>
              <a:t>https://drive.google.com/file/d/1R11df7adrl8rQxSqDYgQ01m9R0rNuun-/view?usp=drive_link</a:t>
            </a:r>
            <a:endParaRPr lang="en-US" dirty="0"/>
          </a:p>
          <a:p>
            <a:endParaRPr lang="en-US" dirty="0"/>
          </a:p>
          <a:p>
            <a:pPr marL="114300" indent="0">
              <a:buNone/>
            </a:pPr>
            <a:endParaRPr lang="en-US" dirty="0"/>
          </a:p>
          <a:p>
            <a:endParaRPr lang="en-IN" dirty="0"/>
          </a:p>
        </p:txBody>
      </p:sp>
    </p:spTree>
    <p:extLst>
      <p:ext uri="{BB962C8B-B14F-4D97-AF65-F5344CB8AC3E}">
        <p14:creationId xmlns:p14="http://schemas.microsoft.com/office/powerpoint/2010/main" val="118345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sz="1200" b="0" i="0" dirty="0">
                <a:solidFill>
                  <a:srgbClr val="374151"/>
                </a:solidFill>
                <a:effectLst/>
                <a:latin typeface="Söhne"/>
              </a:rPr>
              <a:t>The motivation behind this research stems from the pressing need for efficient resource utilization in the modern technological era. As human resources, time, and energy expenditures continue to increase, there is a growing emphasis on optimizing these resources to meet the demands of a rapidly expanding population and urbanization. In this context, the role of intelligent building systems in campuses and cities becomes crucial, as they can significantly impact resource efficiency and improve the quality of life for residents.</a:t>
            </a:r>
          </a:p>
          <a:p>
            <a:pPr algn="l"/>
            <a:r>
              <a:rPr lang="en-US" sz="1200" b="0" i="0" dirty="0">
                <a:solidFill>
                  <a:srgbClr val="374151"/>
                </a:solidFill>
                <a:effectLst/>
                <a:latin typeface="Söhne"/>
              </a:rPr>
              <a:t>Energy consumption in buildings accounts for a substantial portion of overall energy usage, making it a key area for improvement. By enhancing the energy efficiency of buildings, we can reduce energy waste, minimize operational costs, and contribute to environmental sustainability goals. Smart buildings equipped with advanced technologies can play a transformative role in achieving these objectives.</a:t>
            </a:r>
          </a:p>
          <a:p>
            <a:pPr algn="l"/>
            <a:r>
              <a:rPr lang="en-US" sz="1200" b="0" i="0" dirty="0">
                <a:solidFill>
                  <a:srgbClr val="374151"/>
                </a:solidFill>
                <a:effectLst/>
                <a:latin typeface="Söhne"/>
              </a:rPr>
              <a:t>The City University of New York (CUNY) campuses serve as an ideal setting for this research due to their diverse building structures, energy usage patterns, and potential for implementing smart building solutions. Overall, the motivation for this research lies in the urgency to address resource challenges, promote sustainable practices, and foster advancements in intelligent building systems to create a more energy-efficient and environmentally responsible future.</a:t>
            </a:r>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algn="l"/>
            <a:r>
              <a:rPr lang="en-US" b="0" i="0" dirty="0">
                <a:solidFill>
                  <a:srgbClr val="374151"/>
                </a:solidFill>
                <a:effectLst/>
                <a:latin typeface="Söhne"/>
              </a:rPr>
              <a:t>The increasing human resources, time, and energy expenditures in modern technology necessitate efficient resource utilization to meet the growing demands of urban environments and improve overall sustainability. In this context, the role of intelligent building systems in campuses and cities becomes crucial, as they have the potential to optimize resource usage and provide comfortable living conditions for residents.</a:t>
            </a:r>
          </a:p>
          <a:p>
            <a:pPr algn="l"/>
            <a:r>
              <a:rPr lang="en-US" b="0" i="0" dirty="0">
                <a:solidFill>
                  <a:srgbClr val="374151"/>
                </a:solidFill>
                <a:effectLst/>
                <a:latin typeface="Söhne"/>
              </a:rPr>
              <a:t>The City University of New York (CUNY) campuses, with their diverse building structures and energy consumption patterns, present an opportunity to address the challenge of improving energy efficiency. The problem at hand is to enhance the energy efficiency of buildings within CUNY campuses through accurate energy consumption prediction. This will enable the development of energy-efficient smart buildings, leading to reduced energy waste, cost savings, and environmental benefits.</a:t>
            </a: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algn="l">
              <a:buFont typeface="+mj-lt"/>
              <a:buAutoNum type="arabicPeriod"/>
            </a:pPr>
            <a:r>
              <a:rPr lang="en-US" b="0" i="0" dirty="0">
                <a:solidFill>
                  <a:srgbClr val="374151"/>
                </a:solidFill>
                <a:effectLst/>
                <a:latin typeface="Söhne"/>
              </a:rPr>
              <a:t>Investigate and analyze the energy expenditures of buildings within CUNY campuses to identify patterns and trends in energy consumption data.</a:t>
            </a:r>
          </a:p>
          <a:p>
            <a:pPr algn="l">
              <a:buFont typeface="+mj-lt"/>
              <a:buAutoNum type="arabicPeriod"/>
            </a:pPr>
            <a:r>
              <a:rPr lang="en-US" b="0" i="0" dirty="0">
                <a:solidFill>
                  <a:srgbClr val="374151"/>
                </a:solidFill>
                <a:effectLst/>
                <a:latin typeface="Söhne"/>
              </a:rPr>
              <a:t>Develop a Long Short-Term Memory (LSTM) neural network model to accurately predict the energy consumption values of these buildings based on historical time series data.</a:t>
            </a:r>
          </a:p>
          <a:p>
            <a:pPr algn="l">
              <a:buFont typeface="+mj-lt"/>
              <a:buAutoNum type="arabicPeriod"/>
            </a:pPr>
            <a:r>
              <a:rPr lang="en-US" b="0" i="0" dirty="0">
                <a:solidFill>
                  <a:srgbClr val="374151"/>
                </a:solidFill>
                <a:effectLst/>
                <a:latin typeface="Söhne"/>
              </a:rPr>
              <a:t>Assess the effectiveness of the LSTM model in forecasting energy usage patterns and its ability to capture long-term dependencies in the data.</a:t>
            </a:r>
          </a:p>
          <a:p>
            <a:pPr algn="l">
              <a:buFont typeface="+mj-lt"/>
              <a:buAutoNum type="arabicPeriod"/>
            </a:pPr>
            <a:r>
              <a:rPr lang="en-US" b="0" i="0" dirty="0">
                <a:solidFill>
                  <a:srgbClr val="374151"/>
                </a:solidFill>
                <a:effectLst/>
                <a:latin typeface="Söhne"/>
              </a:rPr>
              <a:t>Enable building managers and stakeholders to make informed decisions on resource allocation and implement energy-saving measures based on the energy consumption predictions provided by the LSTM model.</a:t>
            </a:r>
          </a:p>
          <a:p>
            <a:pPr algn="l">
              <a:buFont typeface="+mj-lt"/>
              <a:buAutoNum type="arabicPeriod"/>
            </a:pPr>
            <a:r>
              <a:rPr lang="en-US" b="0" i="0" dirty="0">
                <a:solidFill>
                  <a:srgbClr val="374151"/>
                </a:solidFill>
                <a:effectLst/>
                <a:latin typeface="Söhne"/>
              </a:rPr>
              <a:t>Contribute to the development of energy-efficient smart buildings within the CUNY campuses, which can lead to reduced energy waste, cost savings, and improved environmental sustainability.</a:t>
            </a:r>
          </a:p>
          <a:p>
            <a:pPr algn="l">
              <a:buFont typeface="+mj-lt"/>
              <a:buAutoNum type="arabicPeriod"/>
            </a:pPr>
            <a:r>
              <a:rPr lang="en-US" b="0" i="0" dirty="0">
                <a:solidFill>
                  <a:srgbClr val="374151"/>
                </a:solidFill>
                <a:effectLst/>
                <a:latin typeface="Söhne"/>
              </a:rPr>
              <a:t>Investigate the potential for integrating external factors, such as weather data, occupancy patterns, and building usage, to enhance the accuracy and robustness of the energy consumption predictions made by the LSTM model.</a:t>
            </a:r>
          </a:p>
          <a:p>
            <a:pPr algn="l">
              <a:buFont typeface="+mj-lt"/>
              <a:buAutoNum type="arabicPeriod"/>
            </a:pPr>
            <a:r>
              <a:rPr lang="en-US" b="0" i="0" dirty="0">
                <a:solidFill>
                  <a:srgbClr val="374151"/>
                </a:solidFill>
                <a:effectLst/>
                <a:latin typeface="Söhne"/>
              </a:rPr>
              <a:t>Provide insights and recommendations for the practical implementation of the LSTM model in real-world smart building systems to further validate its efficiency and applicability.</a:t>
            </a: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ED55-CDC6-FC34-4233-2CBE689EB648}"/>
              </a:ext>
            </a:extLst>
          </p:cNvPr>
          <p:cNvSpPr>
            <a:spLocks noGrp="1"/>
          </p:cNvSpPr>
          <p:nvPr>
            <p:ph type="title"/>
          </p:nvPr>
        </p:nvSpPr>
        <p:spPr/>
        <p:txBody>
          <a:bodyPr>
            <a:normAutofit fontScale="90000"/>
          </a:bodyPr>
          <a:lstStyle/>
          <a:p>
            <a:r>
              <a:rPr lang="en-US" dirty="0"/>
              <a:t>Contributions</a:t>
            </a:r>
            <a:endParaRPr lang="en-IN" dirty="0"/>
          </a:p>
        </p:txBody>
      </p:sp>
      <p:sp>
        <p:nvSpPr>
          <p:cNvPr id="3" name="Text Placeholder 2">
            <a:extLst>
              <a:ext uri="{FF2B5EF4-FFF2-40B4-BE49-F238E27FC236}">
                <a16:creationId xmlns:a16="http://schemas.microsoft.com/office/drawing/2014/main" id="{83502208-0482-9491-45DF-94AE49A7D805}"/>
              </a:ext>
            </a:extLst>
          </p:cNvPr>
          <p:cNvSpPr>
            <a:spLocks noGrp="1"/>
          </p:cNvSpPr>
          <p:nvPr>
            <p:ph type="body" idx="1"/>
          </p:nvPr>
        </p:nvSpPr>
        <p:spPr/>
        <p:txBody>
          <a:bodyPr>
            <a:normAutofit/>
          </a:bodyPr>
          <a:lstStyle/>
          <a:p>
            <a:r>
              <a:rPr lang="en-US" sz="1200" b="0" i="0" dirty="0">
                <a:solidFill>
                  <a:srgbClr val="374151"/>
                </a:solidFill>
                <a:effectLst/>
                <a:latin typeface="Söhne"/>
              </a:rPr>
              <a:t>As for in the current study, using the Long Short-Term Memory (LSTM) recurrent neural network model to estimate energy consumption values of buildings on the campuses of CUNY. The justification for using LSTM its ability to capture long-term dependencies and patterns in time series data, making it suitable for energy consumption forecasting over time. The focus on LSTM could be due to its proven success in handling time series data in various applications, which potentially provides accurate and robust predictions for energy consumption. </a:t>
            </a:r>
          </a:p>
          <a:p>
            <a:endParaRPr lang="en-US" sz="1200" b="0" i="0" dirty="0">
              <a:solidFill>
                <a:srgbClr val="374151"/>
              </a:solidFill>
              <a:effectLst/>
              <a:latin typeface="Söhne"/>
            </a:endParaRPr>
          </a:p>
          <a:p>
            <a:r>
              <a:rPr lang="en-US" sz="1200" dirty="0">
                <a:solidFill>
                  <a:srgbClr val="374151"/>
                </a:solidFill>
                <a:latin typeface="Söhne"/>
              </a:rPr>
              <a:t>Also, the predictions of the energy data that is obtained through this study, it is aimed to better interpret the issues regarding to the energy consumption like influencing factors such as climate, performance of thermal and occupancy patterns. Moreover, they try to overcome the difficulties that are associated with the problem by providing high audit, control, time and cost savings  with the estimations that have been made. </a:t>
            </a:r>
          </a:p>
          <a:p>
            <a:pPr marL="114300" indent="0">
              <a:buNone/>
            </a:pPr>
            <a:endParaRPr lang="en-US" sz="1200" dirty="0">
              <a:solidFill>
                <a:srgbClr val="374151"/>
              </a:solidFill>
              <a:latin typeface="Söhne"/>
            </a:endParaRPr>
          </a:p>
          <a:p>
            <a:r>
              <a:rPr lang="en-US" sz="1200" dirty="0">
                <a:solidFill>
                  <a:srgbClr val="374151"/>
                </a:solidFill>
                <a:latin typeface="Söhne"/>
              </a:rPr>
              <a:t>As a future work, the authors plan to compare the success of model with several machine learning models and different deep learning model. They also believe that this work will not be limited to CUNY, will pave the way for the energy efficient smart building systems in other cities and countries.</a:t>
            </a:r>
          </a:p>
        </p:txBody>
      </p:sp>
    </p:spTree>
    <p:extLst>
      <p:ext uri="{BB962C8B-B14F-4D97-AF65-F5344CB8AC3E}">
        <p14:creationId xmlns:p14="http://schemas.microsoft.com/office/powerpoint/2010/main" val="92290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summary</a:t>
            </a:r>
            <a:br>
              <a:rPr lang="en" dirty="0"/>
            </a:br>
            <a:br>
              <a:rPr lang="en" dirty="0"/>
            </a:br>
            <a:endParaRPr dirty="0"/>
          </a:p>
          <a:p>
            <a:pPr marL="0" lvl="0" indent="0" algn="l" rtl="0">
              <a:spcBef>
                <a:spcPts val="0"/>
              </a:spcBef>
              <a:spcAft>
                <a:spcPts val="0"/>
              </a:spcAft>
              <a:buNone/>
            </a:pPr>
            <a:endParaRPr dirty="0"/>
          </a:p>
        </p:txBody>
      </p:sp>
      <p:sp>
        <p:nvSpPr>
          <p:cNvPr id="109" name="Google Shape;109;p22"/>
          <p:cNvSpPr txBox="1"/>
          <p:nvPr/>
        </p:nvSpPr>
        <p:spPr>
          <a:xfrm>
            <a:off x="1676400" y="4269350"/>
            <a:ext cx="5894294"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mj-lt"/>
              </a:rPr>
              <a:t>Table.1. </a:t>
            </a:r>
            <a:r>
              <a:rPr lang="en-US" sz="1100" dirty="0">
                <a:solidFill>
                  <a:srgbClr val="231F20"/>
                </a:solidFill>
                <a:effectLst/>
                <a:latin typeface="+mj-lt"/>
                <a:ea typeface="Times New Roman" panose="02020603050405020304" pitchFamily="18" charset="0"/>
              </a:rPr>
              <a:t>THE  </a:t>
            </a:r>
            <a:r>
              <a:rPr lang="en-US" sz="1100" spc="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LOSS  </a:t>
            </a:r>
            <a:r>
              <a:rPr lang="en-US" sz="1100" spc="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VALUES  </a:t>
            </a:r>
            <a:r>
              <a:rPr lang="en-US" sz="1100" spc="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COMPUTED  </a:t>
            </a:r>
            <a:r>
              <a:rPr lang="en-US" sz="1100" spc="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THROUGHOUT  </a:t>
            </a:r>
            <a:r>
              <a:rPr lang="en-US" sz="1100" spc="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THE  </a:t>
            </a:r>
            <a:r>
              <a:rPr lang="en-US" sz="1100" spc="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EXPERIMENTS</a:t>
            </a:r>
            <a:endParaRPr sz="1100" dirty="0">
              <a:latin typeface="+mj-lt"/>
            </a:endParaRPr>
          </a:p>
        </p:txBody>
      </p:sp>
      <p:graphicFrame>
        <p:nvGraphicFramePr>
          <p:cNvPr id="6" name="Table 6">
            <a:extLst>
              <a:ext uri="{FF2B5EF4-FFF2-40B4-BE49-F238E27FC236}">
                <a16:creationId xmlns:a16="http://schemas.microsoft.com/office/drawing/2014/main" id="{3CDD412B-E46E-EA23-F98F-2E4A31B6FB88}"/>
              </a:ext>
            </a:extLst>
          </p:cNvPr>
          <p:cNvGraphicFramePr>
            <a:graphicFrameLocks noGrp="1"/>
          </p:cNvGraphicFramePr>
          <p:nvPr>
            <p:extLst>
              <p:ext uri="{D42A27DB-BD31-4B8C-83A1-F6EECF244321}">
                <p14:modId xmlns:p14="http://schemas.microsoft.com/office/powerpoint/2010/main" val="855637047"/>
              </p:ext>
            </p:extLst>
          </p:nvPr>
        </p:nvGraphicFramePr>
        <p:xfrm>
          <a:off x="1277471" y="1243853"/>
          <a:ext cx="6342528" cy="2729752"/>
        </p:xfrm>
        <a:graphic>
          <a:graphicData uri="http://schemas.openxmlformats.org/drawingml/2006/table">
            <a:tbl>
              <a:tblPr firstRow="1" bandRow="1">
                <a:tableStyleId>{1810BAEF-0C0C-46B5-84FD-E7A335274B37}</a:tableStyleId>
              </a:tblPr>
              <a:tblGrid>
                <a:gridCol w="2293470">
                  <a:extLst>
                    <a:ext uri="{9D8B030D-6E8A-4147-A177-3AD203B41FA5}">
                      <a16:colId xmlns:a16="http://schemas.microsoft.com/office/drawing/2014/main" val="2050592612"/>
                    </a:ext>
                  </a:extLst>
                </a:gridCol>
                <a:gridCol w="2024529">
                  <a:extLst>
                    <a:ext uri="{9D8B030D-6E8A-4147-A177-3AD203B41FA5}">
                      <a16:colId xmlns:a16="http://schemas.microsoft.com/office/drawing/2014/main" val="943473735"/>
                    </a:ext>
                  </a:extLst>
                </a:gridCol>
                <a:gridCol w="2024529">
                  <a:extLst>
                    <a:ext uri="{9D8B030D-6E8A-4147-A177-3AD203B41FA5}">
                      <a16:colId xmlns:a16="http://schemas.microsoft.com/office/drawing/2014/main" val="516554181"/>
                    </a:ext>
                  </a:extLst>
                </a:gridCol>
              </a:tblGrid>
              <a:tr h="571209">
                <a:tc>
                  <a:txBody>
                    <a:bodyPr/>
                    <a:lstStyle/>
                    <a:p>
                      <a:r>
                        <a:rPr lang="en-US" dirty="0"/>
                        <a:t>Experiment</a:t>
                      </a:r>
                      <a:endParaRPr lang="en-IN" dirty="0"/>
                    </a:p>
                  </a:txBody>
                  <a:tcPr>
                    <a:solidFill>
                      <a:schemeClr val="accent3"/>
                    </a:solidFill>
                  </a:tcPr>
                </a:tc>
                <a:tc>
                  <a:txBody>
                    <a:bodyPr/>
                    <a:lstStyle/>
                    <a:p>
                      <a:r>
                        <a:rPr lang="en-US" dirty="0"/>
                        <a:t>Loss Value at Epoch 1</a:t>
                      </a:r>
                      <a:endParaRPr lang="en-IN" dirty="0"/>
                    </a:p>
                  </a:txBody>
                  <a:tcPr>
                    <a:solidFill>
                      <a:schemeClr val="accent3"/>
                    </a:solidFill>
                  </a:tcPr>
                </a:tc>
                <a:tc>
                  <a:txBody>
                    <a:bodyPr/>
                    <a:lstStyle/>
                    <a:p>
                      <a:r>
                        <a:rPr lang="en-US" dirty="0"/>
                        <a:t>Loss Value at Epoch 2</a:t>
                      </a:r>
                      <a:endParaRPr lang="en-IN" dirty="0"/>
                    </a:p>
                  </a:txBody>
                  <a:tcPr>
                    <a:solidFill>
                      <a:schemeClr val="accent3"/>
                    </a:solidFill>
                  </a:tcPr>
                </a:tc>
                <a:extLst>
                  <a:ext uri="{0D108BD9-81ED-4DB2-BD59-A6C34878D82A}">
                    <a16:rowId xmlns:a16="http://schemas.microsoft.com/office/drawing/2014/main" val="1269729285"/>
                  </a:ext>
                </a:extLst>
              </a:tr>
              <a:tr h="571209">
                <a:tc>
                  <a:txBody>
                    <a:bodyPr/>
                    <a:lstStyle/>
                    <a:p>
                      <a:r>
                        <a:rPr lang="en-US" dirty="0"/>
                        <a:t>Effect of Temperature</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0.0637</a:t>
                      </a:r>
                      <a:endParaRPr lang="en-IN" dirty="0"/>
                    </a:p>
                  </a:txBody>
                  <a:tcPr/>
                </a:tc>
                <a:tc>
                  <a:txBody>
                    <a:bodyPr/>
                    <a:lstStyle/>
                    <a:p>
                      <a:r>
                        <a:rPr lang="en-US" dirty="0"/>
                        <a:t>0.0079</a:t>
                      </a:r>
                      <a:endParaRPr lang="en-IN" dirty="0"/>
                    </a:p>
                  </a:txBody>
                  <a:tcPr/>
                </a:tc>
                <a:extLst>
                  <a:ext uri="{0D108BD9-81ED-4DB2-BD59-A6C34878D82A}">
                    <a16:rowId xmlns:a16="http://schemas.microsoft.com/office/drawing/2014/main" val="1220496203"/>
                  </a:ext>
                </a:extLst>
              </a:tr>
              <a:tr h="571209">
                <a:tc>
                  <a:txBody>
                    <a:bodyPr/>
                    <a:lstStyle/>
                    <a:p>
                      <a:r>
                        <a:rPr lang="en-US" dirty="0"/>
                        <a:t>Effect of Temperature and Humidity</a:t>
                      </a:r>
                      <a:endParaRPr lang="en-IN" dirty="0"/>
                    </a:p>
                  </a:txBody>
                  <a:tcPr/>
                </a:tc>
                <a:tc>
                  <a:txBody>
                    <a:bodyPr/>
                    <a:lstStyle/>
                    <a:p>
                      <a:r>
                        <a:rPr lang="en-US" dirty="0"/>
                        <a:t>0.0595</a:t>
                      </a:r>
                      <a:endParaRPr lang="en-IN" dirty="0"/>
                    </a:p>
                  </a:txBody>
                  <a:tcPr/>
                </a:tc>
                <a:tc>
                  <a:txBody>
                    <a:bodyPr/>
                    <a:lstStyle/>
                    <a:p>
                      <a:r>
                        <a:rPr lang="en-US" dirty="0"/>
                        <a:t>0.0077</a:t>
                      </a:r>
                      <a:endParaRPr lang="en-IN" dirty="0"/>
                    </a:p>
                  </a:txBody>
                  <a:tcPr/>
                </a:tc>
                <a:extLst>
                  <a:ext uri="{0D108BD9-81ED-4DB2-BD59-A6C34878D82A}">
                    <a16:rowId xmlns:a16="http://schemas.microsoft.com/office/drawing/2014/main" val="2355227707"/>
                  </a:ext>
                </a:extLst>
              </a:tr>
              <a:tr h="10161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Effect of Temperature, Humidity and Occupancy</a:t>
                      </a:r>
                      <a:endParaRPr lang="en-IN" dirty="0"/>
                    </a:p>
                  </a:txBody>
                  <a:tcPr/>
                </a:tc>
                <a:tc>
                  <a:txBody>
                    <a:bodyPr/>
                    <a:lstStyle/>
                    <a:p>
                      <a:r>
                        <a:rPr lang="en-US" dirty="0"/>
                        <a:t>0.0965</a:t>
                      </a:r>
                      <a:endParaRPr lang="en-IN" dirty="0"/>
                    </a:p>
                  </a:txBody>
                  <a:tcPr/>
                </a:tc>
                <a:tc>
                  <a:txBody>
                    <a:bodyPr/>
                    <a:lstStyle/>
                    <a:p>
                      <a:r>
                        <a:rPr lang="en-US" dirty="0"/>
                        <a:t>0.0107</a:t>
                      </a:r>
                      <a:endParaRPr lang="en-IN" dirty="0"/>
                    </a:p>
                  </a:txBody>
                  <a:tcPr/>
                </a:tc>
                <a:extLst>
                  <a:ext uri="{0D108BD9-81ED-4DB2-BD59-A6C34878D82A}">
                    <a16:rowId xmlns:a16="http://schemas.microsoft.com/office/drawing/2014/main" val="7963820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Prediction of Energy consumption with different attributes</a:t>
            </a:r>
            <a:endParaRPr sz="1800"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118" name="Google Shape;118;p23"/>
          <p:cNvSpPr txBox="1"/>
          <p:nvPr/>
        </p:nvSpPr>
        <p:spPr>
          <a:xfrm>
            <a:off x="1018625" y="4486000"/>
            <a:ext cx="3267300" cy="1131049"/>
          </a:xfrm>
          <a:prstGeom prst="rect">
            <a:avLst/>
          </a:prstGeom>
          <a:noFill/>
          <a:ln>
            <a:noFill/>
          </a:ln>
        </p:spPr>
        <p:txBody>
          <a:bodyPr spcFirstLastPara="1" wrap="square" lIns="91425" tIns="91425" rIns="91425" bIns="91425" anchor="t" anchorCtr="0">
            <a:spAutoFit/>
          </a:bodyPr>
          <a:lstStyle/>
          <a:p>
            <a:pPr marL="169545">
              <a:spcBef>
                <a:spcPts val="945"/>
              </a:spcBef>
              <a:spcAft>
                <a:spcPts val="0"/>
              </a:spcAft>
            </a:pPr>
            <a:r>
              <a:rPr lang="en" sz="1100" dirty="0">
                <a:latin typeface="+mj-lt"/>
              </a:rPr>
              <a:t>Fig.1 </a:t>
            </a:r>
            <a:r>
              <a:rPr lang="en-US" sz="1100" dirty="0">
                <a:solidFill>
                  <a:srgbClr val="231F20"/>
                </a:solidFill>
                <a:effectLst/>
                <a:latin typeface="+mj-lt"/>
                <a:ea typeface="Times New Roman" panose="02020603050405020304" pitchFamily="18" charset="0"/>
              </a:rPr>
              <a:t>Prediction</a:t>
            </a:r>
            <a:r>
              <a:rPr lang="en-US" sz="1100" spc="90"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of</a:t>
            </a:r>
            <a:r>
              <a:rPr lang="en-US" sz="1100" spc="9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energy</a:t>
            </a:r>
            <a:r>
              <a:rPr lang="en-US" sz="1100" spc="9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consumption</a:t>
            </a:r>
            <a:r>
              <a:rPr lang="en-US" sz="1100" spc="90"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with</a:t>
            </a:r>
            <a:r>
              <a:rPr lang="en-US" sz="1100" spc="9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respect</a:t>
            </a:r>
            <a:r>
              <a:rPr lang="en-US" sz="1100" spc="9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to</a:t>
            </a:r>
            <a:r>
              <a:rPr lang="en-US" sz="1100" spc="90"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temperature</a:t>
            </a:r>
            <a:r>
              <a:rPr lang="en-US" sz="1100" spc="95" dirty="0">
                <a:solidFill>
                  <a:srgbClr val="231F20"/>
                </a:solidFill>
                <a:effectLst/>
                <a:latin typeface="+mj-lt"/>
                <a:ea typeface="Times New Roman" panose="02020603050405020304" pitchFamily="18" charset="0"/>
              </a:rPr>
              <a:t> </a:t>
            </a:r>
            <a:r>
              <a:rPr lang="en-US" sz="1100" dirty="0">
                <a:solidFill>
                  <a:srgbClr val="231F20"/>
                </a:solidFill>
                <a:effectLst/>
                <a:latin typeface="+mj-lt"/>
                <a:ea typeface="Times New Roman" panose="02020603050405020304" pitchFamily="18" charset="0"/>
              </a:rPr>
              <a:t>values</a:t>
            </a:r>
            <a:endParaRPr lang="en-IN" sz="1100" dirty="0">
              <a:effectLst/>
              <a:latin typeface="+mj-lt"/>
              <a:ea typeface="Times New Roman" panose="02020603050405020304" pitchFamily="18" charset="0"/>
            </a:endParaRPr>
          </a:p>
          <a:p>
            <a:pPr algn="l">
              <a:spcBef>
                <a:spcPts val="1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
        <p:nvSpPr>
          <p:cNvPr id="119" name="Google Shape;119;p23"/>
          <p:cNvSpPr txBox="1"/>
          <p:nvPr/>
        </p:nvSpPr>
        <p:spPr>
          <a:xfrm>
            <a:off x="6108113" y="4486000"/>
            <a:ext cx="3035887" cy="1184909"/>
          </a:xfrm>
          <a:prstGeom prst="rect">
            <a:avLst/>
          </a:prstGeom>
          <a:noFill/>
          <a:ln>
            <a:noFill/>
          </a:ln>
        </p:spPr>
        <p:txBody>
          <a:bodyPr spcFirstLastPara="1" wrap="square" lIns="91425" tIns="91425" rIns="91425" bIns="91425" anchor="t" anchorCtr="0">
            <a:spAutoFit/>
          </a:bodyPr>
          <a:lstStyle/>
          <a:p>
            <a:pPr marL="120015" marR="73660" algn="just">
              <a:spcAft>
                <a:spcPts val="0"/>
              </a:spcAft>
            </a:pPr>
            <a:r>
              <a:rPr lang="en" sz="1100" dirty="0">
                <a:latin typeface="+mn-lt"/>
              </a:rPr>
              <a:t>Fig.2</a:t>
            </a:r>
            <a:r>
              <a:rPr lang="en-US" sz="1100" dirty="0">
                <a:solidFill>
                  <a:srgbClr val="231F20"/>
                </a:solidFill>
                <a:latin typeface="+mn-lt"/>
              </a:rPr>
              <a:t> </a:t>
            </a:r>
            <a:r>
              <a:rPr lang="en-US" sz="1100" dirty="0">
                <a:solidFill>
                  <a:srgbClr val="231F20"/>
                </a:solidFill>
                <a:effectLst/>
                <a:latin typeface="+mn-lt"/>
                <a:ea typeface="Times New Roman" panose="02020603050405020304" pitchFamily="18" charset="0"/>
              </a:rPr>
              <a:t>Prediction of energy consumption with respect to temperature and</a:t>
            </a:r>
            <a:r>
              <a:rPr lang="en-US" sz="1100" spc="5" dirty="0">
                <a:solidFill>
                  <a:srgbClr val="231F20"/>
                </a:solidFill>
                <a:effectLst/>
                <a:latin typeface="+mn-lt"/>
                <a:ea typeface="Times New Roman" panose="02020603050405020304" pitchFamily="18" charset="0"/>
              </a:rPr>
              <a:t> </a:t>
            </a:r>
            <a:r>
              <a:rPr lang="en-US" sz="1100" dirty="0">
                <a:solidFill>
                  <a:srgbClr val="231F20"/>
                </a:solidFill>
                <a:effectLst/>
                <a:latin typeface="+mn-lt"/>
                <a:ea typeface="Times New Roman" panose="02020603050405020304" pitchFamily="18" charset="0"/>
              </a:rPr>
              <a:t>humidity</a:t>
            </a:r>
            <a:r>
              <a:rPr lang="en-US" sz="1100" spc="80" dirty="0">
                <a:solidFill>
                  <a:srgbClr val="231F20"/>
                </a:solidFill>
                <a:effectLst/>
                <a:latin typeface="+mn-lt"/>
                <a:ea typeface="Times New Roman" panose="02020603050405020304" pitchFamily="18" charset="0"/>
              </a:rPr>
              <a:t> </a:t>
            </a:r>
            <a:r>
              <a:rPr lang="en-US" sz="1100" dirty="0">
                <a:solidFill>
                  <a:srgbClr val="231F20"/>
                </a:solidFill>
                <a:effectLst/>
                <a:latin typeface="+mn-lt"/>
                <a:ea typeface="Times New Roman" panose="02020603050405020304" pitchFamily="18" charset="0"/>
              </a:rPr>
              <a:t>values</a:t>
            </a:r>
            <a:endParaRPr lang="en-IN" sz="1100" dirty="0">
              <a:effectLst/>
              <a:latin typeface="+mn-lt"/>
              <a:ea typeface="Times New Roman" panose="02020603050405020304" pitchFamily="18" charset="0"/>
            </a:endParaRPr>
          </a:p>
          <a:p>
            <a:pPr algn="l"/>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pic>
        <p:nvPicPr>
          <p:cNvPr id="2" name="image3.jpeg">
            <a:extLst>
              <a:ext uri="{FF2B5EF4-FFF2-40B4-BE49-F238E27FC236}">
                <a16:creationId xmlns:a16="http://schemas.microsoft.com/office/drawing/2014/main" id="{DCA077BA-0921-041E-5B5E-175304397464}"/>
              </a:ext>
            </a:extLst>
          </p:cNvPr>
          <p:cNvPicPr>
            <a:picLocks noChangeAspect="1"/>
          </p:cNvPicPr>
          <p:nvPr/>
        </p:nvPicPr>
        <p:blipFill>
          <a:blip r:embed="rId3" cstate="print"/>
          <a:stretch>
            <a:fillRect/>
          </a:stretch>
        </p:blipFill>
        <p:spPr>
          <a:xfrm>
            <a:off x="378122" y="1160806"/>
            <a:ext cx="4388860" cy="3007869"/>
          </a:xfrm>
          <a:prstGeom prst="rect">
            <a:avLst/>
          </a:prstGeom>
        </p:spPr>
      </p:pic>
      <p:pic>
        <p:nvPicPr>
          <p:cNvPr id="3" name="image4.jpeg">
            <a:extLst>
              <a:ext uri="{FF2B5EF4-FFF2-40B4-BE49-F238E27FC236}">
                <a16:creationId xmlns:a16="http://schemas.microsoft.com/office/drawing/2014/main" id="{8A6936BA-5A40-2CBD-9433-5DB7FF3B80FF}"/>
              </a:ext>
            </a:extLst>
          </p:cNvPr>
          <p:cNvPicPr>
            <a:picLocks noChangeAspect="1"/>
          </p:cNvPicPr>
          <p:nvPr/>
        </p:nvPicPr>
        <p:blipFill>
          <a:blip r:embed="rId4" cstate="print"/>
          <a:stretch>
            <a:fillRect/>
          </a:stretch>
        </p:blipFill>
        <p:spPr>
          <a:xfrm>
            <a:off x="4833404" y="1101520"/>
            <a:ext cx="3932474" cy="3126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128" name="Google Shape;128;p24"/>
          <p:cNvSpPr txBox="1"/>
          <p:nvPr/>
        </p:nvSpPr>
        <p:spPr>
          <a:xfrm>
            <a:off x="2221182" y="3891950"/>
            <a:ext cx="4865417" cy="830966"/>
          </a:xfrm>
          <a:prstGeom prst="rect">
            <a:avLst/>
          </a:prstGeom>
          <a:noFill/>
          <a:ln>
            <a:noFill/>
          </a:ln>
        </p:spPr>
        <p:txBody>
          <a:bodyPr spcFirstLastPara="1" wrap="square" lIns="91425" tIns="91425" rIns="91425" bIns="91425" anchor="t" anchorCtr="0">
            <a:spAutoFit/>
          </a:bodyPr>
          <a:lstStyle/>
          <a:p>
            <a:r>
              <a:rPr lang="en" sz="1400" dirty="0">
                <a:latin typeface="+mn-lt"/>
              </a:rPr>
              <a:t>Fig.3</a:t>
            </a:r>
            <a:r>
              <a:rPr lang="en-US" sz="1400" dirty="0">
                <a:solidFill>
                  <a:srgbClr val="231F20"/>
                </a:solidFill>
                <a:latin typeface="+mn-lt"/>
              </a:rPr>
              <a:t> </a:t>
            </a:r>
            <a:r>
              <a:rPr lang="en-US" sz="1400" dirty="0">
                <a:solidFill>
                  <a:srgbClr val="231F20"/>
                </a:solidFill>
                <a:effectLst/>
                <a:latin typeface="+mn-lt"/>
                <a:ea typeface="Times New Roman" panose="02020603050405020304" pitchFamily="18" charset="0"/>
              </a:rPr>
              <a:t>Prediction of energy consumption with respect to temperature, humidity</a:t>
            </a:r>
            <a:r>
              <a:rPr lang="en-US" sz="1400" spc="80" dirty="0">
                <a:solidFill>
                  <a:srgbClr val="231F20"/>
                </a:solidFill>
                <a:effectLst/>
                <a:latin typeface="+mn-lt"/>
                <a:ea typeface="Times New Roman" panose="02020603050405020304" pitchFamily="18" charset="0"/>
              </a:rPr>
              <a:t> </a:t>
            </a:r>
            <a:r>
              <a:rPr lang="en-US" sz="1400" dirty="0">
                <a:solidFill>
                  <a:srgbClr val="231F20"/>
                </a:solidFill>
                <a:effectLst/>
                <a:latin typeface="+mn-lt"/>
                <a:ea typeface="Times New Roman" panose="02020603050405020304" pitchFamily="18" charset="0"/>
              </a:rPr>
              <a:t>values and occupancy values </a:t>
            </a:r>
            <a:endParaRPr lang="en-IN" sz="1400" dirty="0">
              <a:effectLst/>
              <a:latin typeface="+mn-lt"/>
              <a:ea typeface="Times New Roman" panose="02020603050405020304" pitchFamily="18" charset="0"/>
            </a:endParaRPr>
          </a:p>
          <a:p>
            <a:pPr marL="0" lvl="0" indent="0" algn="l" rtl="0">
              <a:spcBef>
                <a:spcPts val="0"/>
              </a:spcBef>
              <a:spcAft>
                <a:spcPts val="0"/>
              </a:spcAft>
              <a:buNone/>
            </a:pPr>
            <a:endParaRPr lang="en-US" dirty="0"/>
          </a:p>
        </p:txBody>
      </p:sp>
      <p:pic>
        <p:nvPicPr>
          <p:cNvPr id="2" name="image5.jpeg">
            <a:extLst>
              <a:ext uri="{FF2B5EF4-FFF2-40B4-BE49-F238E27FC236}">
                <a16:creationId xmlns:a16="http://schemas.microsoft.com/office/drawing/2014/main" id="{C9530703-7C57-B27D-C966-D7465521C4B7}"/>
              </a:ext>
            </a:extLst>
          </p:cNvPr>
          <p:cNvPicPr>
            <a:picLocks noChangeAspect="1"/>
          </p:cNvPicPr>
          <p:nvPr/>
        </p:nvPicPr>
        <p:blipFill>
          <a:blip r:embed="rId3" cstate="print"/>
          <a:stretch>
            <a:fillRect/>
          </a:stretch>
        </p:blipFill>
        <p:spPr>
          <a:xfrm>
            <a:off x="410135" y="1250576"/>
            <a:ext cx="7052983" cy="26413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35" name="Google Shape;135;p25"/>
          <p:cNvSpPr txBox="1">
            <a:spLocks noGrp="1"/>
          </p:cNvSpPr>
          <p:nvPr>
            <p:ph type="body" idx="1"/>
          </p:nvPr>
        </p:nvSpPr>
        <p:spPr>
          <a:xfrm>
            <a:off x="208429" y="1017725"/>
            <a:ext cx="8771788"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
        <p:nvSpPr>
          <p:cNvPr id="3" name="TextBox 2">
            <a:extLst>
              <a:ext uri="{FF2B5EF4-FFF2-40B4-BE49-F238E27FC236}">
                <a16:creationId xmlns:a16="http://schemas.microsoft.com/office/drawing/2014/main" id="{1AACDA8E-F4DC-9A3A-12DD-32153A524227}"/>
              </a:ext>
            </a:extLst>
          </p:cNvPr>
          <p:cNvSpPr txBox="1"/>
          <p:nvPr/>
        </p:nvSpPr>
        <p:spPr>
          <a:xfrm>
            <a:off x="311699" y="1017725"/>
            <a:ext cx="8623871" cy="3754874"/>
          </a:xfrm>
          <a:prstGeom prst="rect">
            <a:avLst/>
          </a:prstGeom>
          <a:noFill/>
        </p:spPr>
        <p:txBody>
          <a:bodyPr wrap="square">
            <a:spAutoFit/>
          </a:bodyPr>
          <a:lstStyle/>
          <a:p>
            <a:r>
              <a:rPr lang="en-US" dirty="0"/>
              <a:t>[1] E. D. M. A. G. Dogan, T. Brown and J. </a:t>
            </a:r>
            <a:r>
              <a:rPr lang="en-US" dirty="0" err="1"/>
              <a:t>Manorge</a:t>
            </a:r>
            <a:r>
              <a:rPr lang="en-US" dirty="0"/>
              <a:t>, “Data analytics of building automation systems: A case study,” International Journal of Intelligent Systems and Applications in Engineering, vol. 2, pp. 123– 137, 06 2018.</a:t>
            </a:r>
          </a:p>
          <a:p>
            <a:endParaRPr lang="en-US" dirty="0"/>
          </a:p>
          <a:p>
            <a:r>
              <a:rPr lang="en-US" dirty="0"/>
              <a:t>[2] C. W. Potter, A. Archambault, and K. Westrick, “Building a smarter smart grid through better renewable energy information,” in 2009 IEEE/PES Power Systems Conference and Exposition, March 2009, pp. 1–5</a:t>
            </a:r>
          </a:p>
          <a:p>
            <a:endParaRPr lang="en-US" dirty="0"/>
          </a:p>
          <a:p>
            <a:r>
              <a:rPr lang="en-US" dirty="0"/>
              <a:t>[3] R. </a:t>
            </a:r>
            <a:r>
              <a:rPr lang="en-US" dirty="0" err="1"/>
              <a:t>Bonetto</a:t>
            </a:r>
            <a:r>
              <a:rPr lang="en-US" dirty="0"/>
              <a:t> and M. Rossi, “Machine learning approaches to energy consumption forecasting in households,” </a:t>
            </a:r>
            <a:r>
              <a:rPr lang="en-US" dirty="0" err="1"/>
              <a:t>CoRR</a:t>
            </a:r>
            <a:r>
              <a:rPr lang="en-US" dirty="0"/>
              <a:t>, vol. abs/1706.09648, 2017. [Online]. Available: </a:t>
            </a:r>
            <a:r>
              <a:rPr lang="en-US" dirty="0">
                <a:hlinkClick r:id="rId3"/>
              </a:rPr>
              <a:t>http://arxiv.org/abs/1706.09648</a:t>
            </a:r>
            <a:endParaRPr lang="en-US" dirty="0"/>
          </a:p>
          <a:p>
            <a:endParaRPr lang="en-US" dirty="0"/>
          </a:p>
          <a:p>
            <a:r>
              <a:rPr lang="en-US" dirty="0"/>
              <a:t>[4] S. A. </a:t>
            </a:r>
            <a:r>
              <a:rPr lang="en-US" dirty="0" err="1"/>
              <a:t>Kalogirou</a:t>
            </a:r>
            <a:r>
              <a:rPr lang="en-US" dirty="0"/>
              <a:t> and M. </a:t>
            </a:r>
            <a:r>
              <a:rPr lang="en-US" dirty="0" err="1"/>
              <a:t>Bojic</a:t>
            </a:r>
            <a:r>
              <a:rPr lang="en-US" dirty="0"/>
              <a:t>, “Artificial neural networks for the prediction of the energy consumption of a passive solar building,” Energy, vol. 25, no. 5, pp. 479 – 491, 2000. [Online]. Available: </a:t>
            </a:r>
            <a:r>
              <a:rPr lang="en-US" dirty="0">
                <a:hlinkClick r:id="rId4"/>
              </a:rPr>
              <a:t>http://www.sciencedirect.com/science/article/pii/S0360544299000869</a:t>
            </a:r>
            <a:endParaRPr lang="en-US" dirty="0"/>
          </a:p>
          <a:p>
            <a:endParaRPr lang="en-US" dirty="0"/>
          </a:p>
          <a:p>
            <a:r>
              <a:rPr lang="en-IN" dirty="0"/>
              <a:t>[5] H. Shi, M. Xu, and R. Li, “Deep learning for household load forecasting—a novel pooling deep </a:t>
            </a:r>
            <a:r>
              <a:rPr lang="en-IN" dirty="0" err="1"/>
              <a:t>rnn</a:t>
            </a:r>
            <a:r>
              <a:rPr lang="en-IN" dirty="0"/>
              <a:t>,” IEEE Transactions on Smart Grid, vol. 9, no. 5, pp. 5271–5280, Sep. 2018.</a:t>
            </a:r>
            <a:endParaRPr lang="en-US" dirty="0"/>
          </a:p>
          <a:p>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3151</TotalTime>
  <Words>1200</Words>
  <Application>Microsoft Office PowerPoint</Application>
  <PresentationFormat>On-screen Show (16:9)</PresentationFormat>
  <Paragraphs>57</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Söhne</vt:lpstr>
      <vt:lpstr>Times New Roman</vt:lpstr>
      <vt:lpstr>Simple Light</vt:lpstr>
      <vt:lpstr>Energy Efficient Smart Building:- LSTM Neural Networks For Time Series Prediction</vt:lpstr>
      <vt:lpstr>Motivation</vt:lpstr>
      <vt:lpstr>Problem Statement</vt:lpstr>
      <vt:lpstr>Objectives</vt:lpstr>
      <vt:lpstr>Contributions</vt:lpstr>
      <vt:lpstr>Results summary   </vt:lpstr>
      <vt:lpstr>Prediction of Energy consumption with different attributes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energy prediction using machine learning</dc:title>
  <dc:creator>shri</dc:creator>
  <cp:lastModifiedBy>Nikith Reddy</cp:lastModifiedBy>
  <cp:revision>25</cp:revision>
  <dcterms:modified xsi:type="dcterms:W3CDTF">2023-08-02T21:20:46Z</dcterms:modified>
</cp:coreProperties>
</file>