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10BAEF-0C0C-46B5-84FD-E7A335274B37}">
  <a:tblStyle styleId="{1810BAEF-0C0C-46B5-84FD-E7A335274B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32" autoAdjust="0"/>
  </p:normalViewPr>
  <p:slideViewPr>
    <p:cSldViewPr snapToGrid="0">
      <p:cViewPr varScale="1">
        <p:scale>
          <a:sx n="114" d="100"/>
          <a:sy n="114" d="100"/>
        </p:scale>
        <p:origin x="562" y="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2860818d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2860818d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2860818d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2860818d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2860818d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52860818d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2860818d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2860818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52860818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52860818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2860818d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2860818d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2860818d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2860818d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2860818d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2860818d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2860818d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2860818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2860818d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2860818d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2860818d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2860818d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2860818d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2860818d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Solar energy prediction using machine learning</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summary</a:t>
            </a:r>
            <a:endParaRPr/>
          </a:p>
          <a:p>
            <a:pPr marL="0" lvl="0" indent="0" algn="l" rtl="0">
              <a:spcBef>
                <a:spcPts val="0"/>
              </a:spcBef>
              <a:spcAft>
                <a:spcPts val="0"/>
              </a:spcAft>
              <a:buNone/>
            </a:pPr>
            <a:endParaRPr/>
          </a:p>
        </p:txBody>
      </p:sp>
      <p:graphicFrame>
        <p:nvGraphicFramePr>
          <p:cNvPr id="108" name="Google Shape;108;p22"/>
          <p:cNvGraphicFramePr/>
          <p:nvPr/>
        </p:nvGraphicFramePr>
        <p:xfrm>
          <a:off x="952500" y="1343950"/>
          <a:ext cx="7239000" cy="2651640"/>
        </p:xfrm>
        <a:graphic>
          <a:graphicData uri="http://schemas.openxmlformats.org/drawingml/2006/table">
            <a:tbl>
              <a:tblPr>
                <a:noFill/>
                <a:tableStyleId>{1810BAEF-0C0C-46B5-84FD-E7A335274B37}</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R2</a:t>
                      </a:r>
                      <a:endParaRPr/>
                    </a:p>
                  </a:txBody>
                  <a:tcPr marL="91425" marR="91425" marT="91425" marB="91425"/>
                </a:tc>
                <a:tc>
                  <a:txBody>
                    <a:bodyPr/>
                    <a:lstStyle/>
                    <a:p>
                      <a:pPr marL="0" lvl="0" indent="0" algn="l" rtl="0">
                        <a:spcBef>
                          <a:spcPts val="0"/>
                        </a:spcBef>
                        <a:spcAft>
                          <a:spcPts val="0"/>
                        </a:spcAft>
                        <a:buNone/>
                      </a:pPr>
                      <a:r>
                        <a:rPr lang="en"/>
                        <a:t>RMSE</a:t>
                      </a:r>
                      <a:endParaRPr/>
                    </a:p>
                  </a:txBody>
                  <a:tcPr marL="91425" marR="91425" marT="91425" marB="91425"/>
                </a:tc>
                <a:tc>
                  <a:txBody>
                    <a:bodyPr/>
                    <a:lstStyle/>
                    <a:p>
                      <a:pPr marL="0" lvl="0" indent="0" algn="l" rtl="0">
                        <a:spcBef>
                          <a:spcPts val="0"/>
                        </a:spcBef>
                        <a:spcAft>
                          <a:spcPts val="0"/>
                        </a:spcAft>
                        <a:buNone/>
                      </a:pPr>
                      <a:r>
                        <a:rPr lang="en"/>
                        <a:t>MSE</a:t>
                      </a:r>
                      <a:endParaRPr/>
                    </a:p>
                  </a:txBody>
                  <a:tcPr marL="91425" marR="91425" marT="91425" marB="91425"/>
                </a:tc>
                <a:tc>
                  <a:txBody>
                    <a:bodyPr/>
                    <a:lstStyle/>
                    <a:p>
                      <a:pPr marL="0" lvl="0" indent="0" algn="l" rtl="0">
                        <a:spcBef>
                          <a:spcPts val="0"/>
                        </a:spcBef>
                        <a:spcAft>
                          <a:spcPts val="0"/>
                        </a:spcAft>
                        <a:buNone/>
                      </a:pPr>
                      <a:r>
                        <a:rPr lang="en"/>
                        <a:t>MAE</a:t>
                      </a:r>
                      <a:endParaRPr/>
                    </a:p>
                  </a:txBody>
                  <a:tcPr marL="91425" marR="91425" marT="91425" marB="91425"/>
                </a:tc>
                <a:tc>
                  <a:txBody>
                    <a:bodyPr/>
                    <a:lstStyle/>
                    <a:p>
                      <a:pPr marL="0" lvl="0" indent="0" algn="l" rtl="0">
                        <a:spcBef>
                          <a:spcPts val="0"/>
                        </a:spcBef>
                        <a:spcAft>
                          <a:spcPts val="0"/>
                        </a:spcAft>
                        <a:buNone/>
                      </a:pPr>
                      <a:r>
                        <a:rPr lang="en"/>
                        <a:t>MAPE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Stacked ensemble regressor</a:t>
                      </a:r>
                      <a:endParaRPr/>
                    </a:p>
                  </a:txBody>
                  <a:tcPr marL="91425" marR="91425" marT="91425" marB="91425"/>
                </a:tc>
                <a:tc>
                  <a:txBody>
                    <a:bodyPr/>
                    <a:lstStyle/>
                    <a:p>
                      <a:pPr marL="0" lvl="0" indent="0" algn="l" rtl="0">
                        <a:spcBef>
                          <a:spcPts val="0"/>
                        </a:spcBef>
                        <a:spcAft>
                          <a:spcPts val="0"/>
                        </a:spcAft>
                        <a:buNone/>
                      </a:pPr>
                      <a:r>
                        <a:rPr lang="en">
                          <a:highlight>
                            <a:srgbClr val="6AA84F"/>
                          </a:highlight>
                        </a:rPr>
                        <a:t>0.99</a:t>
                      </a:r>
                      <a:endParaRPr>
                        <a:highlight>
                          <a:srgbClr val="6AA84F"/>
                        </a:highlight>
                      </a:endParaRPr>
                    </a:p>
                  </a:txBody>
                  <a:tcPr marL="91425" marR="91425" marT="91425" marB="91425"/>
                </a:tc>
                <a:tc>
                  <a:txBody>
                    <a:bodyPr/>
                    <a:lstStyle/>
                    <a:p>
                      <a:pPr marL="0" lvl="0" indent="0" algn="l" rtl="0">
                        <a:spcBef>
                          <a:spcPts val="0"/>
                        </a:spcBef>
                        <a:spcAft>
                          <a:spcPts val="0"/>
                        </a:spcAft>
                        <a:buNone/>
                      </a:pPr>
                      <a:r>
                        <a:rPr lang="en">
                          <a:highlight>
                            <a:srgbClr val="6AA84F"/>
                          </a:highlight>
                        </a:rPr>
                        <a:t>0.15</a:t>
                      </a:r>
                      <a:endParaRPr>
                        <a:highlight>
                          <a:srgbClr val="6AA84F"/>
                        </a:highlight>
                      </a:endParaRPr>
                    </a:p>
                  </a:txBody>
                  <a:tcPr marL="91425" marR="91425" marT="91425" marB="91425"/>
                </a:tc>
                <a:tc>
                  <a:txBody>
                    <a:bodyPr/>
                    <a:lstStyle/>
                    <a:p>
                      <a:pPr marL="0" lvl="0" indent="0" algn="l" rtl="0">
                        <a:spcBef>
                          <a:spcPts val="0"/>
                        </a:spcBef>
                        <a:spcAft>
                          <a:spcPts val="0"/>
                        </a:spcAft>
                        <a:buNone/>
                      </a:pPr>
                      <a:r>
                        <a:rPr lang="en">
                          <a:highlight>
                            <a:srgbClr val="6AA84F"/>
                          </a:highlight>
                        </a:rPr>
                        <a:t>0.02</a:t>
                      </a:r>
                      <a:endParaRPr>
                        <a:highlight>
                          <a:srgbClr val="6AA84F"/>
                        </a:highlight>
                      </a:endParaRPr>
                    </a:p>
                  </a:txBody>
                  <a:tcPr marL="91425" marR="91425" marT="91425" marB="91425"/>
                </a:tc>
                <a:tc>
                  <a:txBody>
                    <a:bodyPr/>
                    <a:lstStyle/>
                    <a:p>
                      <a:pPr marL="0" lvl="0" indent="0" algn="l" rtl="0">
                        <a:spcBef>
                          <a:spcPts val="0"/>
                        </a:spcBef>
                        <a:spcAft>
                          <a:spcPts val="0"/>
                        </a:spcAft>
                        <a:buNone/>
                      </a:pPr>
                      <a:r>
                        <a:rPr lang="en">
                          <a:highlight>
                            <a:srgbClr val="6AA84F"/>
                          </a:highlight>
                        </a:rPr>
                        <a:t>0.12</a:t>
                      </a:r>
                      <a:endParaRPr>
                        <a:highlight>
                          <a:srgbClr val="6AA84F"/>
                        </a:highlight>
                      </a:endParaRPr>
                    </a:p>
                  </a:txBody>
                  <a:tcPr marL="91425" marR="91425" marT="91425" marB="91425"/>
                </a:tc>
                <a:tc>
                  <a:txBody>
                    <a:bodyPr/>
                    <a:lstStyle/>
                    <a:p>
                      <a:pPr marL="0" lvl="0" indent="0" algn="l" rtl="0">
                        <a:spcBef>
                          <a:spcPts val="0"/>
                        </a:spcBef>
                        <a:spcAft>
                          <a:spcPts val="0"/>
                        </a:spcAft>
                        <a:buNone/>
                      </a:pPr>
                      <a:r>
                        <a:rPr lang="en" dirty="0"/>
                        <a:t>0.17</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Bagging regressor</a:t>
                      </a:r>
                      <a:endParaRPr/>
                    </a:p>
                  </a:txBody>
                  <a:tcPr marL="91425" marR="91425" marT="91425" marB="91425"/>
                </a:tc>
                <a:tc>
                  <a:txBody>
                    <a:bodyPr/>
                    <a:lstStyle/>
                    <a:p>
                      <a:pPr marL="0" lvl="0" indent="0" algn="l" rtl="0">
                        <a:spcBef>
                          <a:spcPts val="0"/>
                        </a:spcBef>
                        <a:spcAft>
                          <a:spcPts val="0"/>
                        </a:spcAft>
                        <a:buNone/>
                      </a:pPr>
                      <a:r>
                        <a:rPr lang="en">
                          <a:highlight>
                            <a:srgbClr val="6AA84F"/>
                          </a:highlight>
                        </a:rPr>
                        <a:t>0.99</a:t>
                      </a:r>
                      <a:endParaRPr>
                        <a:highlight>
                          <a:srgbClr val="6AA84F"/>
                        </a:highlight>
                      </a:endParaRPr>
                    </a:p>
                  </a:txBody>
                  <a:tcPr marL="91425" marR="91425" marT="91425" marB="91425"/>
                </a:tc>
                <a:tc>
                  <a:txBody>
                    <a:bodyPr/>
                    <a:lstStyle/>
                    <a:p>
                      <a:pPr marL="0" lvl="0" indent="0" algn="l" rtl="0">
                        <a:spcBef>
                          <a:spcPts val="0"/>
                        </a:spcBef>
                        <a:spcAft>
                          <a:spcPts val="0"/>
                        </a:spcAft>
                        <a:buNone/>
                      </a:pPr>
                      <a:r>
                        <a:rPr lang="en"/>
                        <a:t>0.42</a:t>
                      </a:r>
                      <a:endParaRPr/>
                    </a:p>
                  </a:txBody>
                  <a:tcPr marL="91425" marR="91425" marT="91425" marB="91425"/>
                </a:tc>
                <a:tc>
                  <a:txBody>
                    <a:bodyPr/>
                    <a:lstStyle/>
                    <a:p>
                      <a:pPr marL="0" lvl="0" indent="0" algn="l" rtl="0">
                        <a:spcBef>
                          <a:spcPts val="0"/>
                        </a:spcBef>
                        <a:spcAft>
                          <a:spcPts val="0"/>
                        </a:spcAft>
                        <a:buNone/>
                      </a:pPr>
                      <a:r>
                        <a:rPr lang="en"/>
                        <a:t>0.18</a:t>
                      </a:r>
                      <a:endParaRPr/>
                    </a:p>
                  </a:txBody>
                  <a:tcPr marL="91425" marR="91425" marT="91425" marB="91425"/>
                </a:tc>
                <a:tc>
                  <a:txBody>
                    <a:bodyPr/>
                    <a:lstStyle/>
                    <a:p>
                      <a:pPr marL="0" lvl="0" indent="0" algn="l" rtl="0">
                        <a:spcBef>
                          <a:spcPts val="0"/>
                        </a:spcBef>
                        <a:spcAft>
                          <a:spcPts val="0"/>
                        </a:spcAft>
                        <a:buNone/>
                      </a:pPr>
                      <a:r>
                        <a:rPr lang="en"/>
                        <a:t>0.25</a:t>
                      </a:r>
                      <a:endParaRPr/>
                    </a:p>
                  </a:txBody>
                  <a:tcPr marL="91425" marR="91425" marT="91425" marB="91425"/>
                </a:tc>
                <a:tc>
                  <a:txBody>
                    <a:bodyPr/>
                    <a:lstStyle/>
                    <a:p>
                      <a:pPr marL="0" lvl="0" indent="0" algn="l" rtl="0">
                        <a:spcBef>
                          <a:spcPts val="0"/>
                        </a:spcBef>
                        <a:spcAft>
                          <a:spcPts val="0"/>
                        </a:spcAft>
                        <a:buNone/>
                      </a:pPr>
                      <a:r>
                        <a:rPr lang="en">
                          <a:highlight>
                            <a:srgbClr val="6AA84F"/>
                          </a:highlight>
                        </a:rPr>
                        <a:t>0.16</a:t>
                      </a:r>
                      <a:endParaRPr>
                        <a:highlight>
                          <a:srgbClr val="6AA84F"/>
                        </a:highlight>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Gradient boosting regressor</a:t>
                      </a:r>
                      <a:endParaRPr/>
                    </a:p>
                  </a:txBody>
                  <a:tcPr marL="91425" marR="91425" marT="91425" marB="91425"/>
                </a:tc>
                <a:tc>
                  <a:txBody>
                    <a:bodyPr/>
                    <a:lstStyle/>
                    <a:p>
                      <a:pPr marL="0" lvl="0" indent="0" algn="l" rtl="0">
                        <a:spcBef>
                          <a:spcPts val="0"/>
                        </a:spcBef>
                        <a:spcAft>
                          <a:spcPts val="0"/>
                        </a:spcAft>
                        <a:buNone/>
                      </a:pPr>
                      <a:r>
                        <a:rPr lang="en"/>
                        <a:t>0.97</a:t>
                      </a:r>
                      <a:endParaRPr/>
                    </a:p>
                  </a:txBody>
                  <a:tcPr marL="91425" marR="91425" marT="91425" marB="91425"/>
                </a:tc>
                <a:tc>
                  <a:txBody>
                    <a:bodyPr/>
                    <a:lstStyle/>
                    <a:p>
                      <a:pPr marL="0" lvl="0" indent="0" algn="l" rtl="0">
                        <a:spcBef>
                          <a:spcPts val="0"/>
                        </a:spcBef>
                        <a:spcAft>
                          <a:spcPts val="0"/>
                        </a:spcAft>
                        <a:buNone/>
                      </a:pPr>
                      <a:r>
                        <a:rPr lang="en"/>
                        <a:t>0.94</a:t>
                      </a:r>
                      <a:endParaRPr/>
                    </a:p>
                  </a:txBody>
                  <a:tcPr marL="91425" marR="91425" marT="91425" marB="91425"/>
                </a:tc>
                <a:tc>
                  <a:txBody>
                    <a:bodyPr/>
                    <a:lstStyle/>
                    <a:p>
                      <a:pPr marL="0" lvl="0" indent="0" algn="l" rtl="0">
                        <a:spcBef>
                          <a:spcPts val="0"/>
                        </a:spcBef>
                        <a:spcAft>
                          <a:spcPts val="0"/>
                        </a:spcAft>
                        <a:buNone/>
                      </a:pPr>
                      <a:r>
                        <a:rPr lang="en"/>
                        <a:t>0.899</a:t>
                      </a:r>
                      <a:endParaRPr/>
                    </a:p>
                  </a:txBody>
                  <a:tcPr marL="91425" marR="91425" marT="91425" marB="91425"/>
                </a:tc>
                <a:tc>
                  <a:txBody>
                    <a:bodyPr/>
                    <a:lstStyle/>
                    <a:p>
                      <a:pPr marL="0" lvl="0" indent="0" algn="l" rtl="0">
                        <a:spcBef>
                          <a:spcPts val="0"/>
                        </a:spcBef>
                        <a:spcAft>
                          <a:spcPts val="0"/>
                        </a:spcAft>
                        <a:buNone/>
                      </a:pPr>
                      <a:r>
                        <a:rPr lang="en"/>
                        <a:t>0.69</a:t>
                      </a:r>
                      <a:endParaRPr/>
                    </a:p>
                  </a:txBody>
                  <a:tcPr marL="91425" marR="91425" marT="91425" marB="91425"/>
                </a:tc>
                <a:tc>
                  <a:txBody>
                    <a:bodyPr/>
                    <a:lstStyle/>
                    <a:p>
                      <a:pPr marL="0" lvl="0" indent="0" algn="l" rtl="0">
                        <a:spcBef>
                          <a:spcPts val="0"/>
                        </a:spcBef>
                        <a:spcAft>
                          <a:spcPts val="0"/>
                        </a:spcAft>
                        <a:buNone/>
                      </a:pPr>
                      <a:r>
                        <a:rPr lang="en" dirty="0">
                          <a:highlight>
                            <a:srgbClr val="6AA84F"/>
                          </a:highlight>
                        </a:rPr>
                        <a:t>0.03</a:t>
                      </a:r>
                      <a:endParaRPr dirty="0">
                        <a:highlight>
                          <a:srgbClr val="6AA84F"/>
                        </a:highlight>
                      </a:endParaRPr>
                    </a:p>
                  </a:txBody>
                  <a:tcPr marL="91425" marR="91425" marT="91425" marB="91425"/>
                </a:tc>
                <a:extLst>
                  <a:ext uri="{0D108BD9-81ED-4DB2-BD59-A6C34878D82A}">
                    <a16:rowId xmlns:a16="http://schemas.microsoft.com/office/drawing/2014/main" val="10003"/>
                  </a:ext>
                </a:extLst>
              </a:tr>
            </a:tbl>
          </a:graphicData>
        </a:graphic>
      </p:graphicFrame>
      <p:sp>
        <p:nvSpPr>
          <p:cNvPr id="109" name="Google Shape;109;p22"/>
          <p:cNvSpPr txBox="1"/>
          <p:nvPr/>
        </p:nvSpPr>
        <p:spPr>
          <a:xfrm>
            <a:off x="1676400" y="4269350"/>
            <a:ext cx="378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Table.1. Summary of model performances</a:t>
            </a: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Scatter plot of exported vs generated energy</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6" name="Google Shape;116;p23"/>
          <p:cNvPicPr preferRelativeResize="0"/>
          <p:nvPr/>
        </p:nvPicPr>
        <p:blipFill>
          <a:blip r:embed="rId3">
            <a:alphaModFix/>
          </a:blip>
          <a:stretch>
            <a:fillRect/>
          </a:stretch>
        </p:blipFill>
        <p:spPr>
          <a:xfrm>
            <a:off x="214400" y="1152475"/>
            <a:ext cx="4265576" cy="3333525"/>
          </a:xfrm>
          <a:prstGeom prst="rect">
            <a:avLst/>
          </a:prstGeom>
          <a:noFill/>
          <a:ln>
            <a:noFill/>
          </a:ln>
        </p:spPr>
      </p:pic>
      <p:pic>
        <p:nvPicPr>
          <p:cNvPr id="117" name="Google Shape;117;p23"/>
          <p:cNvPicPr preferRelativeResize="0"/>
          <p:nvPr/>
        </p:nvPicPr>
        <p:blipFill>
          <a:blip r:embed="rId4">
            <a:alphaModFix/>
          </a:blip>
          <a:stretch>
            <a:fillRect/>
          </a:stretch>
        </p:blipFill>
        <p:spPr>
          <a:xfrm>
            <a:off x="5153424" y="948350"/>
            <a:ext cx="4454810" cy="3537650"/>
          </a:xfrm>
          <a:prstGeom prst="rect">
            <a:avLst/>
          </a:prstGeom>
          <a:noFill/>
          <a:ln>
            <a:noFill/>
          </a:ln>
        </p:spPr>
      </p:pic>
      <p:sp>
        <p:nvSpPr>
          <p:cNvPr id="118" name="Google Shape;118;p23"/>
          <p:cNvSpPr txBox="1"/>
          <p:nvPr/>
        </p:nvSpPr>
        <p:spPr>
          <a:xfrm>
            <a:off x="1018625" y="4486000"/>
            <a:ext cx="32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fig.1.Generated energy predictions</a:t>
            </a:r>
            <a:endParaRPr/>
          </a:p>
        </p:txBody>
      </p:sp>
      <p:sp>
        <p:nvSpPr>
          <p:cNvPr id="119" name="Google Shape;119;p23"/>
          <p:cNvSpPr txBox="1"/>
          <p:nvPr/>
        </p:nvSpPr>
        <p:spPr>
          <a:xfrm>
            <a:off x="6108113" y="4486000"/>
            <a:ext cx="326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fig.2.Exported energy predictions</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importance exported vs generated energy</a:t>
            </a:r>
            <a:endParaRPr/>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24"/>
          <p:cNvPicPr preferRelativeResize="0"/>
          <p:nvPr/>
        </p:nvPicPr>
        <p:blipFill>
          <a:blip r:embed="rId3">
            <a:alphaModFix/>
          </a:blip>
          <a:stretch>
            <a:fillRect/>
          </a:stretch>
        </p:blipFill>
        <p:spPr>
          <a:xfrm>
            <a:off x="311701" y="1152475"/>
            <a:ext cx="2647876" cy="2578701"/>
          </a:xfrm>
          <a:prstGeom prst="rect">
            <a:avLst/>
          </a:prstGeom>
          <a:noFill/>
          <a:ln>
            <a:noFill/>
          </a:ln>
        </p:spPr>
      </p:pic>
      <p:pic>
        <p:nvPicPr>
          <p:cNvPr id="127" name="Google Shape;127;p24"/>
          <p:cNvPicPr preferRelativeResize="0"/>
          <p:nvPr/>
        </p:nvPicPr>
        <p:blipFill>
          <a:blip r:embed="rId4">
            <a:alphaModFix/>
          </a:blip>
          <a:stretch>
            <a:fillRect/>
          </a:stretch>
        </p:blipFill>
        <p:spPr>
          <a:xfrm>
            <a:off x="4936225" y="1103775"/>
            <a:ext cx="2570018" cy="2578700"/>
          </a:xfrm>
          <a:prstGeom prst="rect">
            <a:avLst/>
          </a:prstGeom>
          <a:noFill/>
          <a:ln>
            <a:noFill/>
          </a:ln>
        </p:spPr>
      </p:pic>
      <p:sp>
        <p:nvSpPr>
          <p:cNvPr id="128" name="Google Shape;128;p24"/>
          <p:cNvSpPr txBox="1"/>
          <p:nvPr/>
        </p:nvSpPr>
        <p:spPr>
          <a:xfrm>
            <a:off x="311700" y="3891950"/>
            <a:ext cx="286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fig.3.Feature importance for generated energy prediction</a:t>
            </a:r>
            <a:endParaRPr/>
          </a:p>
        </p:txBody>
      </p:sp>
      <p:sp>
        <p:nvSpPr>
          <p:cNvPr id="129" name="Google Shape;129;p24"/>
          <p:cNvSpPr txBox="1"/>
          <p:nvPr/>
        </p:nvSpPr>
        <p:spPr>
          <a:xfrm>
            <a:off x="5014550" y="3828675"/>
            <a:ext cx="2867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fig.4.Feature importance for exported energy prediction</a:t>
            </a: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[1].W. Buwei, C. Jianfeng, W. Bo and F. Shuanglei, "A Solar Power Prediction Using Support Vector Machines Based on Multi-source Data Fusion," 2018 International Conference on Power System Technology (POWERCON), Guangzhou, China, 2018, pp. 4573-4577, doi: 10.1109/POWERCON.2018.8601672.</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[2].R. Singhal, P. Singhal and S. Gupta, "Solar-Cast: Solar Power Generation Prediction from Weather Forecasts using Machine Learning," 2022 IEEE 10th Power India International Conference (PIICON), New Delhi, India, 2022, pp. 1-6, doi: 10.1109/PIICON56320.2022.10045237.</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[3].D. Solanki, U. Upadhyay, S. Patel, R. Chauhan and S. Desai, "Solar Energy Prediction using Meteorological Variables," 2018 International Conference on Recent Innovations in Electrical, Electronics &amp; Communication Engineering (ICRIEECE), Bhubaneswar, India, 2018, pp. 16-19, doi: 10.1109/ICRIEECE44171.2018.9009175.</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information</a:t>
            </a:r>
            <a:endParaRPr/>
          </a:p>
        </p:txBody>
      </p:sp>
      <p:graphicFrame>
        <p:nvGraphicFramePr>
          <p:cNvPr id="60" name="Google Shape;60;p14"/>
          <p:cNvGraphicFramePr/>
          <p:nvPr/>
        </p:nvGraphicFramePr>
        <p:xfrm>
          <a:off x="952500" y="1809750"/>
          <a:ext cx="7239000" cy="1584840"/>
        </p:xfrm>
        <a:graphic>
          <a:graphicData uri="http://schemas.openxmlformats.org/drawingml/2006/table">
            <a:tbl>
              <a:tblPr>
                <a:noFill/>
                <a:tableStyleId>{1810BAEF-0C0C-46B5-84FD-E7A335274B37}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Id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Shrinivas Gollalappa Kadaganchi</a:t>
                      </a:r>
                      <a:endParaRPr dirty="0"/>
                    </a:p>
                  </a:txBody>
                  <a:tcPr marL="91425" marR="91425" marT="91425" marB="91425"/>
                </a:tc>
                <a:tc>
                  <a:txBody>
                    <a:bodyPr/>
                    <a:lstStyle/>
                    <a:p>
                      <a:pPr marL="0" lvl="0" indent="0" algn="l" rtl="0">
                        <a:spcBef>
                          <a:spcPts val="0"/>
                        </a:spcBef>
                        <a:spcAft>
                          <a:spcPts val="0"/>
                        </a:spcAft>
                        <a:buNone/>
                      </a:pPr>
                      <a:r>
                        <a:rPr lang="en"/>
                        <a:t>700750193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t>Vamsi inampudi</a:t>
                      </a:r>
                      <a:endParaRPr dirty="0"/>
                    </a:p>
                  </a:txBody>
                  <a:tcPr marL="91425" marR="91425" marT="91425" marB="91425"/>
                </a:tc>
                <a:tc>
                  <a:txBody>
                    <a:bodyPr/>
                    <a:lstStyle/>
                    <a:p>
                      <a:pPr marL="0" lvl="0" indent="0" algn="l" rtl="0">
                        <a:spcBef>
                          <a:spcPts val="0"/>
                        </a:spcBef>
                        <a:spcAft>
                          <a:spcPts val="0"/>
                        </a:spcAft>
                        <a:buNone/>
                      </a:pPr>
                      <a:r>
                        <a:rPr lang="en"/>
                        <a:t>700747651 </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Chaitanya Phani Kumar Akula </a:t>
                      </a:r>
                      <a:endParaRPr/>
                    </a:p>
                  </a:txBody>
                  <a:tcPr marL="91425" marR="91425" marT="91425" marB="91425"/>
                </a:tc>
                <a:tc>
                  <a:txBody>
                    <a:bodyPr/>
                    <a:lstStyle/>
                    <a:p>
                      <a:pPr marL="0" lvl="0" indent="0" algn="l" rtl="0">
                        <a:spcBef>
                          <a:spcPts val="0"/>
                        </a:spcBef>
                        <a:spcAft>
                          <a:spcPts val="0"/>
                        </a:spcAft>
                        <a:buNone/>
                      </a:pPr>
                      <a:r>
                        <a:rPr lang="en" dirty="0"/>
                        <a:t>700740502</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75770" y="421862"/>
            <a:ext cx="8520600" cy="69963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Team contribution</a:t>
            </a:r>
            <a:endParaRPr dirty="0"/>
          </a:p>
          <a:p>
            <a:pPr marL="0" lvl="0" indent="0" algn="l" rtl="0">
              <a:spcBef>
                <a:spcPts val="0"/>
              </a:spcBef>
              <a:spcAft>
                <a:spcPts val="0"/>
              </a:spcAft>
              <a:buNone/>
            </a:pPr>
            <a:endParaRPr dirty="0"/>
          </a:p>
        </p:txBody>
      </p:sp>
      <p:graphicFrame>
        <p:nvGraphicFramePr>
          <p:cNvPr id="2" name="Table 2">
            <a:extLst>
              <a:ext uri="{FF2B5EF4-FFF2-40B4-BE49-F238E27FC236}">
                <a16:creationId xmlns:a16="http://schemas.microsoft.com/office/drawing/2014/main" id="{0418F8B1-AE38-0990-2BE3-DF68F11476FF}"/>
              </a:ext>
            </a:extLst>
          </p:cNvPr>
          <p:cNvGraphicFramePr>
            <a:graphicFrameLocks noGrp="1"/>
          </p:cNvGraphicFramePr>
          <p:nvPr>
            <p:extLst>
              <p:ext uri="{D42A27DB-BD31-4B8C-83A1-F6EECF244321}">
                <p14:modId xmlns:p14="http://schemas.microsoft.com/office/powerpoint/2010/main" val="1581963526"/>
              </p:ext>
            </p:extLst>
          </p:nvPr>
        </p:nvGraphicFramePr>
        <p:xfrm>
          <a:off x="954741" y="1344705"/>
          <a:ext cx="7103486" cy="3469341"/>
        </p:xfrm>
        <a:graphic>
          <a:graphicData uri="http://schemas.openxmlformats.org/drawingml/2006/table">
            <a:tbl>
              <a:tblPr firstRow="1" bandRow="1">
                <a:tableStyleId>{1810BAEF-0C0C-46B5-84FD-E7A335274B37}</a:tableStyleId>
              </a:tblPr>
              <a:tblGrid>
                <a:gridCol w="3407370">
                  <a:extLst>
                    <a:ext uri="{9D8B030D-6E8A-4147-A177-3AD203B41FA5}">
                      <a16:colId xmlns:a16="http://schemas.microsoft.com/office/drawing/2014/main" val="3968742332"/>
                    </a:ext>
                  </a:extLst>
                </a:gridCol>
                <a:gridCol w="3696116">
                  <a:extLst>
                    <a:ext uri="{9D8B030D-6E8A-4147-A177-3AD203B41FA5}">
                      <a16:colId xmlns:a16="http://schemas.microsoft.com/office/drawing/2014/main" val="3034990678"/>
                    </a:ext>
                  </a:extLst>
                </a:gridCol>
              </a:tblGrid>
              <a:tr h="351421">
                <a:tc>
                  <a:txBody>
                    <a:bodyPr/>
                    <a:lstStyle/>
                    <a:p>
                      <a:r>
                        <a:rPr lang="en-US" sz="1200" b="1" dirty="0"/>
                        <a:t>Name</a:t>
                      </a:r>
                      <a:endParaRPr lang="en-IN" sz="1200" b="1" dirty="0"/>
                    </a:p>
                  </a:txBody>
                  <a:tcPr/>
                </a:tc>
                <a:tc>
                  <a:txBody>
                    <a:bodyPr/>
                    <a:lstStyle/>
                    <a:p>
                      <a:r>
                        <a:rPr lang="en-US" sz="1200" b="1" dirty="0"/>
                        <a:t>Responsibilities</a:t>
                      </a:r>
                      <a:endParaRPr lang="en-IN" sz="1200" b="1" dirty="0"/>
                    </a:p>
                  </a:txBody>
                  <a:tcPr/>
                </a:tc>
                <a:extLst>
                  <a:ext uri="{0D108BD9-81ED-4DB2-BD59-A6C34878D82A}">
                    <a16:rowId xmlns:a16="http://schemas.microsoft.com/office/drawing/2014/main" val="1641752730"/>
                  </a:ext>
                </a:extLst>
              </a:tr>
              <a:tr h="1009398">
                <a:tc>
                  <a:txBody>
                    <a:bodyPr/>
                    <a:lstStyle/>
                    <a:p>
                      <a:pPr marL="0" lvl="0" indent="0" algn="l" rtl="0">
                        <a:spcBef>
                          <a:spcPts val="0"/>
                        </a:spcBef>
                        <a:spcAft>
                          <a:spcPts val="0"/>
                        </a:spcAft>
                        <a:buNone/>
                      </a:pPr>
                      <a:r>
                        <a:rPr lang="en-IN" sz="1200" dirty="0"/>
                        <a:t>Vamsi </a:t>
                      </a:r>
                      <a:r>
                        <a:rPr lang="en-IN" sz="1200" dirty="0" err="1"/>
                        <a:t>Inampudi</a:t>
                      </a:r>
                      <a:endParaRPr lang="en-IN" sz="1200" dirty="0"/>
                    </a:p>
                  </a:txBody>
                  <a:tcPr/>
                </a:tc>
                <a:tc>
                  <a:txBody>
                    <a:bodyPr/>
                    <a:lstStyle/>
                    <a:p>
                      <a:r>
                        <a:rPr lang="en-US" sz="1200" b="0" i="0" u="none" strike="noStrike" cap="none" dirty="0">
                          <a:solidFill>
                            <a:srgbClr val="000000"/>
                          </a:solidFill>
                          <a:effectLst/>
                          <a:latin typeface="Arial"/>
                          <a:ea typeface="Arial"/>
                          <a:cs typeface="Arial"/>
                          <a:sym typeface="Arial"/>
                        </a:rPr>
                        <a:t>Visualizing the data patterns using matplotlib and seaborn, analyzing the data using graphs worked for final report preparation along with teammates.</a:t>
                      </a:r>
                      <a:endParaRPr lang="en-IN" sz="1200" dirty="0"/>
                    </a:p>
                  </a:txBody>
                  <a:tcPr/>
                </a:tc>
                <a:extLst>
                  <a:ext uri="{0D108BD9-81ED-4DB2-BD59-A6C34878D82A}">
                    <a16:rowId xmlns:a16="http://schemas.microsoft.com/office/drawing/2014/main" val="2674251011"/>
                  </a:ext>
                </a:extLst>
              </a:tr>
              <a:tr h="1054261">
                <a:tc>
                  <a:txBody>
                    <a:bodyPr/>
                    <a:lstStyle/>
                    <a:p>
                      <a:r>
                        <a:rPr lang="en-US" sz="1200" dirty="0"/>
                        <a:t>Chaitanya </a:t>
                      </a:r>
                      <a:r>
                        <a:rPr lang="en-US" sz="1200" dirty="0" err="1"/>
                        <a:t>Phani</a:t>
                      </a:r>
                      <a:r>
                        <a:rPr lang="en-US" sz="1200" dirty="0"/>
                        <a:t> Kumar </a:t>
                      </a:r>
                      <a:r>
                        <a:rPr lang="en-US" sz="1200" dirty="0" err="1"/>
                        <a:t>Akula</a:t>
                      </a:r>
                      <a:endParaRPr lang="en-IN" sz="1200" dirty="0"/>
                    </a:p>
                  </a:txBody>
                  <a:tcPr/>
                </a:tc>
                <a:tc>
                  <a:txBody>
                    <a:bodyPr/>
                    <a:lstStyle/>
                    <a:p>
                      <a:r>
                        <a:rPr lang="en-US" sz="1200" b="0" i="0" u="none" strike="noStrike" cap="none" dirty="0">
                          <a:solidFill>
                            <a:srgbClr val="000000"/>
                          </a:solidFill>
                          <a:effectLst/>
                          <a:latin typeface="Arial"/>
                          <a:ea typeface="Arial"/>
                          <a:cs typeface="Arial"/>
                          <a:sym typeface="Arial"/>
                        </a:rPr>
                        <a:t>Loading the dataset to feed the model. Data preprocessing, checking </a:t>
                      </a:r>
                      <a:r>
                        <a:rPr lang="en-US" sz="1200" b="0" i="0" u="none" strike="noStrike" cap="none" dirty="0" err="1">
                          <a:solidFill>
                            <a:srgbClr val="000000"/>
                          </a:solidFill>
                          <a:effectLst/>
                          <a:latin typeface="Arial"/>
                          <a:ea typeface="Arial"/>
                          <a:cs typeface="Arial"/>
                          <a:sym typeface="Arial"/>
                        </a:rPr>
                        <a:t>correlation,since</a:t>
                      </a:r>
                      <a:r>
                        <a:rPr lang="en-US" sz="1200" b="0" i="0" u="none" strike="noStrike" cap="none" dirty="0">
                          <a:solidFill>
                            <a:srgbClr val="000000"/>
                          </a:solidFill>
                          <a:effectLst/>
                          <a:latin typeface="Arial"/>
                          <a:ea typeface="Arial"/>
                          <a:cs typeface="Arial"/>
                          <a:sym typeface="Arial"/>
                        </a:rPr>
                        <a:t> the dataset contains a categorical data used the label encoding techniques for training the model.</a:t>
                      </a:r>
                      <a:endParaRPr lang="en-IN" sz="1200" dirty="0"/>
                    </a:p>
                  </a:txBody>
                  <a:tcPr/>
                </a:tc>
                <a:extLst>
                  <a:ext uri="{0D108BD9-81ED-4DB2-BD59-A6C34878D82A}">
                    <a16:rowId xmlns:a16="http://schemas.microsoft.com/office/drawing/2014/main" val="2801694220"/>
                  </a:ext>
                </a:extLst>
              </a:tr>
              <a:tr h="1054261">
                <a:tc>
                  <a:txBody>
                    <a:bodyPr/>
                    <a:lstStyle/>
                    <a:p>
                      <a:pPr marL="0" lvl="0" indent="0" algn="l" rtl="0">
                        <a:spcBef>
                          <a:spcPts val="0"/>
                        </a:spcBef>
                        <a:spcAft>
                          <a:spcPts val="0"/>
                        </a:spcAft>
                        <a:buNone/>
                      </a:pPr>
                      <a:r>
                        <a:rPr lang="en-IN" sz="1200" dirty="0"/>
                        <a:t>Shrinivas </a:t>
                      </a:r>
                      <a:r>
                        <a:rPr lang="en-IN" sz="1200" dirty="0" err="1"/>
                        <a:t>Gollalappa</a:t>
                      </a:r>
                      <a:r>
                        <a:rPr lang="en-IN" sz="1200" dirty="0"/>
                        <a:t> Kadaganchi</a:t>
                      </a:r>
                    </a:p>
                  </a:txBody>
                  <a:tcPr/>
                </a:tc>
                <a:tc>
                  <a:txBody>
                    <a:bodyPr/>
                    <a:lstStyle/>
                    <a:p>
                      <a:r>
                        <a:rPr lang="en-US" sz="1200" b="0" i="0" u="none" strike="noStrike" cap="none" dirty="0">
                          <a:solidFill>
                            <a:srgbClr val="000000"/>
                          </a:solidFill>
                          <a:effectLst/>
                          <a:latin typeface="Arial"/>
                          <a:ea typeface="Arial"/>
                          <a:cs typeface="Arial"/>
                          <a:sym typeface="Arial"/>
                        </a:rPr>
                        <a:t>Implemented different machine learning models on the dataset to get the desired outcome and pick the best model to predict generated and exported energy.</a:t>
                      </a:r>
                      <a:endParaRPr lang="en-IN" sz="1200" dirty="0"/>
                    </a:p>
                  </a:txBody>
                  <a:tcPr/>
                </a:tc>
                <a:extLst>
                  <a:ext uri="{0D108BD9-81ED-4DB2-BD59-A6C34878D82A}">
                    <a16:rowId xmlns:a16="http://schemas.microsoft.com/office/drawing/2014/main" val="42769179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a:t>The motivation for this idea derives from the growing use of renewable energy plants, such as solar power plants.With the increased use of power plant setup, there is a great need to create cost-effective setups. To design a cost effective set up knowing output or generated and exported energy is important.  Existing systems failed to capture the data complexity. Therefore building an effective machine learning model to understand and predict the real time data is important.</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25755" algn="just" rtl="0">
              <a:spcBef>
                <a:spcPts val="0"/>
              </a:spcBef>
              <a:spcAft>
                <a:spcPts val="0"/>
              </a:spcAft>
              <a:buSzPct val="100000"/>
              <a:buChar char="●"/>
            </a:pPr>
            <a:r>
              <a:rPr lang="en"/>
              <a:t>Constructing  machine learning models to predict the generated and exported energy using weather parameters and derived features of energy at  a particular Photovoltaic power plant.</a:t>
            </a:r>
            <a:endParaRPr/>
          </a:p>
          <a:p>
            <a:pPr marL="457200" lvl="0" indent="-325755" algn="just" rtl="0">
              <a:spcBef>
                <a:spcPts val="0"/>
              </a:spcBef>
              <a:spcAft>
                <a:spcPts val="0"/>
              </a:spcAft>
              <a:buSzPct val="100000"/>
              <a:buChar char="●"/>
            </a:pPr>
            <a:r>
              <a:rPr lang="en"/>
              <a:t>Observing the variability in the data and taking measures to reduce the variability.</a:t>
            </a:r>
            <a:endParaRPr/>
          </a:p>
          <a:p>
            <a:pPr marL="457200" lvl="0" indent="-325755" algn="just" rtl="0">
              <a:spcBef>
                <a:spcPts val="0"/>
              </a:spcBef>
              <a:spcAft>
                <a:spcPts val="0"/>
              </a:spcAft>
              <a:buSzPct val="100000"/>
              <a:buChar char="●"/>
            </a:pPr>
            <a:r>
              <a:rPr lang="en"/>
              <a:t>Applying various ensemble models like bagging regression models, boosting regression models and stacking regression models to reduce the variability of the data and to improve the efficiency of the predictions.</a:t>
            </a:r>
            <a:endParaRPr/>
          </a:p>
          <a:p>
            <a:pPr marL="457200" lvl="0" indent="-325755" algn="just" rtl="0">
              <a:spcBef>
                <a:spcPts val="0"/>
              </a:spcBef>
              <a:spcAft>
                <a:spcPts val="0"/>
              </a:spcAft>
              <a:buSzPct val="100000"/>
              <a:buChar char="●"/>
            </a:pPr>
            <a:r>
              <a:rPr lang="en"/>
              <a:t>Comparing the performance of the bagging, boosting and stacking ensemble models.</a:t>
            </a:r>
            <a:endParaRPr/>
          </a:p>
          <a:p>
            <a:pPr marL="457200" lvl="0" indent="-325755" algn="just" rtl="0">
              <a:spcBef>
                <a:spcPts val="0"/>
              </a:spcBef>
              <a:spcAft>
                <a:spcPts val="0"/>
              </a:spcAft>
              <a:buSzPct val="100000"/>
              <a:buChar char="●"/>
            </a:pPr>
            <a:r>
              <a:rPr lang="en"/>
              <a:t>Analyzing the best fit line of predictions of the models using scatter plot, feature importance plot and permutation importance test.</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a:p>
            <a:pPr marL="0" lvl="0" indent="0" algn="l" rtl="0">
              <a:spcBef>
                <a:spcPts val="0"/>
              </a:spcBef>
              <a:spcAft>
                <a:spcPts val="0"/>
              </a:spcAft>
              <a:buNone/>
            </a:pP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Academic study has increasingly centred on examining the dynamics of solar energy prediction.In this section we review the related works on solar generated energy and exported energy using machine learning.</a:t>
            </a:r>
            <a:endParaRPr sz="11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100" b="1">
                <a:solidFill>
                  <a:schemeClr val="dk1"/>
                </a:solidFill>
                <a:latin typeface="Times New Roman"/>
                <a:ea typeface="Times New Roman"/>
                <a:cs typeface="Times New Roman"/>
                <a:sym typeface="Times New Roman"/>
              </a:rPr>
              <a:t>Support Vector Machines Based on Multi-source Data Fusion:</a:t>
            </a:r>
            <a:endParaRPr sz="11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This paper proposes the SVM-DF(Support Vector Machine) model and ANN(Artificial Neural Network) models to predict the solar power generated and solar power emission. SVM-DF is an extension of general SVM. To perform experiments weather parameters and power related data are used. To improve the performance another set of weather data NWP is used. In the experimental analysis SVM-DF outperformed the ANN regressor [1]. </a:t>
            </a:r>
            <a:endParaRPr sz="11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100" b="1">
                <a:solidFill>
                  <a:schemeClr val="dk1"/>
                </a:solidFill>
                <a:latin typeface="Times New Roman"/>
                <a:ea typeface="Times New Roman"/>
                <a:cs typeface="Times New Roman"/>
                <a:sym typeface="Times New Roman"/>
              </a:rPr>
              <a:t>Solar Power Generation Prediction from Weather Forecasts using Machine Learning:</a:t>
            </a:r>
            <a:endParaRPr sz="11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This paper proposes a strategy in building the smart power grids. Optimisation of the number of grids in the solar energy system is gaining popularity. To assist this information of weather data and geographical location is needed. Weather data is collected from NSRDB( National Solar Radiation Database). Multiple linear regression models like Ridge and Lasso are implemented to forecast the solar energy [2].</a:t>
            </a:r>
            <a:endParaRPr sz="11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100" b="1">
                <a:solidFill>
                  <a:schemeClr val="dk1"/>
                </a:solidFill>
                <a:latin typeface="Times New Roman"/>
                <a:ea typeface="Times New Roman"/>
                <a:cs typeface="Times New Roman"/>
                <a:sym typeface="Times New Roman"/>
              </a:rPr>
              <a:t>Solar Energy Prediction using Meteorological Variables:</a:t>
            </a:r>
            <a:endParaRPr sz="11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This study presents a time series solar energy forecasting model for 7 days in advance. To predict the solar energy two types of parameters are considered one is plant related parameters and temperatures parameters. In the first category inverter, cables are considered and in the second category statistical parameters of the ambient temperature are considered. Experimental results showed accurate results except on overcast days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a:t>World is largely dependent on fossil fuels but these resources are finite.Leaving the era of fossil fuels behind is gaining enormous pace. Solar energy is the cheapest way to produce electricity without using fossil fuels in light of the rising greenhouse effect.Solar photovoltaic is gaining popularity for its modularity and low cost.By the end of 2020, there were 710 GW of solar PV installations worldwide. </a:t>
            </a:r>
            <a:endParaRPr/>
          </a:p>
          <a:p>
            <a:pPr marL="0" lvl="0" indent="0" algn="just" rtl="0">
              <a:spcBef>
                <a:spcPts val="1200"/>
              </a:spcBef>
              <a:spcAft>
                <a:spcPts val="0"/>
              </a:spcAft>
              <a:buClr>
                <a:schemeClr val="dk1"/>
              </a:buClr>
              <a:buSzPct val="61111"/>
              <a:buFont typeface="Arial"/>
              <a:buNone/>
            </a:pPr>
            <a:r>
              <a:rPr lang="en"/>
              <a:t>Many nations are entering the markets for selecting the most affordable electric equipment. We need to be aware of the device power forecast in order to accomplish this.Predicting the solar energy(exported and generated) is a challenging task due to high variance in data.</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a:p>
            <a:pPr marL="0" lvl="0" indent="0" algn="l" rtl="0">
              <a:spcBef>
                <a:spcPts val="0"/>
              </a:spcBef>
              <a:spcAft>
                <a:spcPts val="0"/>
              </a:spcAft>
              <a:buNone/>
            </a:pPr>
            <a:endParaRPr/>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In this project we are proposing ensemble regression models to predict both generated energy and exported energy.</a:t>
            </a:r>
            <a:endParaRPr/>
          </a:p>
          <a:p>
            <a:pPr marL="0" lvl="0" indent="0" algn="l" rtl="0">
              <a:spcBef>
                <a:spcPts val="1200"/>
              </a:spcBef>
              <a:spcAft>
                <a:spcPts val="0"/>
              </a:spcAft>
              <a:buClr>
                <a:schemeClr val="dk1"/>
              </a:buClr>
              <a:buSzPts val="1100"/>
              <a:buFont typeface="Arial"/>
              <a:buNone/>
            </a:pPr>
            <a:r>
              <a:rPr lang="en"/>
              <a:t>Main objectives of the project are:</a:t>
            </a:r>
            <a:endParaRPr/>
          </a:p>
          <a:p>
            <a:pPr marL="457200" lvl="0" indent="-342900" algn="l" rtl="0">
              <a:spcBef>
                <a:spcPts val="1200"/>
              </a:spcBef>
              <a:spcAft>
                <a:spcPts val="0"/>
              </a:spcAft>
              <a:buSzPts val="1800"/>
              <a:buChar char="➢"/>
            </a:pPr>
            <a:r>
              <a:rPr lang="en"/>
              <a:t>Selecting the 2 individual datasets for experimental analysis.</a:t>
            </a:r>
            <a:endParaRPr/>
          </a:p>
          <a:p>
            <a:pPr marL="457200" lvl="0" indent="-342900" algn="l" rtl="0">
              <a:spcBef>
                <a:spcPts val="0"/>
              </a:spcBef>
              <a:spcAft>
                <a:spcPts val="0"/>
              </a:spcAft>
              <a:buSzPts val="1800"/>
              <a:buChar char="➢"/>
            </a:pPr>
            <a:r>
              <a:rPr lang="en"/>
              <a:t>Analysing the data with Exploratory data analysis</a:t>
            </a:r>
            <a:endParaRPr/>
          </a:p>
          <a:p>
            <a:pPr marL="457200" lvl="0" indent="-342900" algn="l" rtl="0">
              <a:spcBef>
                <a:spcPts val="0"/>
              </a:spcBef>
              <a:spcAft>
                <a:spcPts val="0"/>
              </a:spcAft>
              <a:buSzPts val="1800"/>
              <a:buChar char="➢"/>
            </a:pPr>
            <a:r>
              <a:rPr lang="en"/>
              <a:t>Building multiple regression models to predict the solar energy generation and exported energy using  weather and plant parameters.</a:t>
            </a:r>
            <a:endParaRPr/>
          </a:p>
          <a:p>
            <a:pPr marL="457200" lvl="0" indent="-342900" algn="l" rtl="0">
              <a:spcBef>
                <a:spcPts val="0"/>
              </a:spcBef>
              <a:spcAft>
                <a:spcPts val="0"/>
              </a:spcAft>
              <a:buSzPts val="1800"/>
              <a:buChar char="➢"/>
            </a:pPr>
            <a:r>
              <a:rPr lang="en"/>
              <a:t>Evaluating the models and conducting a comparative analysis of the models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1053</Words>
  <Application>Microsoft Office PowerPoint</Application>
  <PresentationFormat>On-screen Show (16:9)</PresentationFormat>
  <Paragraphs>86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Solar energy prediction using machine learning </vt:lpstr>
      <vt:lpstr>Team information</vt:lpstr>
      <vt:lpstr>Team contribution </vt:lpstr>
      <vt:lpstr>Motivation</vt:lpstr>
      <vt:lpstr>Objectives</vt:lpstr>
      <vt:lpstr>Related work </vt:lpstr>
      <vt:lpstr>Related work</vt:lpstr>
      <vt:lpstr>Problem Statement</vt:lpstr>
      <vt:lpstr>Proposed solution </vt:lpstr>
      <vt:lpstr>Results summary </vt:lpstr>
      <vt:lpstr>Scatter plot of exported vs generated energy</vt:lpstr>
      <vt:lpstr>Feature importance exported vs generated energy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energy prediction using machine learning </dc:title>
  <cp:lastModifiedBy>shrini</cp:lastModifiedBy>
  <cp:revision>4</cp:revision>
  <dcterms:modified xsi:type="dcterms:W3CDTF">2023-06-19T20:48:18Z</dcterms:modified>
</cp:coreProperties>
</file>