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6"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63" autoAdjust="0"/>
  </p:normalViewPr>
  <p:slideViewPr>
    <p:cSldViewPr snapToGrid="0">
      <p:cViewPr varScale="1">
        <p:scale>
          <a:sx n="71" d="100"/>
          <a:sy n="71" d="100"/>
        </p:scale>
        <p:origin x="60" y="9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6/23/2021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6/23/2021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6/23/2021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6/23/2021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6/23/2021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6/23/2021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6/23/2021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6/23/2021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6/23/2021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6/23/2021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6/23/2021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6/23/2021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6/23/2021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6/23/2021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svg"/><Relationship Id="rId7"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 Id="rId9" Type="http://schemas.microsoft.com/office/2007/relationships/hdphoto" Target="../media/hdphoto3.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69034" y="4408175"/>
            <a:ext cx="6233428" cy="1363215"/>
          </a:xfrm>
        </p:spPr>
        <p:txBody>
          <a:bodyPr anchor="t">
            <a:normAutofit/>
          </a:bodyPr>
          <a:lstStyle/>
          <a:p>
            <a:r>
              <a:rPr lang="en-US" sz="4000" b="1" dirty="0">
                <a:latin typeface="Verdana" panose="020B0604030504040204" pitchFamily="34" charset="0"/>
                <a:ea typeface="Verdana" panose="020B0604030504040204" pitchFamily="34" charset="0"/>
                <a:cs typeface="Segoe UI" panose="020B0502040204020203" pitchFamily="34" charset="0"/>
              </a:rPr>
              <a:t>WEB DEVELOPMENT</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963781" y="4770645"/>
            <a:ext cx="5609219" cy="576738"/>
          </a:xfrm>
        </p:spPr>
        <p:txBody>
          <a:bodyPr anchor="b">
            <a:normAutofit/>
          </a:bodyPr>
          <a:lstStyle/>
          <a:p>
            <a:pPr algn="r"/>
            <a:r>
              <a:rPr lang="en-US" sz="2000" b="1" i="1" dirty="0">
                <a:solidFill>
                  <a:schemeClr val="bg2">
                    <a:lumMod val="40000"/>
                    <a:lumOff val="60000"/>
                  </a:schemeClr>
                </a:solidFill>
                <a:latin typeface="Goudy Old Style" panose="02020502050305020303" pitchFamily="18" charset="0"/>
              </a:rPr>
              <a:t>a project report</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 name="Graphic 5" descr="Web design with solid fill">
            <a:extLst>
              <a:ext uri="{FF2B5EF4-FFF2-40B4-BE49-F238E27FC236}">
                <a16:creationId xmlns:a16="http://schemas.microsoft.com/office/drawing/2014/main" id="{9A057478-15C0-4444-9909-2E0A835E03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86758" y="1384005"/>
            <a:ext cx="1584000" cy="1584000"/>
          </a:xfrm>
          <a:prstGeom prst="rect">
            <a:avLst/>
          </a:prstGeom>
        </p:spPr>
      </p:pic>
      <p:pic>
        <p:nvPicPr>
          <p:cNvPr id="1026" name="Picture 2" descr="Css vector icon isolated on transparent background, Css transparency logo  concept Stock Vector Image &amp; Art - Alamy">
            <a:extLst>
              <a:ext uri="{FF2B5EF4-FFF2-40B4-BE49-F238E27FC236}">
                <a16:creationId xmlns:a16="http://schemas.microsoft.com/office/drawing/2014/main" id="{CAFCC42F-65E6-4AB9-9F54-AC2BF07193C8}"/>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foregroundMark x1="31336" y1="23276" x2="31336" y2="23276"/>
                        <a14:foregroundMark x1="61751" y1="56034" x2="62673" y2="56034"/>
                        <a14:foregroundMark x1="42857" y1="53448" x2="42857" y2="53448"/>
                        <a14:foregroundMark x1="41014" y1="52586" x2="42396" y2="52586"/>
                        <a14:foregroundMark x1="47465" y1="51724" x2="46083" y2="51724"/>
                        <a14:foregroundMark x1="55300" y1="54741" x2="55300" y2="54741"/>
                        <a14:foregroundMark x1="55760" y1="51293" x2="55760" y2="51293"/>
                        <a14:foregroundMark x1="55760" y1="51293" x2="55760" y2="50000"/>
                        <a14:foregroundMark x1="68664" y1="50431" x2="66820" y2="51293"/>
                        <a14:foregroundMark x1="68664" y1="54310" x2="69124" y2="57759"/>
                      </a14:backgroundRemoval>
                    </a14:imgEffect>
                    <a14:imgEffect>
                      <a14:sharpenSoften amount="500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9885458" y="439622"/>
            <a:ext cx="2188706" cy="234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avaScript PNG, Transparent JS Logo Free Download - Free Transparent PNG  Logos">
            <a:extLst>
              <a:ext uri="{FF2B5EF4-FFF2-40B4-BE49-F238E27FC236}">
                <a16:creationId xmlns:a16="http://schemas.microsoft.com/office/drawing/2014/main" id="{648D087D-29F7-43A5-A22F-E0CAC943FCA5}"/>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000" b="90000" l="10000" r="90000">
                        <a14:foregroundMark x1="37333" y1="28889" x2="34222" y2="29333"/>
                        <a14:foregroundMark x1="54222" y1="27556" x2="62667" y2="27556"/>
                        <a14:foregroundMark x1="32000" y1="41333" x2="27111" y2="43556"/>
                        <a14:foregroundMark x1="89333" y1="27556" x2="89333" y2="27556"/>
                      </a14:backgroundRemoval>
                    </a14:imgEffect>
                  </a14:imgLayer>
                </a14:imgProps>
              </a:ext>
              <a:ext uri="{28A0092B-C50C-407E-A947-70E740481C1C}">
                <a14:useLocalDpi xmlns:a14="http://schemas.microsoft.com/office/drawing/2010/main" val="0"/>
              </a:ext>
            </a:extLst>
          </a:blip>
          <a:srcRect/>
          <a:stretch>
            <a:fillRect/>
          </a:stretch>
        </p:blipFill>
        <p:spPr bwMode="auto">
          <a:xfrm>
            <a:off x="599122" y="3945418"/>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omputer Icons HTML Font, others, text, logo, computer Program png | PNGWing">
            <a:extLst>
              <a:ext uri="{FF2B5EF4-FFF2-40B4-BE49-F238E27FC236}">
                <a16:creationId xmlns:a16="http://schemas.microsoft.com/office/drawing/2014/main" id="{7966A966-F9FB-41E4-B48F-80DE99EB1FD6}"/>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4192" b="97605" l="9967" r="89701">
                        <a14:foregroundMark x1="60133" y1="16766" x2="60133" y2="16766"/>
                        <a14:foregroundMark x1="52824" y1="4790" x2="52824" y2="4790"/>
                        <a14:foregroundMark x1="58140" y1="97006" x2="56811" y2="97605"/>
                        <a14:foregroundMark x1="59801" y1="67066" x2="60133" y2="64671"/>
                        <a14:foregroundMark x1="53156" y1="61078" x2="50498" y2="61078"/>
                        <a14:foregroundMark x1="47508" y1="56886" x2="46844" y2="59880"/>
                        <a14:foregroundMark x1="39203" y1="53892" x2="39203" y2="53892"/>
                        <a14:foregroundMark x1="30565" y1="58683" x2="28904" y2="57485"/>
                        <a14:backgroundMark x1="44518" y1="29341" x2="50166" y2="31737"/>
                        <a14:backgroundMark x1="52492" y1="39521" x2="58804" y2="37126"/>
                        <a14:backgroundMark x1="51163" y1="37725" x2="49502" y2="39521"/>
                        <a14:backgroundMark x1="52492" y1="37126" x2="52492" y2="37126"/>
                        <a14:backgroundMark x1="52492" y1="37126" x2="52824" y2="39521"/>
                        <a14:backgroundMark x1="52824" y1="35928" x2="52824" y2="35928"/>
                        <a14:backgroundMark x1="41196" y1="80240" x2="49834" y2="80240"/>
                        <a14:backgroundMark x1="51495" y1="88623" x2="55482" y2="86826"/>
                        <a14:backgroundMark x1="49834" y1="80838" x2="55814" y2="86228"/>
                        <a14:backgroundMark x1="51163" y1="81437" x2="51163" y2="81437"/>
                        <a14:backgroundMark x1="49834" y1="80240" x2="51495" y2="81437"/>
                        <a14:backgroundMark x1="51495" y1="34731" x2="52492" y2="38323"/>
                        <a14:backgroundMark x1="43522" y1="20958" x2="45847" y2="29341"/>
                      </a14:backgroundRemoval>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1573034" y="147216"/>
            <a:ext cx="3096000" cy="1717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2A90A-6012-4753-9C58-45123E869C54}"/>
              </a:ext>
            </a:extLst>
          </p:cNvPr>
          <p:cNvSpPr>
            <a:spLocks noGrp="1"/>
          </p:cNvSpPr>
          <p:nvPr>
            <p:ph type="title"/>
          </p:nvPr>
        </p:nvSpPr>
        <p:spPr/>
        <p:txBody>
          <a:bodyPr anchor="b"/>
          <a:lstStyle/>
          <a:p>
            <a:pPr>
              <a:lnSpc>
                <a:spcPct val="100000"/>
              </a:lnSpc>
            </a:pPr>
            <a:r>
              <a:rPr lang="en-IN" b="1" dirty="0">
                <a:solidFill>
                  <a:schemeClr val="bg2">
                    <a:lumMod val="90000"/>
                  </a:schemeClr>
                </a:solidFill>
                <a:latin typeface="Verdana" panose="020B0604030504040204" pitchFamily="34" charset="0"/>
                <a:ea typeface="Verdana" panose="020B0604030504040204" pitchFamily="34" charset="0"/>
              </a:rPr>
              <a:t>IMPLEMENTATION</a:t>
            </a:r>
          </a:p>
        </p:txBody>
      </p:sp>
      <p:sp>
        <p:nvSpPr>
          <p:cNvPr id="3" name="Content Placeholder 2">
            <a:extLst>
              <a:ext uri="{FF2B5EF4-FFF2-40B4-BE49-F238E27FC236}">
                <a16:creationId xmlns:a16="http://schemas.microsoft.com/office/drawing/2014/main" id="{71F211A5-EDF6-4085-8C4D-ED6D6245879F}"/>
              </a:ext>
            </a:extLst>
          </p:cNvPr>
          <p:cNvSpPr>
            <a:spLocks noGrp="1"/>
          </p:cNvSpPr>
          <p:nvPr>
            <p:ph idx="1"/>
          </p:nvPr>
        </p:nvSpPr>
        <p:spPr/>
        <p:txBody>
          <a:bodyPr>
            <a:noAutofit/>
          </a:bodyPr>
          <a:lstStyle/>
          <a:p>
            <a:pPr marL="0" indent="0">
              <a:lnSpc>
                <a:spcPct val="100000"/>
              </a:lnSpc>
              <a:buNone/>
            </a:pPr>
            <a:r>
              <a:rPr lang="en-IN" sz="2200" dirty="0">
                <a:solidFill>
                  <a:schemeClr val="accent1">
                    <a:lumMod val="60000"/>
                    <a:lumOff val="40000"/>
                  </a:schemeClr>
                </a:solidFill>
                <a:latin typeface="Goudy Old Style" panose="02020502050305020303" pitchFamily="18" charset="0"/>
              </a:rPr>
              <a:t>The job involving development of a responsive web page needs lots of patience as all the elements from an HTML document needs to fit all sorts of screens on which it is viewed. Every element defined in the document needs to be viewed and then, as per the requirement certain adjustments/changes should be made. While, creating multipage website is easier, as its just merging all the other webpages into a single document using a </a:t>
            </a:r>
            <a:r>
              <a:rPr lang="en-IN" sz="2200" i="1" dirty="0" err="1">
                <a:solidFill>
                  <a:schemeClr val="accent1">
                    <a:lumMod val="60000"/>
                    <a:lumOff val="40000"/>
                  </a:schemeClr>
                </a:solidFill>
                <a:latin typeface="Goudy Old Style" panose="02020502050305020303" pitchFamily="18" charset="0"/>
              </a:rPr>
              <a:t>href</a:t>
            </a:r>
            <a:r>
              <a:rPr lang="en-IN" sz="2200" dirty="0">
                <a:solidFill>
                  <a:schemeClr val="accent1">
                    <a:lumMod val="60000"/>
                    <a:lumOff val="40000"/>
                  </a:schemeClr>
                </a:solidFill>
                <a:latin typeface="Goudy Old Style" panose="02020502050305020303" pitchFamily="18" charset="0"/>
              </a:rPr>
              <a:t> attribute.</a:t>
            </a:r>
          </a:p>
          <a:p>
            <a:pPr marL="0" indent="0">
              <a:lnSpc>
                <a:spcPct val="100000"/>
              </a:lnSpc>
              <a:buNone/>
            </a:pPr>
            <a:r>
              <a:rPr lang="en-IN" sz="2200" dirty="0">
                <a:solidFill>
                  <a:schemeClr val="accent1">
                    <a:lumMod val="60000"/>
                    <a:lumOff val="40000"/>
                  </a:schemeClr>
                </a:solidFill>
                <a:latin typeface="Goudy Old Style" panose="02020502050305020303" pitchFamily="18" charset="0"/>
              </a:rPr>
              <a:t>I have tried to create a business profile of some company named </a:t>
            </a:r>
            <a:r>
              <a:rPr lang="en-IN" sz="2200" dirty="0" err="1">
                <a:solidFill>
                  <a:schemeClr val="accent1">
                    <a:lumMod val="60000"/>
                    <a:lumOff val="40000"/>
                  </a:schemeClr>
                </a:solidFill>
                <a:latin typeface="Goudy Old Style" panose="02020502050305020303" pitchFamily="18" charset="0"/>
              </a:rPr>
              <a:t>designX</a:t>
            </a:r>
            <a:r>
              <a:rPr lang="en-IN" sz="2200" baseline="30000" dirty="0" err="1">
                <a:solidFill>
                  <a:schemeClr val="accent1">
                    <a:lumMod val="60000"/>
                    <a:lumOff val="40000"/>
                  </a:schemeClr>
                </a:solidFill>
                <a:latin typeface="Goudy Old Style" panose="02020502050305020303" pitchFamily="18" charset="0"/>
              </a:rPr>
              <a:t>TM</a:t>
            </a:r>
            <a:r>
              <a:rPr lang="en-IN" sz="2200" dirty="0">
                <a:solidFill>
                  <a:schemeClr val="accent1">
                    <a:lumMod val="60000"/>
                    <a:lumOff val="40000"/>
                  </a:schemeClr>
                </a:solidFill>
                <a:latin typeface="Goudy Old Style" panose="02020502050305020303" pitchFamily="18" charset="0"/>
              </a:rPr>
              <a:t>, using various HTML  tags  such  as &lt;</a:t>
            </a:r>
            <a:r>
              <a:rPr lang="en-IN" sz="2200" dirty="0" err="1">
                <a:solidFill>
                  <a:schemeClr val="accent1">
                    <a:lumMod val="60000"/>
                    <a:lumOff val="40000"/>
                  </a:schemeClr>
                </a:solidFill>
                <a:latin typeface="Goudy Old Style" panose="02020502050305020303" pitchFamily="18" charset="0"/>
              </a:rPr>
              <a:t>img</a:t>
            </a:r>
            <a:r>
              <a:rPr lang="en-IN" sz="2200" dirty="0">
                <a:solidFill>
                  <a:schemeClr val="accent1">
                    <a:lumMod val="60000"/>
                    <a:lumOff val="40000"/>
                  </a:schemeClr>
                </a:solidFill>
                <a:latin typeface="Goudy Old Style" panose="02020502050305020303" pitchFamily="18" charset="0"/>
              </a:rPr>
              <a:t>&gt;, &lt;p&gt;, &lt;h2&gt;, &lt;nav&gt;, &lt;div&gt;, &lt;label&gt;, &lt;section&gt;, &lt;ul&gt;, &lt;a&gt;, &lt;</a:t>
            </a:r>
            <a:r>
              <a:rPr lang="en-IN" sz="2200" dirty="0" err="1">
                <a:solidFill>
                  <a:schemeClr val="accent1">
                    <a:lumMod val="60000"/>
                    <a:lumOff val="40000"/>
                  </a:schemeClr>
                </a:solidFill>
                <a:latin typeface="Goudy Old Style" panose="02020502050305020303" pitchFamily="18" charset="0"/>
              </a:rPr>
              <a:t>br</a:t>
            </a:r>
            <a:r>
              <a:rPr lang="en-IN" sz="2200" dirty="0">
                <a:solidFill>
                  <a:schemeClr val="accent1">
                    <a:lumMod val="60000"/>
                    <a:lumOff val="40000"/>
                  </a:schemeClr>
                </a:solidFill>
                <a:latin typeface="Goudy Old Style" panose="02020502050305020303" pitchFamily="18" charset="0"/>
              </a:rPr>
              <a:t>&gt;, &lt;hr&gt; and various text editing tags such as, &lt;b&gt;, &lt;sup&gt;, &lt;small&gt;  were also used.</a:t>
            </a:r>
          </a:p>
          <a:p>
            <a:pPr marL="0" indent="0">
              <a:lnSpc>
                <a:spcPct val="100000"/>
              </a:lnSpc>
              <a:buNone/>
            </a:pPr>
            <a:r>
              <a:rPr lang="en-IN" sz="2200" dirty="0">
                <a:solidFill>
                  <a:schemeClr val="accent1">
                    <a:lumMod val="60000"/>
                    <a:lumOff val="40000"/>
                  </a:schemeClr>
                </a:solidFill>
                <a:latin typeface="Goudy Old Style" panose="02020502050305020303" pitchFamily="18" charset="0"/>
              </a:rPr>
              <a:t>The .</a:t>
            </a:r>
            <a:r>
              <a:rPr lang="en-IN" sz="2200" dirty="0" err="1">
                <a:solidFill>
                  <a:schemeClr val="accent1">
                    <a:lumMod val="60000"/>
                    <a:lumOff val="40000"/>
                  </a:schemeClr>
                </a:solidFill>
                <a:latin typeface="Goudy Old Style" panose="02020502050305020303" pitchFamily="18" charset="0"/>
              </a:rPr>
              <a:t>css</a:t>
            </a:r>
            <a:r>
              <a:rPr lang="en-IN" sz="2200" dirty="0">
                <a:solidFill>
                  <a:schemeClr val="accent1">
                    <a:lumMod val="60000"/>
                    <a:lumOff val="40000"/>
                  </a:schemeClr>
                </a:solidFill>
                <a:latin typeface="Goudy Old Style" panose="02020502050305020303" pitchFamily="18" charset="0"/>
              </a:rPr>
              <a:t> file is separately created and is linked to the main document using the link tag. Also, the scripting language is used at one section to make the website more realistic and interactive.</a:t>
            </a:r>
          </a:p>
        </p:txBody>
      </p:sp>
    </p:spTree>
    <p:extLst>
      <p:ext uri="{BB962C8B-B14F-4D97-AF65-F5344CB8AC3E}">
        <p14:creationId xmlns:p14="http://schemas.microsoft.com/office/powerpoint/2010/main" val="2038282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EB55F-2AF3-42D6-803B-9B5B7F164D93}"/>
              </a:ext>
            </a:extLst>
          </p:cNvPr>
          <p:cNvSpPr>
            <a:spLocks noGrp="1"/>
          </p:cNvSpPr>
          <p:nvPr>
            <p:ph type="title"/>
          </p:nvPr>
        </p:nvSpPr>
        <p:spPr/>
        <p:txBody>
          <a:bodyPr anchor="b"/>
          <a:lstStyle/>
          <a:p>
            <a:r>
              <a:rPr lang="en-IN" b="1" dirty="0">
                <a:solidFill>
                  <a:schemeClr val="bg2">
                    <a:lumMod val="90000"/>
                  </a:schemeClr>
                </a:solidFill>
                <a:latin typeface="Verdana" panose="020B0604030504040204" pitchFamily="34" charset="0"/>
                <a:ea typeface="Verdana" panose="020B0604030504040204" pitchFamily="34" charset="0"/>
              </a:rPr>
              <a:t>OBSERVATION</a:t>
            </a:r>
          </a:p>
        </p:txBody>
      </p:sp>
      <p:sp>
        <p:nvSpPr>
          <p:cNvPr id="3" name="Content Placeholder 2">
            <a:extLst>
              <a:ext uri="{FF2B5EF4-FFF2-40B4-BE49-F238E27FC236}">
                <a16:creationId xmlns:a16="http://schemas.microsoft.com/office/drawing/2014/main" id="{B4926C5B-9AA7-41F8-AEA0-ACBC9DB43351}"/>
              </a:ext>
            </a:extLst>
          </p:cNvPr>
          <p:cNvSpPr>
            <a:spLocks noGrp="1"/>
          </p:cNvSpPr>
          <p:nvPr>
            <p:ph idx="1"/>
          </p:nvPr>
        </p:nvSpPr>
        <p:spPr/>
        <p:txBody>
          <a:bodyPr>
            <a:normAutofit/>
          </a:bodyPr>
          <a:lstStyle/>
          <a:p>
            <a:pPr marL="0" indent="0">
              <a:lnSpc>
                <a:spcPct val="100000"/>
              </a:lnSpc>
              <a:buNone/>
            </a:pPr>
            <a:r>
              <a:rPr lang="en-IN" sz="2200" dirty="0">
                <a:solidFill>
                  <a:schemeClr val="accent1">
                    <a:lumMod val="60000"/>
                    <a:lumOff val="40000"/>
                  </a:schemeClr>
                </a:solidFill>
                <a:latin typeface="Goudy Old Style" panose="02020502050305020303" pitchFamily="18" charset="0"/>
              </a:rPr>
              <a:t>Before launching any new website, it is important to test it in more than one browser, because there can be slight differences in how browsers display the pages. At times, when a website is tested in more than one browser, it might be seen that some elements of a website do not look as it was expected to be. This error may arise due to the compatibility of versions of web browsers.</a:t>
            </a:r>
          </a:p>
          <a:p>
            <a:pPr marL="0" indent="0">
              <a:lnSpc>
                <a:spcPct val="100000"/>
              </a:lnSpc>
              <a:buNone/>
            </a:pPr>
            <a:r>
              <a:rPr lang="en-IN" sz="2200" dirty="0">
                <a:solidFill>
                  <a:schemeClr val="accent1">
                    <a:lumMod val="60000"/>
                    <a:lumOff val="40000"/>
                  </a:schemeClr>
                </a:solidFill>
                <a:latin typeface="Goudy Old Style" panose="02020502050305020303" pitchFamily="18" charset="0"/>
              </a:rPr>
              <a:t>And since the website created by me was only tried and tested on Google Chrome, it may not run in the same fashion as it is being executed by the Chrome browser</a:t>
            </a:r>
          </a:p>
        </p:txBody>
      </p:sp>
    </p:spTree>
    <p:extLst>
      <p:ext uri="{BB962C8B-B14F-4D97-AF65-F5344CB8AC3E}">
        <p14:creationId xmlns:p14="http://schemas.microsoft.com/office/powerpoint/2010/main" val="2440055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4A60F-7F43-42F2-9CC2-5306DB301E8F}"/>
              </a:ext>
            </a:extLst>
          </p:cNvPr>
          <p:cNvSpPr>
            <a:spLocks noGrp="1"/>
          </p:cNvSpPr>
          <p:nvPr>
            <p:ph type="title"/>
          </p:nvPr>
        </p:nvSpPr>
        <p:spPr/>
        <p:txBody>
          <a:bodyPr anchor="b"/>
          <a:lstStyle/>
          <a:p>
            <a:pPr>
              <a:lnSpc>
                <a:spcPct val="100000"/>
              </a:lnSpc>
            </a:pPr>
            <a:r>
              <a:rPr lang="en-IN" b="1" dirty="0">
                <a:solidFill>
                  <a:schemeClr val="bg2">
                    <a:lumMod val="90000"/>
                  </a:schemeClr>
                </a:solidFill>
                <a:latin typeface="Verdana" panose="020B0604030504040204" pitchFamily="34" charset="0"/>
                <a:ea typeface="Verdana" panose="020B0604030504040204" pitchFamily="34" charset="0"/>
              </a:rPr>
              <a:t>SCOPE FOR FURTHER STUDIES</a:t>
            </a:r>
          </a:p>
        </p:txBody>
      </p:sp>
      <p:sp>
        <p:nvSpPr>
          <p:cNvPr id="3" name="Content Placeholder 2">
            <a:extLst>
              <a:ext uri="{FF2B5EF4-FFF2-40B4-BE49-F238E27FC236}">
                <a16:creationId xmlns:a16="http://schemas.microsoft.com/office/drawing/2014/main" id="{6AA8562A-7088-4976-AEFF-FAC17B75906A}"/>
              </a:ext>
            </a:extLst>
          </p:cNvPr>
          <p:cNvSpPr>
            <a:spLocks noGrp="1"/>
          </p:cNvSpPr>
          <p:nvPr>
            <p:ph idx="1"/>
          </p:nvPr>
        </p:nvSpPr>
        <p:spPr/>
        <p:txBody>
          <a:bodyPr>
            <a:normAutofit/>
          </a:bodyPr>
          <a:lstStyle/>
          <a:p>
            <a:pPr marL="0" indent="0">
              <a:lnSpc>
                <a:spcPct val="100000"/>
              </a:lnSpc>
              <a:buNone/>
            </a:pPr>
            <a:r>
              <a:rPr lang="en-IN" sz="2200" dirty="0">
                <a:solidFill>
                  <a:schemeClr val="accent1">
                    <a:lumMod val="60000"/>
                    <a:lumOff val="40000"/>
                  </a:schemeClr>
                </a:solidFill>
                <a:latin typeface="Goudy Old Style" panose="02020502050305020303" pitchFamily="18" charset="0"/>
              </a:rPr>
              <a:t>When the world is moving from cashless transactions to online transactions, from offline classes to online classes, the courses associated with the internet have gained more importance than anything else.</a:t>
            </a:r>
          </a:p>
          <a:p>
            <a:pPr marL="0" indent="0">
              <a:lnSpc>
                <a:spcPct val="100000"/>
              </a:lnSpc>
              <a:buNone/>
            </a:pPr>
            <a:r>
              <a:rPr lang="en-IN" sz="2200" dirty="0">
                <a:solidFill>
                  <a:schemeClr val="accent1">
                    <a:lumMod val="60000"/>
                    <a:lumOff val="40000"/>
                  </a:schemeClr>
                </a:solidFill>
                <a:latin typeface="Goudy Old Style" panose="02020502050305020303" pitchFamily="18" charset="0"/>
              </a:rPr>
              <a:t>With the digitalization and the availability of electronic devices in the hands of everyone, the one who presents his business on social media and through websites, gets more attention and thus, money.</a:t>
            </a:r>
          </a:p>
          <a:p>
            <a:pPr marL="0" indent="0">
              <a:lnSpc>
                <a:spcPct val="100000"/>
              </a:lnSpc>
              <a:buNone/>
            </a:pPr>
            <a:r>
              <a:rPr lang="en-IN" sz="2200" dirty="0">
                <a:solidFill>
                  <a:schemeClr val="accent1">
                    <a:lumMod val="60000"/>
                    <a:lumOff val="40000"/>
                  </a:schemeClr>
                </a:solidFill>
                <a:latin typeface="Goudy Old Style" panose="02020502050305020303" pitchFamily="18" charset="0"/>
              </a:rPr>
              <a:t>With the tremendous progress in the launch of websites, there are huge opportunities available for people who want to work in this field.</a:t>
            </a:r>
          </a:p>
          <a:p>
            <a:pPr marL="0" indent="0">
              <a:lnSpc>
                <a:spcPct val="100000"/>
              </a:lnSpc>
              <a:buNone/>
            </a:pPr>
            <a:r>
              <a:rPr lang="en-IN" sz="2200" dirty="0">
                <a:solidFill>
                  <a:schemeClr val="accent1">
                    <a:lumMod val="60000"/>
                    <a:lumOff val="40000"/>
                  </a:schemeClr>
                </a:solidFill>
                <a:latin typeface="Goudy Old Style" panose="02020502050305020303" pitchFamily="18" charset="0"/>
              </a:rPr>
              <a:t>Many organisations hire web designers for their online work and website development. With rapid advent of online industry, the demand of web development professionals is increasing, and this has created a huge job opportunity for the aspirants in the upcoming days.</a:t>
            </a:r>
          </a:p>
        </p:txBody>
      </p:sp>
    </p:spTree>
    <p:extLst>
      <p:ext uri="{BB962C8B-B14F-4D97-AF65-F5344CB8AC3E}">
        <p14:creationId xmlns:p14="http://schemas.microsoft.com/office/powerpoint/2010/main" val="3589891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FF0CB-C79D-4C8F-94B3-B5E67A1F810C}"/>
              </a:ext>
            </a:extLst>
          </p:cNvPr>
          <p:cNvSpPr>
            <a:spLocks noGrp="1"/>
          </p:cNvSpPr>
          <p:nvPr>
            <p:ph type="title"/>
          </p:nvPr>
        </p:nvSpPr>
        <p:spPr/>
        <p:txBody>
          <a:bodyPr anchor="b"/>
          <a:lstStyle/>
          <a:p>
            <a:pPr>
              <a:lnSpc>
                <a:spcPct val="100000"/>
              </a:lnSpc>
            </a:pPr>
            <a:r>
              <a:rPr lang="en-IN" b="1" dirty="0">
                <a:solidFill>
                  <a:schemeClr val="bg2">
                    <a:lumMod val="90000"/>
                  </a:schemeClr>
                </a:solidFill>
                <a:latin typeface="Verdana" panose="020B0604030504040204" pitchFamily="34" charset="0"/>
                <a:ea typeface="Verdana" panose="020B0604030504040204" pitchFamily="34" charset="0"/>
              </a:rPr>
              <a:t>CONCLUSION</a:t>
            </a:r>
          </a:p>
        </p:txBody>
      </p:sp>
      <p:sp>
        <p:nvSpPr>
          <p:cNvPr id="3" name="Content Placeholder 2">
            <a:extLst>
              <a:ext uri="{FF2B5EF4-FFF2-40B4-BE49-F238E27FC236}">
                <a16:creationId xmlns:a16="http://schemas.microsoft.com/office/drawing/2014/main" id="{1CA2C895-EBD3-455F-9FBE-418636D5ECA0}"/>
              </a:ext>
            </a:extLst>
          </p:cNvPr>
          <p:cNvSpPr>
            <a:spLocks noGrp="1"/>
          </p:cNvSpPr>
          <p:nvPr>
            <p:ph idx="1"/>
          </p:nvPr>
        </p:nvSpPr>
        <p:spPr/>
        <p:txBody>
          <a:bodyPr>
            <a:normAutofit/>
          </a:bodyPr>
          <a:lstStyle/>
          <a:p>
            <a:pPr marL="0" indent="0">
              <a:lnSpc>
                <a:spcPct val="100000"/>
              </a:lnSpc>
              <a:buNone/>
            </a:pPr>
            <a:r>
              <a:rPr lang="en-IN" sz="2200" dirty="0">
                <a:solidFill>
                  <a:schemeClr val="accent1">
                    <a:lumMod val="60000"/>
                    <a:lumOff val="40000"/>
                  </a:schemeClr>
                </a:solidFill>
                <a:latin typeface="Goudy Old Style" panose="02020502050305020303" pitchFamily="18" charset="0"/>
              </a:rPr>
              <a:t>First, the two most important things that I have learnt are: time-management skills and self-motivation. </a:t>
            </a:r>
          </a:p>
          <a:p>
            <a:pPr marL="0" indent="0">
              <a:lnSpc>
                <a:spcPct val="100000"/>
              </a:lnSpc>
              <a:buNone/>
            </a:pPr>
            <a:r>
              <a:rPr lang="en-IN" sz="2200" dirty="0">
                <a:solidFill>
                  <a:schemeClr val="accent1">
                    <a:lumMod val="60000"/>
                    <a:lumOff val="40000"/>
                  </a:schemeClr>
                </a:solidFill>
                <a:latin typeface="Goudy Old Style" panose="02020502050305020303" pitchFamily="18" charset="0"/>
              </a:rPr>
              <a:t>Secondly, with rapid advent of networking industry, this internship has been an excellent experience and has boosted my interest in this field. I can conclude that, I have learnt lots of things in these few weeks.</a:t>
            </a:r>
          </a:p>
          <a:p>
            <a:pPr marL="0" indent="0">
              <a:lnSpc>
                <a:spcPct val="100000"/>
              </a:lnSpc>
              <a:buNone/>
            </a:pPr>
            <a:r>
              <a:rPr lang="en-IN" sz="2200" dirty="0">
                <a:solidFill>
                  <a:schemeClr val="accent1">
                    <a:lumMod val="60000"/>
                    <a:lumOff val="40000"/>
                  </a:schemeClr>
                </a:solidFill>
                <a:latin typeface="Goudy Old Style" panose="02020502050305020303" pitchFamily="18" charset="0"/>
              </a:rPr>
              <a:t>The technical aspects of the work I have done may not be flawless and could be improvised. As someone with no prior experience in HTML, CSS, JavaScript whatsoever, I believe my time spent in learning and discovering new features was well worth it and contributed to finding an acceptable solution to an important aspect of web design and development</a:t>
            </a:r>
          </a:p>
        </p:txBody>
      </p:sp>
    </p:spTree>
    <p:extLst>
      <p:ext uri="{BB962C8B-B14F-4D97-AF65-F5344CB8AC3E}">
        <p14:creationId xmlns:p14="http://schemas.microsoft.com/office/powerpoint/2010/main" val="1311451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9F42B-8BF6-482A-AA44-06052FACDD1A}"/>
              </a:ext>
            </a:extLst>
          </p:cNvPr>
          <p:cNvSpPr>
            <a:spLocks noGrp="1"/>
          </p:cNvSpPr>
          <p:nvPr>
            <p:ph type="title"/>
          </p:nvPr>
        </p:nvSpPr>
        <p:spPr/>
        <p:txBody>
          <a:bodyPr anchor="b"/>
          <a:lstStyle/>
          <a:p>
            <a:pPr>
              <a:lnSpc>
                <a:spcPct val="100000"/>
              </a:lnSpc>
            </a:pPr>
            <a:r>
              <a:rPr lang="en-IN" b="1" dirty="0">
                <a:solidFill>
                  <a:schemeClr val="bg2">
                    <a:lumMod val="90000"/>
                  </a:schemeClr>
                </a:solidFill>
                <a:latin typeface="Verdana" panose="020B0604030504040204" pitchFamily="34" charset="0"/>
                <a:ea typeface="Verdana" panose="020B0604030504040204" pitchFamily="34" charset="0"/>
              </a:rPr>
              <a:t>REFERENCE</a:t>
            </a:r>
          </a:p>
        </p:txBody>
      </p:sp>
      <p:sp>
        <p:nvSpPr>
          <p:cNvPr id="3" name="Content Placeholder 2">
            <a:extLst>
              <a:ext uri="{FF2B5EF4-FFF2-40B4-BE49-F238E27FC236}">
                <a16:creationId xmlns:a16="http://schemas.microsoft.com/office/drawing/2014/main" id="{E68AB765-B5E6-45AE-8357-17E3C79710FE}"/>
              </a:ext>
            </a:extLst>
          </p:cNvPr>
          <p:cNvSpPr>
            <a:spLocks noGrp="1"/>
          </p:cNvSpPr>
          <p:nvPr>
            <p:ph idx="1"/>
          </p:nvPr>
        </p:nvSpPr>
        <p:spPr/>
        <p:txBody>
          <a:bodyPr>
            <a:normAutofit/>
          </a:bodyPr>
          <a:lstStyle/>
          <a:p>
            <a:pPr lvl="1">
              <a:lnSpc>
                <a:spcPct val="100000"/>
              </a:lnSpc>
            </a:pPr>
            <a:r>
              <a:rPr lang="en-IN" sz="2200" dirty="0">
                <a:solidFill>
                  <a:schemeClr val="accent1">
                    <a:lumMod val="60000"/>
                    <a:lumOff val="40000"/>
                  </a:schemeClr>
                </a:solidFill>
                <a:latin typeface="Goudy Old Style" panose="02020502050305020303" pitchFamily="18" charset="0"/>
              </a:rPr>
              <a:t>HTML &amp; CSS: The Complete Reference, Fifth Edition, by Thomas A. Powell</a:t>
            </a:r>
          </a:p>
          <a:p>
            <a:pPr lvl="1">
              <a:lnSpc>
                <a:spcPct val="100000"/>
              </a:lnSpc>
            </a:pPr>
            <a:r>
              <a:rPr lang="en-IN" sz="2200" dirty="0">
                <a:solidFill>
                  <a:schemeClr val="accent1">
                    <a:lumMod val="60000"/>
                    <a:lumOff val="40000"/>
                  </a:schemeClr>
                </a:solidFill>
                <a:latin typeface="Goudy Old Style" panose="02020502050305020303" pitchFamily="18" charset="0"/>
              </a:rPr>
              <a:t>HTML &amp; CSS- design and build websites, by Jon Duckett.</a:t>
            </a:r>
          </a:p>
          <a:p>
            <a:pPr lvl="1">
              <a:lnSpc>
                <a:spcPct val="100000"/>
              </a:lnSpc>
            </a:pPr>
            <a:r>
              <a:rPr lang="en-IN" sz="2200" dirty="0">
                <a:solidFill>
                  <a:schemeClr val="accent1">
                    <a:lumMod val="60000"/>
                    <a:lumOff val="40000"/>
                  </a:schemeClr>
                </a:solidFill>
                <a:latin typeface="Goudy Old Style" panose="02020502050305020303" pitchFamily="18" charset="0"/>
              </a:rPr>
              <a:t>Creating Web Pages All-in-One Desk Reference, Third Edition, by Richard Wagner and Richard Mansfield.</a:t>
            </a:r>
          </a:p>
          <a:p>
            <a:pPr lvl="1">
              <a:lnSpc>
                <a:spcPct val="100000"/>
              </a:lnSpc>
            </a:pPr>
            <a:r>
              <a:rPr lang="en-IN" sz="2200" dirty="0">
                <a:solidFill>
                  <a:schemeClr val="accent1">
                    <a:lumMod val="60000"/>
                    <a:lumOff val="40000"/>
                  </a:schemeClr>
                </a:solidFill>
                <a:latin typeface="Goudy Old Style" panose="02020502050305020303" pitchFamily="18" charset="0"/>
              </a:rPr>
              <a:t>Few videos from YouTube</a:t>
            </a:r>
          </a:p>
        </p:txBody>
      </p:sp>
    </p:spTree>
    <p:extLst>
      <p:ext uri="{BB962C8B-B14F-4D97-AF65-F5344CB8AC3E}">
        <p14:creationId xmlns:p14="http://schemas.microsoft.com/office/powerpoint/2010/main" val="1219221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8D2D1-6057-471A-9CB9-4EA51F1A05A8}"/>
              </a:ext>
            </a:extLst>
          </p:cNvPr>
          <p:cNvSpPr>
            <a:spLocks noGrp="1"/>
          </p:cNvSpPr>
          <p:nvPr>
            <p:ph type="ctrTitle"/>
          </p:nvPr>
        </p:nvSpPr>
        <p:spPr>
          <a:xfrm>
            <a:off x="1524000" y="880317"/>
            <a:ext cx="9144000" cy="4888472"/>
          </a:xfrm>
        </p:spPr>
        <p:txBody>
          <a:bodyPr>
            <a:noAutofit/>
          </a:bodyPr>
          <a:lstStyle/>
          <a:p>
            <a:pPr marL="457200" lvl="1" indent="0">
              <a:lnSpc>
                <a:spcPct val="110000"/>
              </a:lnSpc>
              <a:spcBef>
                <a:spcPts val="0"/>
              </a:spcBef>
            </a:pPr>
            <a:r>
              <a:rPr lang="en-IN" sz="4400" dirty="0">
                <a:solidFill>
                  <a:schemeClr val="accent1">
                    <a:lumMod val="50000"/>
                  </a:schemeClr>
                </a:solidFill>
                <a:latin typeface="Courier New" panose="02070309020205020404" pitchFamily="49" charset="0"/>
                <a:ea typeface="Verdana" panose="020B0604030504040204" pitchFamily="34" charset="0"/>
                <a:cs typeface="Courier New" panose="02070309020205020404" pitchFamily="49" charset="0"/>
              </a:rPr>
              <a:t>&lt;!DOCTYPE html&gt;</a:t>
            </a:r>
            <a:br>
              <a:rPr lang="en-IN" sz="4400" dirty="0">
                <a:solidFill>
                  <a:schemeClr val="accent1">
                    <a:lumMod val="50000"/>
                  </a:schemeClr>
                </a:solidFill>
                <a:latin typeface="Courier New" panose="02070309020205020404" pitchFamily="49" charset="0"/>
                <a:ea typeface="Verdana" panose="020B0604030504040204" pitchFamily="34" charset="0"/>
                <a:cs typeface="Courier New" panose="02070309020205020404" pitchFamily="49" charset="0"/>
              </a:rPr>
            </a:br>
            <a:r>
              <a:rPr lang="en-IN" sz="4400" dirty="0">
                <a:solidFill>
                  <a:schemeClr val="accent1">
                    <a:lumMod val="50000"/>
                  </a:schemeClr>
                </a:solidFill>
                <a:latin typeface="Courier New" panose="02070309020205020404" pitchFamily="49" charset="0"/>
                <a:ea typeface="Verdana" panose="020B0604030504040204" pitchFamily="34" charset="0"/>
                <a:cs typeface="Courier New" panose="02070309020205020404" pitchFamily="49" charset="0"/>
              </a:rPr>
              <a:t>&lt;html&gt;</a:t>
            </a:r>
            <a:br>
              <a:rPr lang="en-IN" sz="4400" dirty="0">
                <a:solidFill>
                  <a:schemeClr val="accent1">
                    <a:lumMod val="50000"/>
                  </a:schemeClr>
                </a:solidFill>
                <a:latin typeface="Courier New" panose="02070309020205020404" pitchFamily="49" charset="0"/>
                <a:ea typeface="Verdana" panose="020B0604030504040204" pitchFamily="34" charset="0"/>
                <a:cs typeface="Courier New" panose="02070309020205020404" pitchFamily="49" charset="0"/>
              </a:rPr>
            </a:br>
            <a:r>
              <a:rPr lang="en-IN" sz="4400" dirty="0">
                <a:solidFill>
                  <a:schemeClr val="accent1">
                    <a:lumMod val="50000"/>
                  </a:schemeClr>
                </a:solidFill>
                <a:latin typeface="Courier New" panose="02070309020205020404" pitchFamily="49" charset="0"/>
                <a:ea typeface="Verdana" panose="020B0604030504040204" pitchFamily="34" charset="0"/>
                <a:cs typeface="Courier New" panose="02070309020205020404" pitchFamily="49" charset="0"/>
              </a:rPr>
              <a:t>&lt;body &gt;</a:t>
            </a:r>
            <a:br>
              <a:rPr lang="en-IN" sz="4400" dirty="0">
                <a:solidFill>
                  <a:schemeClr val="accent1">
                    <a:lumMod val="50000"/>
                  </a:schemeClr>
                </a:solidFill>
                <a:latin typeface="Courier New" panose="02070309020205020404" pitchFamily="49" charset="0"/>
                <a:ea typeface="Verdana" panose="020B0604030504040204" pitchFamily="34" charset="0"/>
                <a:cs typeface="Courier New" panose="02070309020205020404" pitchFamily="49" charset="0"/>
              </a:rPr>
            </a:br>
            <a:r>
              <a:rPr lang="en-IN" sz="4400" dirty="0">
                <a:solidFill>
                  <a:schemeClr val="accent1">
                    <a:lumMod val="50000"/>
                  </a:schemeClr>
                </a:solidFill>
                <a:latin typeface="Courier New" panose="02070309020205020404" pitchFamily="49" charset="0"/>
                <a:ea typeface="Verdana" panose="020B0604030504040204" pitchFamily="34" charset="0"/>
                <a:cs typeface="Courier New" panose="02070309020205020404" pitchFamily="49" charset="0"/>
              </a:rPr>
              <a:t>&lt;h1&gt; </a:t>
            </a:r>
            <a:r>
              <a:rPr lang="en-IN" sz="4400" dirty="0">
                <a:solidFill>
                  <a:schemeClr val="bg2">
                    <a:lumMod val="75000"/>
                  </a:schemeClr>
                </a:solidFill>
                <a:latin typeface="Courier New" panose="02070309020205020404" pitchFamily="49" charset="0"/>
                <a:ea typeface="Verdana" panose="020B0604030504040204" pitchFamily="34" charset="0"/>
                <a:cs typeface="Courier New" panose="02070309020205020404" pitchFamily="49" charset="0"/>
              </a:rPr>
              <a:t>THANK YOU</a:t>
            </a:r>
            <a:r>
              <a:rPr lang="en-IN" sz="4400" dirty="0">
                <a:solidFill>
                  <a:schemeClr val="accent1">
                    <a:lumMod val="50000"/>
                  </a:schemeClr>
                </a:solidFill>
                <a:latin typeface="Courier New" panose="02070309020205020404" pitchFamily="49" charset="0"/>
                <a:ea typeface="Verdana" panose="020B0604030504040204" pitchFamily="34" charset="0"/>
                <a:cs typeface="Courier New" panose="02070309020205020404" pitchFamily="49" charset="0"/>
              </a:rPr>
              <a:t> &lt;/h1&gt;</a:t>
            </a:r>
            <a:br>
              <a:rPr lang="en-IN" sz="4400" dirty="0">
                <a:solidFill>
                  <a:schemeClr val="accent1">
                    <a:lumMod val="50000"/>
                  </a:schemeClr>
                </a:solidFill>
                <a:latin typeface="Courier New" panose="02070309020205020404" pitchFamily="49" charset="0"/>
                <a:ea typeface="Verdana" panose="020B0604030504040204" pitchFamily="34" charset="0"/>
                <a:cs typeface="Courier New" panose="02070309020205020404" pitchFamily="49" charset="0"/>
              </a:rPr>
            </a:br>
            <a:r>
              <a:rPr lang="en-IN" sz="4400" dirty="0">
                <a:solidFill>
                  <a:schemeClr val="accent1">
                    <a:lumMod val="50000"/>
                  </a:schemeClr>
                </a:solidFill>
                <a:latin typeface="Courier New" panose="02070309020205020404" pitchFamily="49" charset="0"/>
                <a:ea typeface="Verdana" panose="020B0604030504040204" pitchFamily="34" charset="0"/>
                <a:cs typeface="Courier New" panose="02070309020205020404" pitchFamily="49" charset="0"/>
              </a:rPr>
              <a:t>&lt;/body&gt;</a:t>
            </a:r>
            <a:br>
              <a:rPr lang="en-IN" sz="4400" dirty="0">
                <a:solidFill>
                  <a:schemeClr val="accent1">
                    <a:lumMod val="50000"/>
                  </a:schemeClr>
                </a:solidFill>
                <a:latin typeface="Courier New" panose="02070309020205020404" pitchFamily="49" charset="0"/>
                <a:ea typeface="Verdana" panose="020B0604030504040204" pitchFamily="34" charset="0"/>
                <a:cs typeface="Courier New" panose="02070309020205020404" pitchFamily="49" charset="0"/>
              </a:rPr>
            </a:br>
            <a:r>
              <a:rPr lang="en-IN" sz="4400" dirty="0">
                <a:solidFill>
                  <a:schemeClr val="accent1">
                    <a:lumMod val="50000"/>
                  </a:schemeClr>
                </a:solidFill>
                <a:latin typeface="Courier New" panose="02070309020205020404" pitchFamily="49" charset="0"/>
                <a:ea typeface="Verdana" panose="020B0604030504040204" pitchFamily="34" charset="0"/>
                <a:cs typeface="Courier New" panose="02070309020205020404" pitchFamily="49" charset="0"/>
              </a:rPr>
              <a:t>&lt;/html&gt;</a:t>
            </a:r>
            <a:endParaRPr lang="en-IN" sz="4400" dirty="0">
              <a:solidFill>
                <a:schemeClr val="accent1">
                  <a:lumMod val="50000"/>
                </a:schemeClr>
              </a:solidFill>
            </a:endParaRPr>
          </a:p>
        </p:txBody>
      </p:sp>
    </p:spTree>
    <p:extLst>
      <p:ext uri="{BB962C8B-B14F-4D97-AF65-F5344CB8AC3E}">
        <p14:creationId xmlns:p14="http://schemas.microsoft.com/office/powerpoint/2010/main" val="2097128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432F825-9F8C-4A0B-8F87-482E7EA19437}"/>
              </a:ext>
            </a:extLst>
          </p:cNvPr>
          <p:cNvSpPr>
            <a:spLocks noGrp="1"/>
          </p:cNvSpPr>
          <p:nvPr>
            <p:ph type="title"/>
          </p:nvPr>
        </p:nvSpPr>
        <p:spPr/>
        <p:txBody>
          <a:bodyPr anchor="b"/>
          <a:lstStyle/>
          <a:p>
            <a:pPr>
              <a:lnSpc>
                <a:spcPct val="100000"/>
              </a:lnSpc>
            </a:pPr>
            <a:r>
              <a:rPr lang="en-IN" b="1" dirty="0">
                <a:solidFill>
                  <a:schemeClr val="bg2">
                    <a:lumMod val="90000"/>
                  </a:schemeClr>
                </a:solidFill>
                <a:latin typeface="Verdana" panose="020B0604030504040204" pitchFamily="34" charset="0"/>
                <a:ea typeface="Verdana" panose="020B0604030504040204" pitchFamily="34" charset="0"/>
              </a:rPr>
              <a:t>ABSTRACT</a:t>
            </a:r>
            <a:r>
              <a:rPr lang="en-IN" dirty="0"/>
              <a:t> </a:t>
            </a:r>
          </a:p>
        </p:txBody>
      </p:sp>
      <p:sp>
        <p:nvSpPr>
          <p:cNvPr id="11" name="TextBox 10">
            <a:extLst>
              <a:ext uri="{FF2B5EF4-FFF2-40B4-BE49-F238E27FC236}">
                <a16:creationId xmlns:a16="http://schemas.microsoft.com/office/drawing/2014/main" id="{FFC1C5D2-084B-4A5C-B4F3-7DCEE773F540}"/>
              </a:ext>
            </a:extLst>
          </p:cNvPr>
          <p:cNvSpPr txBox="1"/>
          <p:nvPr/>
        </p:nvSpPr>
        <p:spPr>
          <a:xfrm>
            <a:off x="838200" y="1814732"/>
            <a:ext cx="10515600" cy="3139321"/>
          </a:xfrm>
          <a:prstGeom prst="rect">
            <a:avLst/>
          </a:prstGeom>
          <a:noFill/>
        </p:spPr>
        <p:txBody>
          <a:bodyPr wrap="square" rtlCol="0">
            <a:spAutoFit/>
          </a:bodyPr>
          <a:lstStyle/>
          <a:p>
            <a:r>
              <a:rPr lang="en-IN" sz="2200" dirty="0">
                <a:solidFill>
                  <a:schemeClr val="accent1">
                    <a:lumMod val="60000"/>
                    <a:lumOff val="40000"/>
                  </a:schemeClr>
                </a:solidFill>
                <a:latin typeface="Goudy Old Style" panose="02020502050305020303" pitchFamily="18" charset="0"/>
              </a:rPr>
              <a:t>The recent past has showed a greater interest in web technology. Now-a days there are numerous websites existing which help us in many ways. May be some of us start our day using one of these websites only, like Facebook, Instagram, twitter or some news website. Even we all are aware of various E-commerce websites like, Amazon, Myntra, Flipkart, Snapdeal and so on.</a:t>
            </a:r>
          </a:p>
          <a:p>
            <a:endParaRPr lang="en-IN" sz="2200" dirty="0">
              <a:solidFill>
                <a:schemeClr val="accent1">
                  <a:lumMod val="60000"/>
                  <a:lumOff val="40000"/>
                </a:schemeClr>
              </a:solidFill>
              <a:latin typeface="Goudy Old Style" panose="02020502050305020303" pitchFamily="18" charset="0"/>
            </a:endParaRPr>
          </a:p>
          <a:p>
            <a:r>
              <a:rPr lang="en-IN" sz="2200" dirty="0">
                <a:solidFill>
                  <a:schemeClr val="accent1">
                    <a:lumMod val="60000"/>
                    <a:lumOff val="40000"/>
                  </a:schemeClr>
                </a:solidFill>
                <a:latin typeface="Goudy Old Style" panose="02020502050305020303" pitchFamily="18" charset="0"/>
              </a:rPr>
              <a:t>Web development, a field of Computer Science, deals with creation of such dynamic web application. It has become an integral part of everyone’s life, and hence, this field has a wide scope application and massive career opportunities. </a:t>
            </a:r>
          </a:p>
        </p:txBody>
      </p:sp>
    </p:spTree>
    <p:extLst>
      <p:ext uri="{BB962C8B-B14F-4D97-AF65-F5344CB8AC3E}">
        <p14:creationId xmlns:p14="http://schemas.microsoft.com/office/powerpoint/2010/main" val="15349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C031-49D3-4657-8E42-68CBAB780A31}"/>
              </a:ext>
            </a:extLst>
          </p:cNvPr>
          <p:cNvSpPr>
            <a:spLocks noGrp="1"/>
          </p:cNvSpPr>
          <p:nvPr>
            <p:ph type="title"/>
          </p:nvPr>
        </p:nvSpPr>
        <p:spPr/>
        <p:txBody>
          <a:bodyPr anchor="b"/>
          <a:lstStyle/>
          <a:p>
            <a:r>
              <a:rPr lang="en-IN" b="1" dirty="0">
                <a:solidFill>
                  <a:schemeClr val="bg2">
                    <a:lumMod val="90000"/>
                  </a:schemeClr>
                </a:solidFill>
                <a:latin typeface="Verdana" panose="020B0604030504040204" pitchFamily="34" charset="0"/>
                <a:ea typeface="Verdana" panose="020B0604030504040204" pitchFamily="34" charset="0"/>
              </a:rPr>
              <a:t>ACKNOWLEDGEMENT</a:t>
            </a:r>
          </a:p>
        </p:txBody>
      </p:sp>
      <p:sp>
        <p:nvSpPr>
          <p:cNvPr id="3" name="Content Placeholder 2">
            <a:extLst>
              <a:ext uri="{FF2B5EF4-FFF2-40B4-BE49-F238E27FC236}">
                <a16:creationId xmlns:a16="http://schemas.microsoft.com/office/drawing/2014/main" id="{7F10C469-47CB-4468-8EE7-95E601BA8E05}"/>
              </a:ext>
            </a:extLst>
          </p:cNvPr>
          <p:cNvSpPr>
            <a:spLocks noGrp="1"/>
          </p:cNvSpPr>
          <p:nvPr>
            <p:ph idx="1"/>
          </p:nvPr>
        </p:nvSpPr>
        <p:spPr>
          <a:xfrm>
            <a:off x="838200" y="1825625"/>
            <a:ext cx="10445260" cy="4351338"/>
          </a:xfrm>
        </p:spPr>
        <p:txBody>
          <a:bodyPr>
            <a:normAutofit/>
          </a:bodyPr>
          <a:lstStyle/>
          <a:p>
            <a:pPr marL="0" indent="0">
              <a:lnSpc>
                <a:spcPct val="100000"/>
              </a:lnSpc>
              <a:buNone/>
            </a:pPr>
            <a:r>
              <a:rPr lang="en-IN" sz="2200" dirty="0">
                <a:solidFill>
                  <a:schemeClr val="accent1">
                    <a:lumMod val="60000"/>
                    <a:lumOff val="40000"/>
                  </a:schemeClr>
                </a:solidFill>
                <a:latin typeface="Goudy Old Style" panose="02020502050305020303" pitchFamily="18" charset="0"/>
              </a:rPr>
              <a:t>First, I would like to thank EXPOSYS DATA LABS for providing me with an opportunity to do an internship in this critical pandemic situation. Although quite short, paid internship, and topic of our own choice, I was able to make maximum use of the given opportunity. It helped me to explore the world of web development and to explore my skills as well. And in doing this, I have developed keen interest in web development.</a:t>
            </a:r>
          </a:p>
          <a:p>
            <a:pPr marL="0" indent="0">
              <a:lnSpc>
                <a:spcPct val="100000"/>
              </a:lnSpc>
              <a:buNone/>
            </a:pPr>
            <a:r>
              <a:rPr lang="en-IN" sz="2200" dirty="0">
                <a:solidFill>
                  <a:schemeClr val="accent1">
                    <a:lumMod val="60000"/>
                    <a:lumOff val="40000"/>
                  </a:schemeClr>
                </a:solidFill>
                <a:latin typeface="Goudy Old Style" panose="02020502050305020303" pitchFamily="18" charset="0"/>
              </a:rPr>
              <a:t>Special thanks to our TPO, who provided with the details to join the internship provided by you. This report is a description of my 5-week (35 days) internship carried out from home, containing details of activities undertaken by me during the course, and finally, a conclusion is drawn from the experience</a:t>
            </a:r>
          </a:p>
        </p:txBody>
      </p:sp>
    </p:spTree>
    <p:extLst>
      <p:ext uri="{BB962C8B-B14F-4D97-AF65-F5344CB8AC3E}">
        <p14:creationId xmlns:p14="http://schemas.microsoft.com/office/powerpoint/2010/main" val="4150466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3996C-62BD-442D-8FAB-62A2FA444FCC}"/>
              </a:ext>
            </a:extLst>
          </p:cNvPr>
          <p:cNvSpPr>
            <a:spLocks noGrp="1"/>
          </p:cNvSpPr>
          <p:nvPr>
            <p:ph type="title"/>
          </p:nvPr>
        </p:nvSpPr>
        <p:spPr/>
        <p:txBody>
          <a:bodyPr anchor="b"/>
          <a:lstStyle/>
          <a:p>
            <a:r>
              <a:rPr lang="en-IN" b="1" dirty="0">
                <a:solidFill>
                  <a:schemeClr val="bg2">
                    <a:lumMod val="90000"/>
                  </a:schemeClr>
                </a:solidFill>
                <a:latin typeface="Verdana" panose="020B0604030504040204" pitchFamily="34" charset="0"/>
                <a:ea typeface="Verdana" panose="020B0604030504040204" pitchFamily="34" charset="0"/>
              </a:rPr>
              <a:t>INTRODUCTION</a:t>
            </a:r>
          </a:p>
        </p:txBody>
      </p:sp>
      <p:sp>
        <p:nvSpPr>
          <p:cNvPr id="3" name="Content Placeholder 2">
            <a:extLst>
              <a:ext uri="{FF2B5EF4-FFF2-40B4-BE49-F238E27FC236}">
                <a16:creationId xmlns:a16="http://schemas.microsoft.com/office/drawing/2014/main" id="{A75BE14B-BA0C-4A5A-8AF3-5F60C0CA8AF1}"/>
              </a:ext>
            </a:extLst>
          </p:cNvPr>
          <p:cNvSpPr>
            <a:spLocks noGrp="1"/>
          </p:cNvSpPr>
          <p:nvPr>
            <p:ph idx="1"/>
          </p:nvPr>
        </p:nvSpPr>
        <p:spPr/>
        <p:txBody>
          <a:bodyPr>
            <a:normAutofit/>
          </a:bodyPr>
          <a:lstStyle/>
          <a:p>
            <a:pPr marL="0" indent="0">
              <a:lnSpc>
                <a:spcPct val="100000"/>
              </a:lnSpc>
              <a:buNone/>
            </a:pPr>
            <a:r>
              <a:rPr lang="en-IN" sz="2200" dirty="0">
                <a:solidFill>
                  <a:schemeClr val="accent1">
                    <a:lumMod val="60000"/>
                    <a:lumOff val="40000"/>
                  </a:schemeClr>
                </a:solidFill>
                <a:latin typeface="Goudy Old Style" panose="02020502050305020303" pitchFamily="18" charset="0"/>
              </a:rPr>
              <a:t>Web development, a field of Computer Science, deals with creation of such dynamic web application. The key of making a successful and fully functional web application is in the communication with the user.</a:t>
            </a:r>
          </a:p>
          <a:p>
            <a:pPr marL="0" indent="0">
              <a:lnSpc>
                <a:spcPct val="100000"/>
              </a:lnSpc>
              <a:buNone/>
            </a:pPr>
            <a:r>
              <a:rPr lang="en-IN" sz="2200" dirty="0">
                <a:solidFill>
                  <a:schemeClr val="accent1">
                    <a:lumMod val="60000"/>
                    <a:lumOff val="40000"/>
                  </a:schemeClr>
                </a:solidFill>
                <a:latin typeface="Goudy Old Style" panose="02020502050305020303" pitchFamily="18" charset="0"/>
              </a:rPr>
              <a:t>Unlike the other programming languages such as, C, C++, Python, Java etc… the basic syntax of HTML/CSS is far easier than above mentioned programming languages and maybe that’s the reason why lots of people, now-a-days, try to learn these web developmental languages.</a:t>
            </a:r>
          </a:p>
          <a:p>
            <a:pPr marL="0" indent="0">
              <a:lnSpc>
                <a:spcPct val="100000"/>
              </a:lnSpc>
              <a:buNone/>
            </a:pPr>
            <a:r>
              <a:rPr lang="en-IN" sz="2200" dirty="0">
                <a:solidFill>
                  <a:schemeClr val="accent1">
                    <a:lumMod val="60000"/>
                    <a:lumOff val="40000"/>
                  </a:schemeClr>
                </a:solidFill>
                <a:latin typeface="Goudy Old Style" panose="02020502050305020303" pitchFamily="18" charset="0"/>
              </a:rPr>
              <a:t>The basic requirement for completion of any website is, a the knowledge of HTML. Anyone with the knowledge of following web languages and scripts can develop a website. HTML for the construction of the layout, CSS for the design of the layout, JavaScript for dynamic functioning.</a:t>
            </a:r>
          </a:p>
        </p:txBody>
      </p:sp>
    </p:spTree>
    <p:extLst>
      <p:ext uri="{BB962C8B-B14F-4D97-AF65-F5344CB8AC3E}">
        <p14:creationId xmlns:p14="http://schemas.microsoft.com/office/powerpoint/2010/main" val="2550628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B8A59-DFC3-46CF-A808-599160DA05D0}"/>
              </a:ext>
            </a:extLst>
          </p:cNvPr>
          <p:cNvSpPr>
            <a:spLocks noGrp="1"/>
          </p:cNvSpPr>
          <p:nvPr>
            <p:ph type="title"/>
          </p:nvPr>
        </p:nvSpPr>
        <p:spPr/>
        <p:txBody>
          <a:bodyPr anchor="b"/>
          <a:lstStyle/>
          <a:p>
            <a:r>
              <a:rPr lang="en-IN" b="1" dirty="0">
                <a:solidFill>
                  <a:schemeClr val="bg2">
                    <a:lumMod val="90000"/>
                  </a:schemeClr>
                </a:solidFill>
                <a:latin typeface="Verdana" panose="020B0604030504040204" pitchFamily="34" charset="0"/>
                <a:ea typeface="Verdana" panose="020B0604030504040204" pitchFamily="34" charset="0"/>
              </a:rPr>
              <a:t>PROBLEM STATEMENT</a:t>
            </a:r>
          </a:p>
        </p:txBody>
      </p:sp>
      <p:sp>
        <p:nvSpPr>
          <p:cNvPr id="3" name="Content Placeholder 2">
            <a:extLst>
              <a:ext uri="{FF2B5EF4-FFF2-40B4-BE49-F238E27FC236}">
                <a16:creationId xmlns:a16="http://schemas.microsoft.com/office/drawing/2014/main" id="{ABDEE165-415A-4924-AE08-CF3474C5A429}"/>
              </a:ext>
            </a:extLst>
          </p:cNvPr>
          <p:cNvSpPr>
            <a:spLocks noGrp="1"/>
          </p:cNvSpPr>
          <p:nvPr>
            <p:ph idx="1"/>
          </p:nvPr>
        </p:nvSpPr>
        <p:spPr/>
        <p:txBody>
          <a:bodyPr>
            <a:normAutofit/>
          </a:bodyPr>
          <a:lstStyle/>
          <a:p>
            <a:pPr marL="108000" indent="0">
              <a:lnSpc>
                <a:spcPct val="100000"/>
              </a:lnSpc>
              <a:spcBef>
                <a:spcPts val="400"/>
              </a:spcBef>
              <a:buNone/>
            </a:pPr>
            <a:r>
              <a:rPr lang="en-IN" sz="2200" dirty="0">
                <a:solidFill>
                  <a:schemeClr val="accent1">
                    <a:lumMod val="60000"/>
                    <a:lumOff val="40000"/>
                  </a:schemeClr>
                </a:solidFill>
                <a:latin typeface="Goudy Old Style" panose="02020502050305020303" pitchFamily="18" charset="0"/>
              </a:rPr>
              <a:t>Task assigned to the students who applied for web development interns provided by</a:t>
            </a:r>
          </a:p>
          <a:p>
            <a:pPr marL="108000" indent="0">
              <a:lnSpc>
                <a:spcPct val="100000"/>
              </a:lnSpc>
              <a:spcBef>
                <a:spcPts val="400"/>
              </a:spcBef>
              <a:buNone/>
            </a:pPr>
            <a:r>
              <a:rPr lang="en-IN" sz="2200" dirty="0">
                <a:solidFill>
                  <a:schemeClr val="accent1">
                    <a:lumMod val="60000"/>
                    <a:lumOff val="40000"/>
                  </a:schemeClr>
                </a:solidFill>
                <a:latin typeface="Goudy Old Style" panose="02020502050305020303" pitchFamily="18" charset="0"/>
              </a:rPr>
              <a:t>EXPOSYS DATA LABS is </a:t>
            </a:r>
            <a:r>
              <a:rPr lang="en-IN" sz="2200" b="1" dirty="0">
                <a:solidFill>
                  <a:schemeClr val="accent1">
                    <a:lumMod val="60000"/>
                    <a:lumOff val="40000"/>
                  </a:schemeClr>
                </a:solidFill>
                <a:latin typeface="Goudy Old Style" panose="02020502050305020303" pitchFamily="18" charset="0"/>
              </a:rPr>
              <a:t>TO CREATE A MULTI-PAGE RESPONSIVE WEBSITE.</a:t>
            </a:r>
          </a:p>
        </p:txBody>
      </p:sp>
    </p:spTree>
    <p:extLst>
      <p:ext uri="{BB962C8B-B14F-4D97-AF65-F5344CB8AC3E}">
        <p14:creationId xmlns:p14="http://schemas.microsoft.com/office/powerpoint/2010/main" val="495760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835D3-8579-4E08-B8B2-5C7B8B55F475}"/>
              </a:ext>
            </a:extLst>
          </p:cNvPr>
          <p:cNvSpPr>
            <a:spLocks noGrp="1"/>
          </p:cNvSpPr>
          <p:nvPr>
            <p:ph type="title"/>
          </p:nvPr>
        </p:nvSpPr>
        <p:spPr/>
        <p:txBody>
          <a:bodyPr anchor="b"/>
          <a:lstStyle/>
          <a:p>
            <a:r>
              <a:rPr lang="en-IN" b="1" dirty="0">
                <a:solidFill>
                  <a:schemeClr val="bg2">
                    <a:lumMod val="90000"/>
                  </a:schemeClr>
                </a:solidFill>
                <a:latin typeface="Verdana" panose="020B0604030504040204" pitchFamily="34" charset="0"/>
                <a:ea typeface="Verdana" panose="020B0604030504040204" pitchFamily="34" charset="0"/>
              </a:rPr>
              <a:t>PROJECT OVERVIEW</a:t>
            </a:r>
          </a:p>
        </p:txBody>
      </p:sp>
      <p:sp>
        <p:nvSpPr>
          <p:cNvPr id="3" name="Content Placeholder 2">
            <a:extLst>
              <a:ext uri="{FF2B5EF4-FFF2-40B4-BE49-F238E27FC236}">
                <a16:creationId xmlns:a16="http://schemas.microsoft.com/office/drawing/2014/main" id="{393F5E18-E8F8-4AFD-A2A7-D91AB9A11713}"/>
              </a:ext>
            </a:extLst>
          </p:cNvPr>
          <p:cNvSpPr>
            <a:spLocks noGrp="1"/>
          </p:cNvSpPr>
          <p:nvPr>
            <p:ph idx="1"/>
          </p:nvPr>
        </p:nvSpPr>
        <p:spPr/>
        <p:txBody>
          <a:bodyPr>
            <a:normAutofit/>
          </a:bodyPr>
          <a:lstStyle/>
          <a:p>
            <a:r>
              <a:rPr lang="en-IN" sz="2000" b="1" dirty="0">
                <a:solidFill>
                  <a:schemeClr val="bg2">
                    <a:lumMod val="90000"/>
                  </a:schemeClr>
                </a:solidFill>
                <a:latin typeface="Verdana" panose="020B0604030504040204" pitchFamily="34" charset="0"/>
                <a:ea typeface="Verdana" panose="020B0604030504040204" pitchFamily="34" charset="0"/>
              </a:rPr>
              <a:t>HOW PEOPLE ACCESS THE WEB??</a:t>
            </a:r>
          </a:p>
          <a:p>
            <a:pPr marL="457200" lvl="1" indent="0">
              <a:lnSpc>
                <a:spcPct val="100000"/>
              </a:lnSpc>
              <a:buNone/>
            </a:pPr>
            <a:r>
              <a:rPr lang="en-IN" sz="2200" dirty="0">
                <a:solidFill>
                  <a:schemeClr val="accent1">
                    <a:lumMod val="60000"/>
                    <a:lumOff val="40000"/>
                  </a:schemeClr>
                </a:solidFill>
                <a:latin typeface="Goudy Old Style" panose="02020502050305020303" pitchFamily="18" charset="0"/>
              </a:rPr>
              <a:t>Before we look at the code used to build websites it is important to consider the different ways in which people access the web and clarify some terminology.</a:t>
            </a:r>
          </a:p>
          <a:p>
            <a:pPr marL="457200" lvl="1" indent="0">
              <a:lnSpc>
                <a:spcPct val="100000"/>
              </a:lnSpc>
              <a:buNone/>
            </a:pPr>
            <a:r>
              <a:rPr lang="en-IN" sz="2200" dirty="0">
                <a:solidFill>
                  <a:schemeClr val="accent1">
                    <a:lumMod val="60000"/>
                    <a:lumOff val="40000"/>
                  </a:schemeClr>
                </a:solidFill>
                <a:latin typeface="Goudy Old Style" panose="02020502050305020303" pitchFamily="18" charset="0"/>
              </a:rPr>
              <a:t>User access websites using software called a web browser, such as Firefox, Internet Explorer, Safari, Chrome, and Opera. To view a web page, users might type a web address into their browser, follow a link from another site, or use a bookmark. When a browser is asked for a web page, the request is sent across the Internet to a special computer known as a web server which hosts the website. Web servers are special computers that are constantly connected to the Internet and are optimized to send web pages out to people who request them.</a:t>
            </a:r>
          </a:p>
        </p:txBody>
      </p:sp>
    </p:spTree>
    <p:extLst>
      <p:ext uri="{BB962C8B-B14F-4D97-AF65-F5344CB8AC3E}">
        <p14:creationId xmlns:p14="http://schemas.microsoft.com/office/powerpoint/2010/main" val="2036750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A646DCE4-DE3B-478E-933F-1408D87FF44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C1AD205-C8D5-409F-A87F-A4A61D487034}"/>
              </a:ext>
            </a:extLst>
          </p:cNvPr>
          <p:cNvSpPr>
            <a:spLocks noGrp="1"/>
          </p:cNvSpPr>
          <p:nvPr>
            <p:ph idx="1"/>
          </p:nvPr>
        </p:nvSpPr>
        <p:spPr>
          <a:xfrm>
            <a:off x="838200" y="1554806"/>
            <a:ext cx="10515600" cy="4054427"/>
          </a:xfrm>
        </p:spPr>
        <p:txBody>
          <a:bodyPr anchor="t">
            <a:normAutofit fontScale="85000" lnSpcReduction="20000"/>
          </a:bodyPr>
          <a:lstStyle/>
          <a:p>
            <a:pPr>
              <a:lnSpc>
                <a:spcPct val="120000"/>
              </a:lnSpc>
            </a:pPr>
            <a:r>
              <a:rPr lang="en-IN" sz="2400" b="1" dirty="0">
                <a:solidFill>
                  <a:schemeClr val="bg2">
                    <a:lumMod val="90000"/>
                  </a:schemeClr>
                </a:solidFill>
                <a:latin typeface="Verdana" panose="020B0604030504040204" pitchFamily="34" charset="0"/>
                <a:ea typeface="Verdana" panose="020B0604030504040204" pitchFamily="34" charset="0"/>
              </a:rPr>
              <a:t>HOW ARE WEBSITES CREATED??</a:t>
            </a:r>
          </a:p>
          <a:p>
            <a:pPr marL="457200" lvl="1" indent="0">
              <a:lnSpc>
                <a:spcPct val="120000"/>
              </a:lnSpc>
              <a:spcBef>
                <a:spcPts val="600"/>
              </a:spcBef>
              <a:buNone/>
            </a:pPr>
            <a:r>
              <a:rPr lang="en-IN" sz="2600" dirty="0">
                <a:solidFill>
                  <a:schemeClr val="accent1">
                    <a:lumMod val="60000"/>
                    <a:lumOff val="40000"/>
                  </a:schemeClr>
                </a:solidFill>
                <a:latin typeface="Goudy Old Style" panose="02020502050305020303" pitchFamily="18" charset="0"/>
              </a:rPr>
              <a:t>All websites use HTML and CSS, and add a few more technologies into the mix.</a:t>
            </a:r>
          </a:p>
          <a:p>
            <a:pPr marL="457200" lvl="1" indent="0">
              <a:lnSpc>
                <a:spcPct val="120000"/>
              </a:lnSpc>
              <a:spcBef>
                <a:spcPts val="600"/>
              </a:spcBef>
              <a:buNone/>
            </a:pPr>
            <a:r>
              <a:rPr lang="en-IN" sz="2600" dirty="0">
                <a:solidFill>
                  <a:schemeClr val="accent1">
                    <a:lumMod val="60000"/>
                    <a:lumOff val="40000"/>
                  </a:schemeClr>
                </a:solidFill>
                <a:latin typeface="Goudy Old Style" panose="02020502050305020303" pitchFamily="18" charset="0"/>
              </a:rPr>
              <a:t>A Website is usually formatted in </a:t>
            </a:r>
            <a:r>
              <a:rPr lang="en-IN" sz="2600" i="1" dirty="0">
                <a:solidFill>
                  <a:schemeClr val="accent1">
                    <a:lumMod val="60000"/>
                    <a:lumOff val="40000"/>
                  </a:schemeClr>
                </a:solidFill>
                <a:latin typeface="Goudy Old Style" panose="02020502050305020303" pitchFamily="18" charset="0"/>
              </a:rPr>
              <a:t>Hypertext Markup Language</a:t>
            </a:r>
            <a:r>
              <a:rPr lang="en-IN" sz="2600" dirty="0">
                <a:solidFill>
                  <a:schemeClr val="accent1">
                    <a:lumMod val="60000"/>
                    <a:lumOff val="40000"/>
                  </a:schemeClr>
                </a:solidFill>
                <a:latin typeface="Goudy Old Style" panose="02020502050305020303" pitchFamily="18" charset="0"/>
              </a:rPr>
              <a:t>, that contains text, graphics, and multimedia elements. It intermixes content with instructions for how and where to present it on the page. These files are generally saved with the .html or .htm extension.</a:t>
            </a:r>
          </a:p>
          <a:p>
            <a:pPr marL="457200" lvl="1" indent="0">
              <a:lnSpc>
                <a:spcPct val="120000"/>
              </a:lnSpc>
              <a:spcBef>
                <a:spcPts val="600"/>
              </a:spcBef>
              <a:buNone/>
            </a:pPr>
            <a:r>
              <a:rPr lang="en-IN" sz="2600" i="1" dirty="0">
                <a:solidFill>
                  <a:schemeClr val="accent1">
                    <a:lumMod val="60000"/>
                    <a:lumOff val="40000"/>
                  </a:schemeClr>
                </a:solidFill>
                <a:latin typeface="Goudy Old Style" panose="02020502050305020303" pitchFamily="18" charset="0"/>
              </a:rPr>
              <a:t>Cascading Style Sheets</a:t>
            </a:r>
            <a:r>
              <a:rPr lang="en-IN" sz="2600" dirty="0">
                <a:solidFill>
                  <a:schemeClr val="accent1">
                    <a:lumMod val="60000"/>
                    <a:lumOff val="40000"/>
                  </a:schemeClr>
                </a:solidFill>
                <a:latin typeface="Goudy Old Style" panose="02020502050305020303" pitchFamily="18" charset="0"/>
              </a:rPr>
              <a:t> helps revolutionize the structure of a website by separating page’s content from the formatting rules. These files are saved with the.css extension and are linked to HTML code using a link tag. They can either be created separately or within the HTML same document.</a:t>
            </a:r>
          </a:p>
          <a:p>
            <a:pPr marL="457200" lvl="1" indent="0">
              <a:lnSpc>
                <a:spcPct val="120000"/>
              </a:lnSpc>
              <a:spcBef>
                <a:spcPts val="600"/>
              </a:spcBef>
              <a:buNone/>
            </a:pPr>
            <a:r>
              <a:rPr lang="en-IN" sz="2600" i="1" dirty="0">
                <a:solidFill>
                  <a:schemeClr val="accent1">
                    <a:lumMod val="60000"/>
                    <a:lumOff val="40000"/>
                  </a:schemeClr>
                </a:solidFill>
                <a:latin typeface="Goudy Old Style" panose="02020502050305020303" pitchFamily="18" charset="0"/>
              </a:rPr>
              <a:t>JavaScript </a:t>
            </a:r>
            <a:r>
              <a:rPr lang="en-IN" sz="2600" dirty="0">
                <a:solidFill>
                  <a:schemeClr val="accent1">
                    <a:lumMod val="60000"/>
                    <a:lumOff val="40000"/>
                  </a:schemeClr>
                </a:solidFill>
                <a:latin typeface="Goudy Old Style" panose="02020502050305020303" pitchFamily="18" charset="0"/>
              </a:rPr>
              <a:t>is a scripting language that works with HTML document to create interactive web pages, such as image rollovers, self-validating forms, and dynamic visual effects.</a:t>
            </a:r>
          </a:p>
        </p:txBody>
      </p:sp>
    </p:spTree>
    <p:extLst>
      <p:ext uri="{BB962C8B-B14F-4D97-AF65-F5344CB8AC3E}">
        <p14:creationId xmlns:p14="http://schemas.microsoft.com/office/powerpoint/2010/main" val="2486308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FB05C3-5913-4922-9666-2A3A84B032DF}"/>
              </a:ext>
            </a:extLst>
          </p:cNvPr>
          <p:cNvSpPr>
            <a:spLocks noGrp="1"/>
          </p:cNvSpPr>
          <p:nvPr>
            <p:ph idx="1"/>
          </p:nvPr>
        </p:nvSpPr>
        <p:spPr>
          <a:xfrm>
            <a:off x="851848" y="1528550"/>
            <a:ext cx="10515600" cy="4580174"/>
          </a:xfrm>
        </p:spPr>
        <p:txBody>
          <a:bodyPr>
            <a:normAutofit/>
          </a:bodyPr>
          <a:lstStyle/>
          <a:p>
            <a:pPr>
              <a:lnSpc>
                <a:spcPct val="110000"/>
              </a:lnSpc>
            </a:pPr>
            <a:r>
              <a:rPr lang="en-IN" sz="2200" b="1" dirty="0">
                <a:solidFill>
                  <a:schemeClr val="bg2">
                    <a:lumMod val="90000"/>
                  </a:schemeClr>
                </a:solidFill>
                <a:latin typeface="Verdana" panose="020B0604030504040204" pitchFamily="34" charset="0"/>
                <a:ea typeface="Verdana" panose="020B0604030504040204" pitchFamily="34" charset="0"/>
              </a:rPr>
              <a:t>THE BASIC STRUCTURE!!</a:t>
            </a:r>
          </a:p>
          <a:p>
            <a:pPr marL="457200" lvl="1" indent="0">
              <a:lnSpc>
                <a:spcPct val="110000"/>
              </a:lnSpc>
              <a:spcBef>
                <a:spcPts val="0"/>
              </a:spcBef>
              <a:buNone/>
            </a:pPr>
            <a:r>
              <a:rPr lang="en-IN" sz="2200" dirty="0">
                <a:solidFill>
                  <a:schemeClr val="accent1">
                    <a:lumMod val="60000"/>
                    <a:lumOff val="40000"/>
                  </a:schemeClr>
                </a:solidFill>
                <a:latin typeface="Courier New" panose="02070309020205020404" pitchFamily="49" charset="0"/>
                <a:ea typeface="Verdana" panose="020B0604030504040204" pitchFamily="34" charset="0"/>
                <a:cs typeface="Courier New" panose="02070309020205020404" pitchFamily="49" charset="0"/>
              </a:rPr>
              <a:t>&lt;!DOCTYPE html&gt; 			</a:t>
            </a:r>
            <a:r>
              <a:rPr lang="en-IN" sz="1800" dirty="0">
                <a:solidFill>
                  <a:schemeClr val="accent4">
                    <a:lumMod val="75000"/>
                  </a:schemeClr>
                </a:solidFill>
                <a:effectLst/>
                <a:latin typeface="Calibri" panose="020F0502020204030204" pitchFamily="34" charset="0"/>
                <a:ea typeface="Calibri" panose="020F0502020204030204" pitchFamily="34" charset="0"/>
                <a:cs typeface="Mangal" panose="02040503050203030202" pitchFamily="18" charset="0"/>
              </a:rPr>
              <a:t>indicates type of document</a:t>
            </a:r>
            <a:endParaRPr lang="en-IN" sz="2200" dirty="0">
              <a:solidFill>
                <a:schemeClr val="accent4">
                  <a:lumMod val="75000"/>
                </a:schemeClr>
              </a:solidFill>
              <a:latin typeface="Courier New" panose="02070309020205020404" pitchFamily="49" charset="0"/>
              <a:ea typeface="Verdana" panose="020B0604030504040204" pitchFamily="34" charset="0"/>
              <a:cs typeface="Courier New" panose="02070309020205020404" pitchFamily="49" charset="0"/>
            </a:endParaRPr>
          </a:p>
          <a:p>
            <a:pPr marL="457200" lvl="1" indent="0">
              <a:lnSpc>
                <a:spcPct val="110000"/>
              </a:lnSpc>
              <a:spcBef>
                <a:spcPts val="0"/>
              </a:spcBef>
              <a:buNone/>
            </a:pPr>
            <a:r>
              <a:rPr lang="en-IN" sz="2200" dirty="0">
                <a:solidFill>
                  <a:schemeClr val="accent1">
                    <a:lumMod val="60000"/>
                    <a:lumOff val="40000"/>
                  </a:schemeClr>
                </a:solidFill>
                <a:latin typeface="Courier New" panose="02070309020205020404" pitchFamily="49" charset="0"/>
                <a:ea typeface="Verdana" panose="020B0604030504040204" pitchFamily="34" charset="0"/>
                <a:cs typeface="Courier New" panose="02070309020205020404" pitchFamily="49" charset="0"/>
              </a:rPr>
              <a:t>&lt;html&gt;</a:t>
            </a:r>
          </a:p>
          <a:p>
            <a:pPr marL="457200" lvl="1" indent="0">
              <a:lnSpc>
                <a:spcPct val="110000"/>
              </a:lnSpc>
              <a:spcBef>
                <a:spcPts val="0"/>
              </a:spcBef>
              <a:buNone/>
            </a:pPr>
            <a:r>
              <a:rPr lang="en-IN" sz="2200" dirty="0">
                <a:solidFill>
                  <a:schemeClr val="accent1">
                    <a:lumMod val="60000"/>
                    <a:lumOff val="40000"/>
                  </a:schemeClr>
                </a:solidFill>
                <a:latin typeface="Courier New" panose="02070309020205020404" pitchFamily="49" charset="0"/>
                <a:ea typeface="Verdana" panose="020B0604030504040204" pitchFamily="34" charset="0"/>
                <a:cs typeface="Courier New" panose="02070309020205020404" pitchFamily="49" charset="0"/>
              </a:rPr>
              <a:t>&lt;head&gt;</a:t>
            </a:r>
          </a:p>
          <a:p>
            <a:pPr marL="457200" lvl="1" indent="0">
              <a:lnSpc>
                <a:spcPct val="110000"/>
              </a:lnSpc>
              <a:spcBef>
                <a:spcPts val="0"/>
              </a:spcBef>
              <a:buNone/>
            </a:pPr>
            <a:r>
              <a:rPr lang="en-IN" sz="2200" dirty="0">
                <a:solidFill>
                  <a:schemeClr val="accent1">
                    <a:lumMod val="60000"/>
                    <a:lumOff val="40000"/>
                  </a:schemeClr>
                </a:solidFill>
                <a:latin typeface="Courier New" panose="02070309020205020404" pitchFamily="49" charset="0"/>
                <a:ea typeface="Verdana" panose="020B0604030504040204" pitchFamily="34" charset="0"/>
                <a:cs typeface="Courier New" panose="02070309020205020404" pitchFamily="49" charset="0"/>
              </a:rPr>
              <a:t>	&lt;meta /&gt;</a:t>
            </a:r>
          </a:p>
          <a:p>
            <a:pPr marL="457200" lvl="1" indent="0">
              <a:lnSpc>
                <a:spcPct val="110000"/>
              </a:lnSpc>
              <a:spcBef>
                <a:spcPts val="0"/>
              </a:spcBef>
              <a:buNone/>
            </a:pPr>
            <a:r>
              <a:rPr lang="en-IN" sz="2200" dirty="0">
                <a:solidFill>
                  <a:schemeClr val="accent1">
                    <a:lumMod val="60000"/>
                    <a:lumOff val="40000"/>
                  </a:schemeClr>
                </a:solidFill>
                <a:latin typeface="Courier New" panose="02070309020205020404" pitchFamily="49" charset="0"/>
                <a:ea typeface="Verdana" panose="020B0604030504040204" pitchFamily="34" charset="0"/>
                <a:cs typeface="Courier New" panose="02070309020205020404" pitchFamily="49" charset="0"/>
              </a:rPr>
              <a:t>	&lt;title&gt; &lt;title&gt;		</a:t>
            </a:r>
            <a:endParaRPr lang="en-IN" sz="2200" dirty="0">
              <a:solidFill>
                <a:schemeClr val="accent4">
                  <a:lumMod val="75000"/>
                </a:schemeClr>
              </a:solidFill>
              <a:latin typeface="Courier New" panose="02070309020205020404" pitchFamily="49" charset="0"/>
              <a:ea typeface="Verdana" panose="020B0604030504040204" pitchFamily="34" charset="0"/>
              <a:cs typeface="Courier New" panose="02070309020205020404" pitchFamily="49" charset="0"/>
            </a:endParaRPr>
          </a:p>
          <a:p>
            <a:pPr marL="457200" lvl="1" indent="0">
              <a:lnSpc>
                <a:spcPct val="110000"/>
              </a:lnSpc>
              <a:spcBef>
                <a:spcPts val="0"/>
              </a:spcBef>
              <a:buNone/>
            </a:pPr>
            <a:r>
              <a:rPr lang="en-IN" sz="2200" dirty="0">
                <a:solidFill>
                  <a:schemeClr val="accent1">
                    <a:lumMod val="60000"/>
                    <a:lumOff val="40000"/>
                  </a:schemeClr>
                </a:solidFill>
                <a:latin typeface="Courier New" panose="02070309020205020404" pitchFamily="49" charset="0"/>
                <a:ea typeface="Verdana" panose="020B0604030504040204" pitchFamily="34" charset="0"/>
                <a:cs typeface="Courier New" panose="02070309020205020404" pitchFamily="49" charset="0"/>
              </a:rPr>
              <a:t>	&lt;script&gt; &lt;/script&gt;</a:t>
            </a:r>
          </a:p>
          <a:p>
            <a:pPr marL="457200" lvl="1" indent="0">
              <a:lnSpc>
                <a:spcPct val="110000"/>
              </a:lnSpc>
              <a:spcBef>
                <a:spcPts val="0"/>
              </a:spcBef>
              <a:buNone/>
            </a:pPr>
            <a:r>
              <a:rPr lang="en-IN" sz="2200" dirty="0">
                <a:solidFill>
                  <a:schemeClr val="accent1">
                    <a:lumMod val="60000"/>
                    <a:lumOff val="40000"/>
                  </a:schemeClr>
                </a:solidFill>
                <a:latin typeface="Courier New" panose="02070309020205020404" pitchFamily="49" charset="0"/>
                <a:ea typeface="Verdana" panose="020B0604030504040204" pitchFamily="34" charset="0"/>
                <a:cs typeface="Courier New" panose="02070309020205020404" pitchFamily="49" charset="0"/>
              </a:rPr>
              <a:t>&lt;/head&gt;</a:t>
            </a:r>
          </a:p>
          <a:p>
            <a:pPr marL="457200" lvl="1" indent="0">
              <a:lnSpc>
                <a:spcPct val="110000"/>
              </a:lnSpc>
              <a:spcBef>
                <a:spcPts val="0"/>
              </a:spcBef>
              <a:buNone/>
            </a:pPr>
            <a:r>
              <a:rPr lang="en-IN" sz="2200" dirty="0">
                <a:solidFill>
                  <a:schemeClr val="accent1">
                    <a:lumMod val="60000"/>
                    <a:lumOff val="40000"/>
                  </a:schemeClr>
                </a:solidFill>
                <a:latin typeface="Courier New" panose="02070309020205020404" pitchFamily="49" charset="0"/>
                <a:ea typeface="Verdana" panose="020B0604030504040204" pitchFamily="34" charset="0"/>
                <a:cs typeface="Courier New" panose="02070309020205020404" pitchFamily="49" charset="0"/>
              </a:rPr>
              <a:t>&lt;body &gt;</a:t>
            </a:r>
          </a:p>
          <a:p>
            <a:pPr marL="457200" lvl="1" indent="0">
              <a:lnSpc>
                <a:spcPct val="110000"/>
              </a:lnSpc>
              <a:spcBef>
                <a:spcPts val="0"/>
              </a:spcBef>
              <a:buNone/>
            </a:pPr>
            <a:r>
              <a:rPr lang="en-IN" sz="2200" dirty="0">
                <a:solidFill>
                  <a:schemeClr val="accent1">
                    <a:lumMod val="60000"/>
                    <a:lumOff val="40000"/>
                  </a:schemeClr>
                </a:solidFill>
                <a:latin typeface="Courier New" panose="02070309020205020404" pitchFamily="49" charset="0"/>
                <a:ea typeface="Verdana" panose="020B0604030504040204" pitchFamily="34" charset="0"/>
                <a:cs typeface="Courier New" panose="02070309020205020404" pitchFamily="49" charset="0"/>
              </a:rPr>
              <a:t>		</a:t>
            </a:r>
            <a:endParaRPr lang="en-IN" sz="2200" dirty="0">
              <a:solidFill>
                <a:schemeClr val="accent4">
                  <a:lumMod val="75000"/>
                </a:schemeClr>
              </a:solidFill>
              <a:latin typeface="Courier New" panose="02070309020205020404" pitchFamily="49" charset="0"/>
              <a:ea typeface="Verdana" panose="020B0604030504040204" pitchFamily="34" charset="0"/>
              <a:cs typeface="Courier New" panose="02070309020205020404" pitchFamily="49" charset="0"/>
            </a:endParaRPr>
          </a:p>
          <a:p>
            <a:pPr marL="457200" lvl="1" indent="0">
              <a:lnSpc>
                <a:spcPct val="110000"/>
              </a:lnSpc>
              <a:spcBef>
                <a:spcPts val="0"/>
              </a:spcBef>
              <a:buNone/>
            </a:pPr>
            <a:r>
              <a:rPr lang="en-IN" sz="2200" dirty="0">
                <a:solidFill>
                  <a:schemeClr val="accent1">
                    <a:lumMod val="60000"/>
                    <a:lumOff val="40000"/>
                  </a:schemeClr>
                </a:solidFill>
                <a:latin typeface="Courier New" panose="02070309020205020404" pitchFamily="49" charset="0"/>
                <a:ea typeface="Verdana" panose="020B0604030504040204" pitchFamily="34" charset="0"/>
                <a:cs typeface="Courier New" panose="02070309020205020404" pitchFamily="49" charset="0"/>
              </a:rPr>
              <a:t>&lt;/body&gt;</a:t>
            </a:r>
          </a:p>
          <a:p>
            <a:pPr marL="457200" lvl="1" indent="0">
              <a:lnSpc>
                <a:spcPct val="110000"/>
              </a:lnSpc>
              <a:spcBef>
                <a:spcPts val="0"/>
              </a:spcBef>
              <a:buNone/>
            </a:pPr>
            <a:r>
              <a:rPr lang="en-IN" sz="2200" dirty="0">
                <a:solidFill>
                  <a:schemeClr val="accent1">
                    <a:lumMod val="60000"/>
                    <a:lumOff val="40000"/>
                  </a:schemeClr>
                </a:solidFill>
                <a:latin typeface="Courier New" panose="02070309020205020404" pitchFamily="49" charset="0"/>
                <a:ea typeface="Verdana" panose="020B0604030504040204" pitchFamily="34" charset="0"/>
                <a:cs typeface="Courier New" panose="02070309020205020404" pitchFamily="49" charset="0"/>
              </a:rPr>
              <a:t>&lt;/html&gt;</a:t>
            </a:r>
          </a:p>
        </p:txBody>
      </p:sp>
      <p:cxnSp>
        <p:nvCxnSpPr>
          <p:cNvPr id="19" name="Straight Arrow Connector 18">
            <a:extLst>
              <a:ext uri="{FF2B5EF4-FFF2-40B4-BE49-F238E27FC236}">
                <a16:creationId xmlns:a16="http://schemas.microsoft.com/office/drawing/2014/main" id="{C504C15F-3413-4193-B18C-C0AD55F31AB8}"/>
              </a:ext>
            </a:extLst>
          </p:cNvPr>
          <p:cNvCxnSpPr/>
          <p:nvPr/>
        </p:nvCxnSpPr>
        <p:spPr>
          <a:xfrm flipH="1">
            <a:off x="4162567" y="2129051"/>
            <a:ext cx="2088108" cy="0"/>
          </a:xfrm>
          <a:prstGeom prst="straightConnector1">
            <a:avLst/>
          </a:prstGeom>
          <a:ln>
            <a:solidFill>
              <a:schemeClr val="accent2">
                <a:lumMod val="60000"/>
                <a:lumOff val="4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20" name="Right Brace 19">
            <a:extLst>
              <a:ext uri="{FF2B5EF4-FFF2-40B4-BE49-F238E27FC236}">
                <a16:creationId xmlns:a16="http://schemas.microsoft.com/office/drawing/2014/main" id="{760C5734-AD2A-4A40-BCBB-6042031918B8}"/>
              </a:ext>
            </a:extLst>
          </p:cNvPr>
          <p:cNvSpPr/>
          <p:nvPr/>
        </p:nvSpPr>
        <p:spPr>
          <a:xfrm>
            <a:off x="4776716" y="2825087"/>
            <a:ext cx="846161" cy="1596784"/>
          </a:xfrm>
          <a:prstGeom prst="rightBrace">
            <a:avLst/>
          </a:prstGeom>
          <a:noFill/>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ight Brace 20">
            <a:extLst>
              <a:ext uri="{FF2B5EF4-FFF2-40B4-BE49-F238E27FC236}">
                <a16:creationId xmlns:a16="http://schemas.microsoft.com/office/drawing/2014/main" id="{841BFEDE-503B-4D3E-8EB7-0E6C16B015F3}"/>
              </a:ext>
            </a:extLst>
          </p:cNvPr>
          <p:cNvSpPr/>
          <p:nvPr/>
        </p:nvSpPr>
        <p:spPr>
          <a:xfrm>
            <a:off x="2634018" y="4681182"/>
            <a:ext cx="354842" cy="791570"/>
          </a:xfrm>
          <a:prstGeom prst="rightBrace">
            <a:avLst/>
          </a:prstGeom>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2" name="Rectangle 21">
            <a:extLst>
              <a:ext uri="{FF2B5EF4-FFF2-40B4-BE49-F238E27FC236}">
                <a16:creationId xmlns:a16="http://schemas.microsoft.com/office/drawing/2014/main" id="{EBB6B464-89CD-494C-BE2D-C44B2FD7E8D9}"/>
              </a:ext>
            </a:extLst>
          </p:cNvPr>
          <p:cNvSpPr/>
          <p:nvPr/>
        </p:nvSpPr>
        <p:spPr>
          <a:xfrm>
            <a:off x="5813947" y="3248168"/>
            <a:ext cx="1392071" cy="846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a:solidFill>
                  <a:schemeClr val="accent4">
                    <a:lumMod val="75000"/>
                  </a:schemeClr>
                </a:solidFill>
                <a:effectLst/>
                <a:latin typeface="Calibri" panose="020F0502020204030204" pitchFamily="34" charset="0"/>
                <a:ea typeface="Calibri" panose="020F0502020204030204" pitchFamily="34" charset="0"/>
                <a:cs typeface="Mangal" panose="02040503050203030202" pitchFamily="18" charset="0"/>
              </a:rPr>
              <a:t>contains info about page</a:t>
            </a:r>
            <a:endParaRPr lang="en-IN"/>
          </a:p>
        </p:txBody>
      </p:sp>
      <p:sp>
        <p:nvSpPr>
          <p:cNvPr id="23" name="Rectangle 22">
            <a:extLst>
              <a:ext uri="{FF2B5EF4-FFF2-40B4-BE49-F238E27FC236}">
                <a16:creationId xmlns:a16="http://schemas.microsoft.com/office/drawing/2014/main" id="{D1A41F08-8DD1-42D0-B567-F67C17DA4963}"/>
              </a:ext>
            </a:extLst>
          </p:cNvPr>
          <p:cNvSpPr/>
          <p:nvPr/>
        </p:nvSpPr>
        <p:spPr>
          <a:xfrm>
            <a:off x="3152632" y="4817660"/>
            <a:ext cx="1618397" cy="7915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a:solidFill>
                  <a:schemeClr val="accent4">
                    <a:lumMod val="75000"/>
                  </a:schemeClr>
                </a:solidFill>
                <a:effectLst/>
                <a:latin typeface="Calibri" panose="020F0502020204030204" pitchFamily="34" charset="0"/>
                <a:ea typeface="Calibri" panose="020F0502020204030204" pitchFamily="34" charset="0"/>
                <a:cs typeface="Mangal" panose="02040503050203030202" pitchFamily="18" charset="0"/>
              </a:rPr>
              <a:t>Content which is visible on the webpage</a:t>
            </a:r>
            <a:endParaRPr lang="en-IN"/>
          </a:p>
        </p:txBody>
      </p:sp>
      <p:sp>
        <p:nvSpPr>
          <p:cNvPr id="24" name="Right Brace 23">
            <a:extLst>
              <a:ext uri="{FF2B5EF4-FFF2-40B4-BE49-F238E27FC236}">
                <a16:creationId xmlns:a16="http://schemas.microsoft.com/office/drawing/2014/main" id="{8D68E6A2-AAD2-456B-A791-F2AE67D778BF}"/>
              </a:ext>
            </a:extLst>
          </p:cNvPr>
          <p:cNvSpPr/>
          <p:nvPr/>
        </p:nvSpPr>
        <p:spPr>
          <a:xfrm>
            <a:off x="6837529" y="2456597"/>
            <a:ext cx="1618397" cy="3384645"/>
          </a:xfrm>
          <a:prstGeom prst="rightBrace">
            <a:avLst/>
          </a:prstGeom>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Rectangle 24">
            <a:extLst>
              <a:ext uri="{FF2B5EF4-FFF2-40B4-BE49-F238E27FC236}">
                <a16:creationId xmlns:a16="http://schemas.microsoft.com/office/drawing/2014/main" id="{11BB5767-4CDD-477D-A9A7-C5620FF57830}"/>
              </a:ext>
            </a:extLst>
          </p:cNvPr>
          <p:cNvSpPr/>
          <p:nvPr/>
        </p:nvSpPr>
        <p:spPr>
          <a:xfrm>
            <a:off x="8570794" y="3835021"/>
            <a:ext cx="1618397" cy="682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IN" sz="1800" dirty="0">
                <a:solidFill>
                  <a:schemeClr val="accent4">
                    <a:lumMod val="75000"/>
                  </a:schemeClr>
                </a:solidFill>
                <a:effectLst/>
                <a:latin typeface="Calibri" panose="020F0502020204030204" pitchFamily="34" charset="0"/>
                <a:ea typeface="Calibri" panose="020F0502020204030204" pitchFamily="34" charset="0"/>
                <a:cs typeface="Mangal" panose="02040503050203030202" pitchFamily="18" charset="0"/>
              </a:rPr>
              <a:t>encloses entire document</a:t>
            </a:r>
          </a:p>
        </p:txBody>
      </p:sp>
    </p:spTree>
    <p:extLst>
      <p:ext uri="{BB962C8B-B14F-4D97-AF65-F5344CB8AC3E}">
        <p14:creationId xmlns:p14="http://schemas.microsoft.com/office/powerpoint/2010/main" val="4048764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4CCE57-0D4D-4D5B-BA56-4E6CE86B1546}"/>
              </a:ext>
            </a:extLst>
          </p:cNvPr>
          <p:cNvSpPr>
            <a:spLocks noGrp="1"/>
          </p:cNvSpPr>
          <p:nvPr>
            <p:ph idx="1"/>
          </p:nvPr>
        </p:nvSpPr>
        <p:spPr/>
        <p:txBody>
          <a:bodyPr/>
          <a:lstStyle/>
          <a:p>
            <a:r>
              <a:rPr lang="en-IN" sz="2000" b="1" dirty="0">
                <a:solidFill>
                  <a:schemeClr val="bg2">
                    <a:lumMod val="90000"/>
                  </a:schemeClr>
                </a:solidFill>
                <a:latin typeface="Verdana" panose="020B0604030504040204" pitchFamily="34" charset="0"/>
                <a:ea typeface="Verdana" panose="020B0604030504040204" pitchFamily="34" charset="0"/>
              </a:rPr>
              <a:t>STEPS UNDERTAKEN!!</a:t>
            </a:r>
          </a:p>
          <a:p>
            <a:pPr lvl="1">
              <a:lnSpc>
                <a:spcPct val="100000"/>
              </a:lnSpc>
              <a:buFont typeface="Wingdings" panose="05000000000000000000" pitchFamily="2" charset="2"/>
              <a:buChar char="ü"/>
            </a:pPr>
            <a:r>
              <a:rPr lang="en-IN" sz="2200" dirty="0">
                <a:solidFill>
                  <a:schemeClr val="accent1">
                    <a:lumMod val="60000"/>
                    <a:lumOff val="40000"/>
                  </a:schemeClr>
                </a:solidFill>
                <a:latin typeface="Goudy Old Style" panose="02020502050305020303" pitchFamily="18" charset="0"/>
              </a:rPr>
              <a:t>Deciding a subject for creating a website.</a:t>
            </a:r>
          </a:p>
          <a:p>
            <a:pPr lvl="1">
              <a:lnSpc>
                <a:spcPct val="100000"/>
              </a:lnSpc>
              <a:buFont typeface="Wingdings" panose="05000000000000000000" pitchFamily="2" charset="2"/>
              <a:buChar char="ü"/>
            </a:pPr>
            <a:r>
              <a:rPr lang="en-IN" sz="2200" dirty="0">
                <a:solidFill>
                  <a:schemeClr val="accent1">
                    <a:lumMod val="60000"/>
                    <a:lumOff val="40000"/>
                  </a:schemeClr>
                </a:solidFill>
                <a:latin typeface="Goudy Old Style" panose="02020502050305020303" pitchFamily="18" charset="0"/>
              </a:rPr>
              <a:t>Planning the basic/rough design or layout.</a:t>
            </a:r>
          </a:p>
          <a:p>
            <a:pPr lvl="1">
              <a:lnSpc>
                <a:spcPct val="100000"/>
              </a:lnSpc>
              <a:buFont typeface="Wingdings" panose="05000000000000000000" pitchFamily="2" charset="2"/>
              <a:buChar char="ü"/>
            </a:pPr>
            <a:r>
              <a:rPr lang="en-IN" sz="2200" dirty="0">
                <a:solidFill>
                  <a:schemeClr val="accent1">
                    <a:lumMod val="60000"/>
                    <a:lumOff val="40000"/>
                  </a:schemeClr>
                </a:solidFill>
                <a:latin typeface="Goudy Old Style" panose="02020502050305020303" pitchFamily="18" charset="0"/>
              </a:rPr>
              <a:t>Gathering required information and data.</a:t>
            </a:r>
          </a:p>
          <a:p>
            <a:pPr lvl="1">
              <a:lnSpc>
                <a:spcPct val="100000"/>
              </a:lnSpc>
              <a:buFont typeface="Wingdings" panose="05000000000000000000" pitchFamily="2" charset="2"/>
              <a:buChar char="ü"/>
            </a:pPr>
            <a:r>
              <a:rPr lang="en-IN" sz="2200" dirty="0">
                <a:solidFill>
                  <a:schemeClr val="accent1">
                    <a:lumMod val="60000"/>
                    <a:lumOff val="40000"/>
                  </a:schemeClr>
                </a:solidFill>
                <a:latin typeface="Goudy Old Style" panose="02020502050305020303" pitchFamily="18" charset="0"/>
              </a:rPr>
              <a:t>Creating a .html file.</a:t>
            </a:r>
          </a:p>
          <a:p>
            <a:pPr lvl="1">
              <a:lnSpc>
                <a:spcPct val="100000"/>
              </a:lnSpc>
              <a:buFont typeface="Wingdings" panose="05000000000000000000" pitchFamily="2" charset="2"/>
              <a:buChar char="ü"/>
            </a:pPr>
            <a:r>
              <a:rPr lang="en-IN" sz="2200" dirty="0">
                <a:solidFill>
                  <a:schemeClr val="accent1">
                    <a:lumMod val="60000"/>
                    <a:lumOff val="40000"/>
                  </a:schemeClr>
                </a:solidFill>
                <a:latin typeface="Goudy Old Style" panose="02020502050305020303" pitchFamily="18" charset="0"/>
              </a:rPr>
              <a:t>Generating a corresponding .</a:t>
            </a:r>
            <a:r>
              <a:rPr lang="en-IN" sz="2200" dirty="0" err="1">
                <a:solidFill>
                  <a:schemeClr val="accent1">
                    <a:lumMod val="60000"/>
                    <a:lumOff val="40000"/>
                  </a:schemeClr>
                </a:solidFill>
                <a:latin typeface="Goudy Old Style" panose="02020502050305020303" pitchFamily="18" charset="0"/>
              </a:rPr>
              <a:t>css</a:t>
            </a:r>
            <a:r>
              <a:rPr lang="en-IN" sz="2200" dirty="0">
                <a:solidFill>
                  <a:schemeClr val="accent1">
                    <a:lumMod val="60000"/>
                    <a:lumOff val="40000"/>
                  </a:schemeClr>
                </a:solidFill>
                <a:latin typeface="Goudy Old Style" panose="02020502050305020303" pitchFamily="18" charset="0"/>
              </a:rPr>
              <a:t> file.</a:t>
            </a:r>
          </a:p>
          <a:p>
            <a:pPr lvl="1">
              <a:lnSpc>
                <a:spcPct val="100000"/>
              </a:lnSpc>
              <a:buFont typeface="Wingdings" panose="05000000000000000000" pitchFamily="2" charset="2"/>
              <a:buChar char="ü"/>
            </a:pPr>
            <a:r>
              <a:rPr lang="en-IN" sz="2200" dirty="0">
                <a:solidFill>
                  <a:schemeClr val="accent1">
                    <a:lumMod val="60000"/>
                    <a:lumOff val="40000"/>
                  </a:schemeClr>
                </a:solidFill>
                <a:latin typeface="Goudy Old Style" panose="02020502050305020303" pitchFamily="18" charset="0"/>
              </a:rPr>
              <a:t>Creating multiple websites and merging them into the main HTML document.</a:t>
            </a:r>
          </a:p>
          <a:p>
            <a:pPr lvl="1">
              <a:lnSpc>
                <a:spcPct val="100000"/>
              </a:lnSpc>
              <a:buFont typeface="Wingdings" panose="05000000000000000000" pitchFamily="2" charset="2"/>
              <a:buChar char="ü"/>
            </a:pPr>
            <a:r>
              <a:rPr lang="en-IN" sz="2200" dirty="0">
                <a:solidFill>
                  <a:schemeClr val="accent1">
                    <a:lumMod val="60000"/>
                    <a:lumOff val="40000"/>
                  </a:schemeClr>
                </a:solidFill>
                <a:latin typeface="Goudy Old Style" panose="02020502050305020303" pitchFamily="18" charset="0"/>
              </a:rPr>
              <a:t>Making necessary correction as per the display screen.</a:t>
            </a:r>
          </a:p>
        </p:txBody>
      </p:sp>
    </p:spTree>
    <p:extLst>
      <p:ext uri="{BB962C8B-B14F-4D97-AF65-F5344CB8AC3E}">
        <p14:creationId xmlns:p14="http://schemas.microsoft.com/office/powerpoint/2010/main" val="1000511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148</TotalTime>
  <Words>1518</Words>
  <Application>Microsoft Office PowerPoint</Application>
  <PresentationFormat>Widescreen</PresentationFormat>
  <Paragraphs>71</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Courier New</vt:lpstr>
      <vt:lpstr>Goudy Old Style</vt:lpstr>
      <vt:lpstr>Verdana</vt:lpstr>
      <vt:lpstr>Wingdings</vt:lpstr>
      <vt:lpstr>Office Theme</vt:lpstr>
      <vt:lpstr>WEB DEVELOPMENT</vt:lpstr>
      <vt:lpstr>ABSTRACT </vt:lpstr>
      <vt:lpstr>ACKNOWLEDGEMENT</vt:lpstr>
      <vt:lpstr>INTRODUCTION</vt:lpstr>
      <vt:lpstr>PROBLEM STATEMENT</vt:lpstr>
      <vt:lpstr>PROJECT OVERVIEW</vt:lpstr>
      <vt:lpstr>PowerPoint Presentation</vt:lpstr>
      <vt:lpstr>PowerPoint Presentation</vt:lpstr>
      <vt:lpstr>PowerPoint Presentation</vt:lpstr>
      <vt:lpstr>IMPLEMENTATION</vt:lpstr>
      <vt:lpstr>OBSERVATION</vt:lpstr>
      <vt:lpstr>SCOPE FOR FURTHER STUDIES</vt:lpstr>
      <vt:lpstr>CONCLUSION</vt:lpstr>
      <vt:lpstr>REFERENCE</vt:lpstr>
      <vt:lpstr>&lt;!DOCTYPE html&gt; &lt;html&gt; &lt;body &gt; &lt;h1&gt; THANK YOU &lt;/h1&gt; &lt;/body&gt; &lt;/html&gt;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Presentation</dc:title>
  <dc:creator>Shrinivas Vittal Acharya</dc:creator>
  <cp:lastModifiedBy>Shrinivas Vittal Acharya</cp:lastModifiedBy>
  <cp:revision>17</cp:revision>
  <dcterms:created xsi:type="dcterms:W3CDTF">2021-06-22T14:21:19Z</dcterms:created>
  <dcterms:modified xsi:type="dcterms:W3CDTF">2021-06-23T04:54:04Z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