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Arimo" panose="020B0604020202020204" charset="0"/>
      <p:regular r:id="rId12"/>
    </p:embeddedFont>
    <p:embeddedFont>
      <p:font typeface="Poppins" panose="00000500000000000000" pitchFamily="2" charset="0"/>
      <p:regular r:id="rId13"/>
    </p:embeddedFont>
    <p:embeddedFont>
      <p:font typeface="Poppins Bold" panose="00000800000000000000" charset="0"/>
      <p:regular r:id="rId14"/>
    </p:embeddedFont>
    <p:embeddedFont>
      <p:font typeface="Roboto" panose="02000000000000000000"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7" d="100"/>
          <a:sy n="87" d="100"/>
        </p:scale>
        <p:origin x="499"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sv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jpe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svg"/><Relationship Id="rId7"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2.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2318997" cy="6984997"/>
          </a:xfrm>
          <a:custGeom>
            <a:avLst/>
            <a:gdLst/>
            <a:ahLst/>
            <a:cxnLst/>
            <a:rect l="l" t="t" r="r" b="b"/>
            <a:pathLst>
              <a:path w="12318997" h="6984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02351" y="2721540"/>
            <a:ext cx="7555849" cy="1231106"/>
          </a:xfrm>
          <a:prstGeom prst="rect">
            <a:avLst/>
          </a:prstGeom>
        </p:spPr>
        <p:txBody>
          <a:bodyPr wrap="square" lIns="0" tIns="0" rIns="0" bIns="0" rtlCol="0" anchor="t">
            <a:spAutoFit/>
          </a:bodyPr>
          <a:lstStyle/>
          <a:p>
            <a:pPr algn="l">
              <a:lnSpc>
                <a:spcPts val="4752"/>
              </a:lnSpc>
            </a:pPr>
            <a:r>
              <a:rPr lang="en-US" sz="4400" dirty="0">
                <a:solidFill>
                  <a:srgbClr val="FFFFFF"/>
                </a:solidFill>
                <a:latin typeface="Roboto"/>
                <a:ea typeface="Roboto"/>
                <a:cs typeface="Roboto"/>
                <a:sym typeface="Roboto"/>
              </a:rPr>
              <a:t>Career Path AI – Personalized AI-Powered Career Navigator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499" y="-63499"/>
            <a:ext cx="12318997" cy="6984997"/>
          </a:xfrm>
          <a:custGeom>
            <a:avLst/>
            <a:gdLst/>
            <a:ahLst/>
            <a:cxnLst/>
            <a:rect l="l" t="t" r="r" b="b"/>
            <a:pathLst>
              <a:path w="12318997" h="6984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24000" y="2362200"/>
            <a:ext cx="10219811" cy="577017"/>
          </a:xfrm>
          <a:prstGeom prst="rect">
            <a:avLst/>
          </a:prstGeom>
        </p:spPr>
        <p:txBody>
          <a:bodyPr lIns="0" tIns="0" rIns="0" bIns="0" rtlCol="0" anchor="t">
            <a:spAutoFit/>
          </a:bodyPr>
          <a:lstStyle/>
          <a:p>
            <a:pPr algn="l">
              <a:lnSpc>
                <a:spcPts val="3600"/>
              </a:lnSpc>
            </a:pPr>
            <a:r>
              <a:rPr lang="en-US" sz="7200" dirty="0">
                <a:solidFill>
                  <a:srgbClr val="FFFFFF"/>
                </a:solidFill>
                <a:latin typeface="Roboto"/>
                <a:ea typeface="Roboto"/>
                <a:cs typeface="Roboto"/>
                <a:sym typeface="Roboto"/>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6997" y="-63499"/>
            <a:ext cx="12318997" cy="6984997"/>
          </a:xfrm>
          <a:custGeom>
            <a:avLst/>
            <a:gdLst/>
            <a:ahLst/>
            <a:cxnLst/>
            <a:rect l="l" t="t" r="r" b="b"/>
            <a:pathLst>
              <a:path w="12318997" h="6984997">
                <a:moveTo>
                  <a:pt x="0" y="0"/>
                </a:moveTo>
                <a:lnTo>
                  <a:pt x="12318996" y="0"/>
                </a:lnTo>
                <a:lnTo>
                  <a:pt x="12318996" y="6984996"/>
                </a:lnTo>
                <a:lnTo>
                  <a:pt x="0" y="69849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23925" y="910666"/>
            <a:ext cx="1586036" cy="621630"/>
          </a:xfrm>
          <a:prstGeom prst="rect">
            <a:avLst/>
          </a:prstGeom>
        </p:spPr>
        <p:txBody>
          <a:bodyPr lIns="0" tIns="0" rIns="0" bIns="0" rtlCol="0" anchor="t">
            <a:spAutoFit/>
          </a:bodyPr>
          <a:lstStyle/>
          <a:p>
            <a:pPr algn="l">
              <a:lnSpc>
                <a:spcPts val="5040"/>
              </a:lnSpc>
            </a:pPr>
            <a:r>
              <a:rPr lang="en-US" sz="3600">
                <a:solidFill>
                  <a:srgbClr val="FFFFFF"/>
                </a:solidFill>
                <a:latin typeface="Roboto"/>
                <a:ea typeface="Roboto"/>
                <a:cs typeface="Roboto"/>
                <a:sym typeface="Roboto"/>
              </a:rPr>
              <a:t>Agenda</a:t>
            </a:r>
          </a:p>
        </p:txBody>
      </p:sp>
      <p:sp>
        <p:nvSpPr>
          <p:cNvPr id="4" name="TextBox 4"/>
          <p:cNvSpPr txBox="1"/>
          <p:nvPr/>
        </p:nvSpPr>
        <p:spPr>
          <a:xfrm>
            <a:off x="991438" y="2025025"/>
            <a:ext cx="164306" cy="3350661"/>
          </a:xfrm>
          <a:prstGeom prst="rect">
            <a:avLst/>
          </a:prstGeom>
        </p:spPr>
        <p:txBody>
          <a:bodyPr lIns="0" tIns="0" rIns="0" bIns="0" rtlCol="0" anchor="t">
            <a:spAutoFit/>
          </a:bodyPr>
          <a:lstStyle/>
          <a:p>
            <a:pPr algn="just">
              <a:lnSpc>
                <a:spcPts val="3780"/>
              </a:lnSpc>
            </a:pPr>
            <a:r>
              <a:rPr lang="en-US" sz="2100" dirty="0">
                <a:solidFill>
                  <a:srgbClr val="FFFFFF"/>
                </a:solidFill>
                <a:latin typeface="Arimo"/>
                <a:ea typeface="Arimo"/>
                <a:cs typeface="Arimo"/>
                <a:sym typeface="Arimo"/>
              </a:rPr>
              <a:t>● ● ● ● ● ● ● </a:t>
            </a:r>
          </a:p>
        </p:txBody>
      </p:sp>
      <p:sp>
        <p:nvSpPr>
          <p:cNvPr id="5" name="TextBox 5"/>
          <p:cNvSpPr txBox="1"/>
          <p:nvPr/>
        </p:nvSpPr>
        <p:spPr>
          <a:xfrm>
            <a:off x="1381124" y="2034502"/>
            <a:ext cx="5781675" cy="3364767"/>
          </a:xfrm>
          <a:prstGeom prst="rect">
            <a:avLst/>
          </a:prstGeom>
        </p:spPr>
        <p:txBody>
          <a:bodyPr wrap="square" lIns="0" tIns="0" rIns="0" bIns="0" rtlCol="0" anchor="t">
            <a:spAutoFit/>
          </a:bodyPr>
          <a:lstStyle/>
          <a:p>
            <a:pPr>
              <a:lnSpc>
                <a:spcPts val="3780"/>
              </a:lnSpc>
            </a:pPr>
            <a:r>
              <a:rPr lang="en-US" sz="2100" dirty="0">
                <a:solidFill>
                  <a:srgbClr val="FFFFFF"/>
                </a:solidFill>
                <a:latin typeface="Poppins"/>
                <a:ea typeface="Poppins"/>
                <a:cs typeface="Poppins"/>
                <a:sym typeface="Poppins"/>
              </a:rPr>
              <a:t>Introduction to Career Path AI Understanding Your Career Journey Core Features of Career Path AI Personalized Career Recommendations Interactive Tools and Resources Staying Ahead of Market Trends Steps to Get Started with Career Path AI Q&amp;A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3503" y="-63503"/>
            <a:ext cx="12318997" cy="6984997"/>
          </a:xfrm>
          <a:custGeom>
            <a:avLst/>
            <a:gdLst/>
            <a:ahLst/>
            <a:cxnLst/>
            <a:rect l="l" t="t" r="r" b="b"/>
            <a:pathLst>
              <a:path w="12318997" h="6984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17572" y="1955702"/>
            <a:ext cx="10522010" cy="1188720"/>
          </a:xfrm>
          <a:prstGeom prst="rect">
            <a:avLst/>
          </a:prstGeom>
        </p:spPr>
        <p:txBody>
          <a:bodyPr lIns="0" tIns="0" rIns="0" bIns="0" rtlCol="0" anchor="t">
            <a:spAutoFit/>
          </a:bodyPr>
          <a:lstStyle/>
          <a:p>
            <a:pPr algn="l">
              <a:lnSpc>
                <a:spcPts val="1800"/>
              </a:lnSpc>
            </a:pPr>
            <a:r>
              <a:rPr lang="en-US" sz="3600">
                <a:solidFill>
                  <a:srgbClr val="FFFFFF"/>
                </a:solidFill>
                <a:latin typeface="Roboto"/>
                <a:ea typeface="Roboto"/>
                <a:cs typeface="Roboto"/>
                <a:sym typeface="Roboto"/>
              </a:rPr>
              <a:t>Introduction to CareerPath AI</a:t>
            </a:r>
          </a:p>
          <a:p>
            <a:pPr algn="l">
              <a:lnSpc>
                <a:spcPts val="1800"/>
              </a:lnSpc>
            </a:pPr>
            <a:endParaRPr lang="en-US" sz="3600">
              <a:solidFill>
                <a:srgbClr val="FFFFFF"/>
              </a:solidFill>
              <a:latin typeface="Roboto"/>
              <a:ea typeface="Roboto"/>
              <a:cs typeface="Roboto"/>
              <a:sym typeface="Roboto"/>
            </a:endParaRPr>
          </a:p>
          <a:p>
            <a:pPr algn="l">
              <a:lnSpc>
                <a:spcPts val="3000"/>
              </a:lnSpc>
            </a:pPr>
            <a:r>
              <a:rPr lang="en-US" sz="1200" b="1">
                <a:solidFill>
                  <a:srgbClr val="FFFFFF"/>
                </a:solidFill>
                <a:latin typeface="Poppins Bold"/>
                <a:ea typeface="Poppins Bold"/>
                <a:cs typeface="Poppins Bold"/>
                <a:sym typeface="Poppins Bold"/>
              </a:rPr>
              <a:t>Overview of CareerPath AI and its purpose</a:t>
            </a:r>
          </a:p>
          <a:p>
            <a:pPr algn="l">
              <a:lnSpc>
                <a:spcPts val="1800"/>
              </a:lnSpc>
            </a:pPr>
            <a:r>
              <a:rPr lang="en-US" sz="1000">
                <a:solidFill>
                  <a:srgbClr val="FFFFFF"/>
                </a:solidFill>
                <a:latin typeface="Poppins"/>
                <a:ea typeface="Poppins"/>
                <a:cs typeface="Poppins"/>
                <a:sym typeface="Poppins"/>
              </a:rPr>
              <a:t>CareerPath AI is an innovative platform designed to assist job seekers and recent graduates in navigating the complex landscape of career development. Utilizing cutting-edge artificial intelligence, it provides personalized career advice tailored to individual skills and market trends.</a:t>
            </a:r>
          </a:p>
        </p:txBody>
      </p:sp>
      <p:sp>
        <p:nvSpPr>
          <p:cNvPr id="4" name="TextBox 4"/>
          <p:cNvSpPr txBox="1"/>
          <p:nvPr/>
        </p:nvSpPr>
        <p:spPr>
          <a:xfrm>
            <a:off x="923925" y="3435248"/>
            <a:ext cx="10374859" cy="677904"/>
          </a:xfrm>
          <a:prstGeom prst="rect">
            <a:avLst/>
          </a:prstGeom>
        </p:spPr>
        <p:txBody>
          <a:bodyPr lIns="0" tIns="0" rIns="0" bIns="0" rtlCol="0" anchor="t">
            <a:spAutoFit/>
          </a:bodyPr>
          <a:lstStyle/>
          <a:p>
            <a:pPr algn="l">
              <a:lnSpc>
                <a:spcPts val="1679"/>
              </a:lnSpc>
            </a:pPr>
            <a:r>
              <a:rPr lang="en-US" sz="1200" b="1">
                <a:solidFill>
                  <a:srgbClr val="FFFFFF"/>
                </a:solidFill>
                <a:latin typeface="Poppins Bold"/>
                <a:ea typeface="Poppins Bold"/>
                <a:cs typeface="Poppins Bold"/>
                <a:sym typeface="Poppins Bold"/>
              </a:rPr>
              <a:t>Brief introduction of the presenter and their role</a:t>
            </a:r>
          </a:p>
          <a:p>
            <a:pPr algn="l">
              <a:lnSpc>
                <a:spcPts val="1800"/>
              </a:lnSpc>
            </a:pPr>
            <a:r>
              <a:rPr lang="en-US" sz="1000">
                <a:solidFill>
                  <a:srgbClr val="FFFFFF"/>
                </a:solidFill>
                <a:latin typeface="Poppins"/>
                <a:ea typeface="Poppins"/>
                <a:cs typeface="Poppins"/>
                <a:sym typeface="Poppins"/>
              </a:rPr>
              <a:t>As an AI Solutions Architect, I specialize in developing intelligent systems that leverage data to enhance decision-making. My passion for technology and career development drives me to help individuals find fulfilling career paths using AI.</a:t>
            </a:r>
          </a:p>
        </p:txBody>
      </p:sp>
      <p:sp>
        <p:nvSpPr>
          <p:cNvPr id="5" name="TextBox 5"/>
          <p:cNvSpPr txBox="1"/>
          <p:nvPr/>
        </p:nvSpPr>
        <p:spPr>
          <a:xfrm>
            <a:off x="923925" y="4395368"/>
            <a:ext cx="10698709" cy="677904"/>
          </a:xfrm>
          <a:prstGeom prst="rect">
            <a:avLst/>
          </a:prstGeom>
        </p:spPr>
        <p:txBody>
          <a:bodyPr lIns="0" tIns="0" rIns="0" bIns="0" rtlCol="0" anchor="t">
            <a:spAutoFit/>
          </a:bodyPr>
          <a:lstStyle/>
          <a:p>
            <a:pPr algn="l">
              <a:lnSpc>
                <a:spcPts val="1679"/>
              </a:lnSpc>
            </a:pPr>
            <a:r>
              <a:rPr lang="en-US" sz="1200" b="1">
                <a:solidFill>
                  <a:srgbClr val="FFFFFF"/>
                </a:solidFill>
                <a:latin typeface="Poppins Bold"/>
                <a:ea typeface="Poppins Bold"/>
                <a:cs typeface="Poppins Bold"/>
                <a:sym typeface="Poppins Bold"/>
              </a:rPr>
              <a:t>Importance of personalized career guidance in today's job market</a:t>
            </a:r>
          </a:p>
          <a:p>
            <a:pPr algn="l">
              <a:lnSpc>
                <a:spcPts val="1800"/>
              </a:lnSpc>
            </a:pPr>
            <a:r>
              <a:rPr lang="en-US" sz="1000">
                <a:solidFill>
                  <a:srgbClr val="FFFFFF"/>
                </a:solidFill>
                <a:latin typeface="Poppins"/>
                <a:ea typeface="Poppins"/>
                <a:cs typeface="Poppins"/>
                <a:sym typeface="Poppins"/>
              </a:rPr>
              <a:t>In a rapidly changing job market, personalized career guidance is essential. It helps individuals make informed decisions, align their skills with industry demands, and ultimately enhances their chance of success in achieving their career goals.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2318997" cy="6984997"/>
          </a:xfrm>
          <a:custGeom>
            <a:avLst/>
            <a:gdLst/>
            <a:ahLst/>
            <a:cxnLst/>
            <a:rect l="l" t="t" r="r" b="b"/>
            <a:pathLst>
              <a:path w="12318997" h="6984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23925" y="910666"/>
            <a:ext cx="10401205" cy="1969770"/>
          </a:xfrm>
          <a:prstGeom prst="rect">
            <a:avLst/>
          </a:prstGeom>
        </p:spPr>
        <p:txBody>
          <a:bodyPr lIns="0" tIns="0" rIns="0" bIns="0" rtlCol="0" anchor="t">
            <a:spAutoFit/>
          </a:bodyPr>
          <a:lstStyle/>
          <a:p>
            <a:pPr algn="l">
              <a:lnSpc>
                <a:spcPts val="5040"/>
              </a:lnSpc>
            </a:pPr>
            <a:r>
              <a:rPr lang="en-US" sz="3600">
                <a:solidFill>
                  <a:srgbClr val="FFFFFF"/>
                </a:solidFill>
                <a:latin typeface="Roboto"/>
                <a:ea typeface="Roboto"/>
                <a:cs typeface="Roboto"/>
                <a:sym typeface="Roboto"/>
              </a:rPr>
              <a:t>Understanding Your Career Journey</a:t>
            </a:r>
          </a:p>
          <a:p>
            <a:pPr algn="l">
              <a:lnSpc>
                <a:spcPts val="5040"/>
              </a:lnSpc>
            </a:pPr>
            <a:endParaRPr lang="en-US" sz="3600">
              <a:solidFill>
                <a:srgbClr val="FFFFFF"/>
              </a:solidFill>
              <a:latin typeface="Roboto"/>
              <a:ea typeface="Roboto"/>
              <a:cs typeface="Roboto"/>
              <a:sym typeface="Roboto"/>
            </a:endParaRPr>
          </a:p>
          <a:p>
            <a:pPr algn="l">
              <a:lnSpc>
                <a:spcPts val="1679"/>
              </a:lnSpc>
            </a:pPr>
            <a:r>
              <a:rPr lang="en-US" sz="1200" b="1">
                <a:solidFill>
                  <a:srgbClr val="FFFFFF"/>
                </a:solidFill>
                <a:latin typeface="Poppins Bold"/>
                <a:ea typeface="Poppins Bold"/>
                <a:cs typeface="Poppins Bold"/>
                <a:sym typeface="Poppins Bold"/>
              </a:rPr>
              <a:t>The complexities of modern career paths</a:t>
            </a:r>
          </a:p>
          <a:p>
            <a:pPr algn="l">
              <a:lnSpc>
                <a:spcPts val="1980"/>
              </a:lnSpc>
            </a:pPr>
            <a:r>
              <a:rPr lang="en-US" sz="1100">
                <a:solidFill>
                  <a:srgbClr val="FFFFFF"/>
                </a:solidFill>
                <a:latin typeface="Poppins"/>
                <a:ea typeface="Poppins"/>
                <a:cs typeface="Poppins"/>
                <a:sym typeface="Poppins"/>
              </a:rPr>
              <a:t>Career paths today are no longer linear. Individuals may explore various fields, switch industries, or pursue freelance opportunities. Understanding these complexities is crucial in crafting a successful career plan.</a:t>
            </a:r>
          </a:p>
        </p:txBody>
      </p:sp>
      <p:sp>
        <p:nvSpPr>
          <p:cNvPr id="4" name="TextBox 4"/>
          <p:cNvSpPr txBox="1"/>
          <p:nvPr/>
        </p:nvSpPr>
        <p:spPr>
          <a:xfrm>
            <a:off x="923925" y="3066721"/>
            <a:ext cx="10557529" cy="676275"/>
          </a:xfrm>
          <a:prstGeom prst="rect">
            <a:avLst/>
          </a:prstGeom>
        </p:spPr>
        <p:txBody>
          <a:bodyPr lIns="0" tIns="0" rIns="0" bIns="0" rtlCol="0" anchor="t">
            <a:spAutoFit/>
          </a:bodyPr>
          <a:lstStyle/>
          <a:p>
            <a:pPr algn="l">
              <a:lnSpc>
                <a:spcPts val="1679"/>
              </a:lnSpc>
            </a:pPr>
            <a:r>
              <a:rPr lang="en-US" sz="1200" b="1">
                <a:solidFill>
                  <a:srgbClr val="FFFFFF"/>
                </a:solidFill>
                <a:latin typeface="Poppins Bold"/>
                <a:ea typeface="Poppins Bold"/>
                <a:cs typeface="Poppins Bold"/>
                <a:sym typeface="Poppins Bold"/>
              </a:rPr>
              <a:t>Challenges faced by job seekers and recent graduates</a:t>
            </a:r>
          </a:p>
          <a:p>
            <a:pPr algn="l">
              <a:lnSpc>
                <a:spcPts val="1980"/>
              </a:lnSpc>
            </a:pPr>
            <a:r>
              <a:rPr lang="en-US" sz="1100">
                <a:solidFill>
                  <a:srgbClr val="FFFFFF"/>
                </a:solidFill>
                <a:latin typeface="Poppins"/>
                <a:ea typeface="Poppins"/>
                <a:cs typeface="Poppins"/>
                <a:sym typeface="Poppins"/>
              </a:rPr>
              <a:t>Job seekers and recent graduates face unique challenges, including a saturated job market, lack of relevant experience, and the constant evolution of job requirements. These obstacles can be overwhelming without proper guidance.</a:t>
            </a:r>
          </a:p>
        </p:txBody>
      </p:sp>
      <p:sp>
        <p:nvSpPr>
          <p:cNvPr id="5" name="TextBox 5"/>
          <p:cNvSpPr txBox="1"/>
          <p:nvPr/>
        </p:nvSpPr>
        <p:spPr>
          <a:xfrm>
            <a:off x="923925" y="3929282"/>
            <a:ext cx="10135743" cy="720214"/>
          </a:xfrm>
          <a:prstGeom prst="rect">
            <a:avLst/>
          </a:prstGeom>
        </p:spPr>
        <p:txBody>
          <a:bodyPr lIns="0" tIns="0" rIns="0" bIns="0" rtlCol="0" anchor="t">
            <a:spAutoFit/>
          </a:bodyPr>
          <a:lstStyle/>
          <a:p>
            <a:pPr algn="l">
              <a:lnSpc>
                <a:spcPts val="1679"/>
              </a:lnSpc>
            </a:pPr>
            <a:r>
              <a:rPr lang="en-US" sz="1200" b="1">
                <a:solidFill>
                  <a:srgbClr val="FFFFFF"/>
                </a:solidFill>
                <a:latin typeface="Poppins Bold"/>
                <a:ea typeface="Poppins Bold"/>
                <a:cs typeface="Poppins Bold"/>
                <a:sym typeface="Poppins Bold"/>
              </a:rPr>
              <a:t>Need for tailored advice based on individual circumstances</a:t>
            </a:r>
          </a:p>
          <a:p>
            <a:pPr algn="l">
              <a:lnSpc>
                <a:spcPts val="1980"/>
              </a:lnSpc>
            </a:pPr>
            <a:r>
              <a:rPr lang="en-US" sz="1100">
                <a:solidFill>
                  <a:srgbClr val="FFFFFF"/>
                </a:solidFill>
                <a:latin typeface="Poppins"/>
                <a:ea typeface="Poppins"/>
                <a:cs typeface="Poppins"/>
                <a:sym typeface="Poppins"/>
              </a:rPr>
              <a:t>Every individual has unique skills, interests, and experiences. Tailoring career advice to these personal circumstances ensures that guidance is relevant and actionable, leading to better career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2318997" cy="6984997"/>
          </a:xfrm>
          <a:custGeom>
            <a:avLst/>
            <a:gdLst/>
            <a:ahLst/>
            <a:cxnLst/>
            <a:rect l="l" t="t" r="r" b="b"/>
            <a:pathLst>
              <a:path w="12318997" h="6984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23925" y="910714"/>
            <a:ext cx="10083594" cy="2042160"/>
          </a:xfrm>
          <a:prstGeom prst="rect">
            <a:avLst/>
          </a:prstGeom>
        </p:spPr>
        <p:txBody>
          <a:bodyPr lIns="0" tIns="0" rIns="0" bIns="0" rtlCol="0" anchor="t">
            <a:spAutoFit/>
          </a:bodyPr>
          <a:lstStyle/>
          <a:p>
            <a:pPr algn="l">
              <a:lnSpc>
                <a:spcPts val="5040"/>
              </a:lnSpc>
            </a:pPr>
            <a:r>
              <a:rPr lang="en-US" sz="3600">
                <a:solidFill>
                  <a:srgbClr val="FFFFFF"/>
                </a:solidFill>
                <a:latin typeface="Roboto"/>
                <a:ea typeface="Roboto"/>
                <a:cs typeface="Roboto"/>
                <a:sym typeface="Roboto"/>
              </a:rPr>
              <a:t>Core Features of CareerPath AI</a:t>
            </a:r>
          </a:p>
          <a:p>
            <a:pPr algn="l">
              <a:lnSpc>
                <a:spcPts val="5040"/>
              </a:lnSpc>
            </a:pPr>
            <a:endParaRPr lang="en-US" sz="3600">
              <a:solidFill>
                <a:srgbClr val="FFFFFF"/>
              </a:solidFill>
              <a:latin typeface="Roboto"/>
              <a:ea typeface="Roboto"/>
              <a:cs typeface="Roboto"/>
              <a:sym typeface="Roboto"/>
            </a:endParaRPr>
          </a:p>
          <a:p>
            <a:pPr algn="l">
              <a:lnSpc>
                <a:spcPts val="1959"/>
              </a:lnSpc>
            </a:pPr>
            <a:r>
              <a:rPr lang="en-US" sz="1399" b="1">
                <a:solidFill>
                  <a:srgbClr val="FFFFFF"/>
                </a:solidFill>
                <a:latin typeface="Poppins Bold"/>
                <a:ea typeface="Poppins Bold"/>
                <a:cs typeface="Poppins Bold"/>
                <a:sym typeface="Poppins Bold"/>
              </a:rPr>
              <a:t>AI-driven assessment of skills and interests</a:t>
            </a:r>
          </a:p>
          <a:p>
            <a:pPr algn="l">
              <a:lnSpc>
                <a:spcPts val="2160"/>
              </a:lnSpc>
            </a:pPr>
            <a:r>
              <a:rPr lang="en-US" sz="1200">
                <a:solidFill>
                  <a:srgbClr val="FFFFFF"/>
                </a:solidFill>
                <a:latin typeface="Poppins"/>
                <a:ea typeface="Poppins"/>
                <a:cs typeface="Poppins"/>
                <a:sym typeface="Poppins"/>
              </a:rPr>
              <a:t>CareerPath AI utilizes advanced algorithms to assess user skills and interests. By analyzing responses through questionnaires and assessments, the AI can provide insights into potential career matches.</a:t>
            </a:r>
          </a:p>
        </p:txBody>
      </p:sp>
      <p:sp>
        <p:nvSpPr>
          <p:cNvPr id="4" name="TextBox 4"/>
          <p:cNvSpPr txBox="1"/>
          <p:nvPr/>
        </p:nvSpPr>
        <p:spPr>
          <a:xfrm>
            <a:off x="923925" y="4144947"/>
            <a:ext cx="10419512" cy="81927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Customized career roadmaps for users</a:t>
            </a:r>
          </a:p>
          <a:p>
            <a:pPr algn="l">
              <a:lnSpc>
                <a:spcPts val="2160"/>
              </a:lnSpc>
            </a:pPr>
            <a:r>
              <a:rPr lang="en-US" sz="1200">
                <a:solidFill>
                  <a:srgbClr val="FFFFFF"/>
                </a:solidFill>
                <a:latin typeface="Poppins"/>
                <a:ea typeface="Poppins"/>
                <a:cs typeface="Poppins"/>
                <a:sym typeface="Poppins"/>
              </a:rPr>
              <a:t>Based on the user's skills and market analysis, CareerPath AI generates customized career roadmaps that outline the steps needed to achieve specific career goals, including skill development and job applications.</a:t>
            </a:r>
          </a:p>
        </p:txBody>
      </p:sp>
      <p:sp>
        <p:nvSpPr>
          <p:cNvPr id="5" name="TextBox 5"/>
          <p:cNvSpPr txBox="1"/>
          <p:nvPr/>
        </p:nvSpPr>
        <p:spPr>
          <a:xfrm>
            <a:off x="923925" y="3139273"/>
            <a:ext cx="10368372" cy="81927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Analysis of job market trends and demands</a:t>
            </a:r>
          </a:p>
          <a:p>
            <a:pPr algn="l">
              <a:lnSpc>
                <a:spcPts val="2160"/>
              </a:lnSpc>
            </a:pPr>
            <a:r>
              <a:rPr lang="en-US" sz="1200">
                <a:solidFill>
                  <a:srgbClr val="FFFFFF"/>
                </a:solidFill>
                <a:latin typeface="Poppins"/>
                <a:ea typeface="Poppins"/>
                <a:cs typeface="Poppins"/>
                <a:sym typeface="Poppins"/>
              </a:rPr>
              <a:t>The platform continuously analyzes job market data to identify trends and in-demand skills. This ensures that users receive guidance aligned with current employment opportunities and future job prospects.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2318997" cy="6984997"/>
          </a:xfrm>
          <a:custGeom>
            <a:avLst/>
            <a:gdLst/>
            <a:ahLst/>
            <a:cxnLst/>
            <a:rect l="l" t="t" r="r" b="b"/>
            <a:pathLst>
              <a:path w="12318997" h="6984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 y="0"/>
            <a:ext cx="5181600" cy="6858000"/>
          </a:xfrm>
          <a:custGeom>
            <a:avLst/>
            <a:gdLst/>
            <a:ahLst/>
            <a:cxnLst/>
            <a:rect l="l" t="t" r="r" b="b"/>
            <a:pathLst>
              <a:path w="5181600" h="6858000">
                <a:moveTo>
                  <a:pt x="0" y="0"/>
                </a:moveTo>
                <a:lnTo>
                  <a:pt x="5181600" y="0"/>
                </a:lnTo>
                <a:lnTo>
                  <a:pt x="5181600" y="6858000"/>
                </a:lnTo>
                <a:lnTo>
                  <a:pt x="0" y="6858000"/>
                </a:lnTo>
                <a:lnTo>
                  <a:pt x="0" y="0"/>
                </a:lnTo>
                <a:close/>
              </a:path>
            </a:pathLst>
          </a:custGeom>
          <a:blipFill>
            <a:blip r:embed="rId4"/>
            <a:stretch>
              <a:fillRect l="-2940" r="-2939"/>
            </a:stretch>
          </a:blipFill>
        </p:spPr>
      </p:sp>
      <p:sp>
        <p:nvSpPr>
          <p:cNvPr id="5" name="Freeform 5"/>
          <p:cNvSpPr/>
          <p:nvPr/>
        </p:nvSpPr>
        <p:spPr>
          <a:xfrm>
            <a:off x="5267325" y="821093"/>
            <a:ext cx="6086475" cy="869594"/>
          </a:xfrm>
          <a:custGeom>
            <a:avLst/>
            <a:gdLst/>
            <a:ahLst/>
            <a:cxnLst/>
            <a:rect l="l" t="t" r="r" b="b"/>
            <a:pathLst>
              <a:path w="6086475" h="869594">
                <a:moveTo>
                  <a:pt x="0" y="0"/>
                </a:moveTo>
                <a:lnTo>
                  <a:pt x="6086475" y="0"/>
                </a:lnTo>
                <a:lnTo>
                  <a:pt x="6086475" y="869595"/>
                </a:lnTo>
                <a:lnTo>
                  <a:pt x="0" y="8695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5276850" y="1825628"/>
            <a:ext cx="6076950" cy="4353230"/>
          </a:xfrm>
          <a:custGeom>
            <a:avLst/>
            <a:gdLst/>
            <a:ahLst/>
            <a:cxnLst/>
            <a:rect l="l" t="t" r="r" b="b"/>
            <a:pathLst>
              <a:path w="6076950" h="4353230">
                <a:moveTo>
                  <a:pt x="0" y="0"/>
                </a:moveTo>
                <a:lnTo>
                  <a:pt x="6076950" y="0"/>
                </a:lnTo>
                <a:lnTo>
                  <a:pt x="6076950" y="4353230"/>
                </a:lnTo>
                <a:lnTo>
                  <a:pt x="0" y="43532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0669714" y="6503670"/>
            <a:ext cx="1400175" cy="285750"/>
          </a:xfrm>
          <a:custGeom>
            <a:avLst/>
            <a:gdLst/>
            <a:ahLst/>
            <a:cxnLst/>
            <a:rect l="l" t="t" r="r" b="b"/>
            <a:pathLst>
              <a:path w="1400175" h="285750">
                <a:moveTo>
                  <a:pt x="0" y="0"/>
                </a:moveTo>
                <a:lnTo>
                  <a:pt x="1400176" y="0"/>
                </a:lnTo>
                <a:lnTo>
                  <a:pt x="1400176" y="285750"/>
                </a:lnTo>
                <a:lnTo>
                  <a:pt x="0" y="2857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TextBox 8"/>
          <p:cNvSpPr txBox="1"/>
          <p:nvPr/>
        </p:nvSpPr>
        <p:spPr>
          <a:xfrm>
            <a:off x="5353050" y="680999"/>
            <a:ext cx="6013113" cy="2448687"/>
          </a:xfrm>
          <a:prstGeom prst="rect">
            <a:avLst/>
          </a:prstGeom>
        </p:spPr>
        <p:txBody>
          <a:bodyPr lIns="0" tIns="0" rIns="0" bIns="0" rtlCol="0" anchor="t">
            <a:spAutoFit/>
          </a:bodyPr>
          <a:lstStyle/>
          <a:p>
            <a:pPr algn="l">
              <a:lnSpc>
                <a:spcPts val="3888"/>
              </a:lnSpc>
            </a:pPr>
            <a:r>
              <a:rPr lang="en-US" sz="3600">
                <a:solidFill>
                  <a:srgbClr val="FFFFFF"/>
                </a:solidFill>
                <a:latin typeface="Roboto"/>
                <a:ea typeface="Roboto"/>
                <a:cs typeface="Roboto"/>
                <a:sym typeface="Roboto"/>
              </a:rPr>
              <a:t>Personalized Career Recommendations</a:t>
            </a:r>
          </a:p>
          <a:p>
            <a:pPr algn="l">
              <a:lnSpc>
                <a:spcPts val="3888"/>
              </a:lnSpc>
            </a:pPr>
            <a:endParaRPr lang="en-US" sz="3600">
              <a:solidFill>
                <a:srgbClr val="FFFFFF"/>
              </a:solidFill>
              <a:latin typeface="Roboto"/>
              <a:ea typeface="Roboto"/>
              <a:cs typeface="Roboto"/>
              <a:sym typeface="Roboto"/>
            </a:endParaRPr>
          </a:p>
          <a:p>
            <a:pPr algn="l">
              <a:lnSpc>
                <a:spcPts val="1959"/>
              </a:lnSpc>
            </a:pPr>
            <a:r>
              <a:rPr lang="en-US" sz="1399" b="1">
                <a:solidFill>
                  <a:srgbClr val="FFFFFF"/>
                </a:solidFill>
                <a:latin typeface="Poppins Bold"/>
                <a:ea typeface="Poppins Bold"/>
                <a:cs typeface="Poppins Bold"/>
                <a:sym typeface="Poppins Bold"/>
              </a:rPr>
              <a:t>How CareerPath AI generates tailored job suggestions</a:t>
            </a:r>
          </a:p>
          <a:p>
            <a:pPr algn="l">
              <a:lnSpc>
                <a:spcPts val="2160"/>
              </a:lnSpc>
            </a:pPr>
            <a:r>
              <a:rPr lang="en-US" sz="1200">
                <a:solidFill>
                  <a:srgbClr val="FFFFFF"/>
                </a:solidFill>
                <a:latin typeface="Poppins"/>
                <a:ea typeface="Poppins"/>
                <a:cs typeface="Poppins"/>
                <a:sym typeface="Poppins"/>
              </a:rPr>
              <a:t>Using AI algorithms, CareerPath AI provides job recommendations tailored to individual user profiles, considering their skills, interests, location, and job market conditions.</a:t>
            </a:r>
          </a:p>
        </p:txBody>
      </p:sp>
      <p:sp>
        <p:nvSpPr>
          <p:cNvPr id="9" name="TextBox 9"/>
          <p:cNvSpPr txBox="1"/>
          <p:nvPr/>
        </p:nvSpPr>
        <p:spPr>
          <a:xfrm>
            <a:off x="5362575" y="4693587"/>
            <a:ext cx="5812203" cy="109359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User testimonials and experiences</a:t>
            </a:r>
          </a:p>
          <a:p>
            <a:pPr algn="l">
              <a:lnSpc>
                <a:spcPts val="2160"/>
              </a:lnSpc>
            </a:pPr>
            <a:r>
              <a:rPr lang="en-US" sz="1200">
                <a:solidFill>
                  <a:srgbClr val="FFFFFF"/>
                </a:solidFill>
                <a:latin typeface="Poppins"/>
                <a:ea typeface="Poppins"/>
                <a:cs typeface="Poppins"/>
                <a:sym typeface="Poppins"/>
              </a:rPr>
              <a:t>Feedback from users highlights the effectiveness of CareerPath AI. Many praise its personalized approach and ease of use, noting that the platform has helped them identify paths they had not previously considered.</a:t>
            </a:r>
          </a:p>
        </p:txBody>
      </p:sp>
      <p:sp>
        <p:nvSpPr>
          <p:cNvPr id="10" name="TextBox 10"/>
          <p:cNvSpPr txBox="1"/>
          <p:nvPr/>
        </p:nvSpPr>
        <p:spPr>
          <a:xfrm>
            <a:off x="5362575" y="3276267"/>
            <a:ext cx="5949458" cy="109359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Real-world examples of successful matches</a:t>
            </a:r>
          </a:p>
          <a:p>
            <a:pPr algn="l">
              <a:lnSpc>
                <a:spcPts val="2160"/>
              </a:lnSpc>
            </a:pPr>
            <a:r>
              <a:rPr lang="en-US" sz="1200">
                <a:solidFill>
                  <a:srgbClr val="FFFFFF"/>
                </a:solidFill>
                <a:latin typeface="Poppins"/>
                <a:ea typeface="Poppins"/>
                <a:cs typeface="Poppins"/>
                <a:sym typeface="Poppins"/>
              </a:rPr>
              <a:t>Many users have successfully transitioned into their desired careers with the help of CareerPath AI. For instance, a recent graduate in marketing found a role in digital marketing after receiving tailored recommendations.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2318997" cy="6984997"/>
          </a:xfrm>
          <a:custGeom>
            <a:avLst/>
            <a:gdLst/>
            <a:ahLst/>
            <a:cxnLst/>
            <a:rect l="l" t="t" r="r" b="b"/>
            <a:pathLst>
              <a:path w="12318997" h="6984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8200" y="821093"/>
            <a:ext cx="6076950" cy="869594"/>
          </a:xfrm>
          <a:custGeom>
            <a:avLst/>
            <a:gdLst/>
            <a:ahLst/>
            <a:cxnLst/>
            <a:rect l="l" t="t" r="r" b="b"/>
            <a:pathLst>
              <a:path w="6076950" h="869594">
                <a:moveTo>
                  <a:pt x="0" y="0"/>
                </a:moveTo>
                <a:lnTo>
                  <a:pt x="6076950" y="0"/>
                </a:lnTo>
                <a:lnTo>
                  <a:pt x="6076950" y="869595"/>
                </a:lnTo>
                <a:lnTo>
                  <a:pt x="0" y="869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38200" y="1825628"/>
            <a:ext cx="6076950" cy="4353230"/>
          </a:xfrm>
          <a:custGeom>
            <a:avLst/>
            <a:gdLst/>
            <a:ahLst/>
            <a:cxnLst/>
            <a:rect l="l" t="t" r="r" b="b"/>
            <a:pathLst>
              <a:path w="6076950" h="4353230">
                <a:moveTo>
                  <a:pt x="0" y="0"/>
                </a:moveTo>
                <a:lnTo>
                  <a:pt x="6076950" y="0"/>
                </a:lnTo>
                <a:lnTo>
                  <a:pt x="6076950" y="4353230"/>
                </a:lnTo>
                <a:lnTo>
                  <a:pt x="0" y="43532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6992064" y="-5"/>
            <a:ext cx="5199936" cy="6858000"/>
          </a:xfrm>
          <a:custGeom>
            <a:avLst/>
            <a:gdLst/>
            <a:ahLst/>
            <a:cxnLst/>
            <a:rect l="l" t="t" r="r" b="b"/>
            <a:pathLst>
              <a:path w="5103862" h="6562881">
                <a:moveTo>
                  <a:pt x="0" y="0"/>
                </a:moveTo>
                <a:lnTo>
                  <a:pt x="5103861" y="0"/>
                </a:lnTo>
                <a:lnTo>
                  <a:pt x="5103861" y="6562881"/>
                </a:lnTo>
                <a:lnTo>
                  <a:pt x="0" y="6562881"/>
                </a:lnTo>
                <a:lnTo>
                  <a:pt x="0" y="0"/>
                </a:lnTo>
                <a:close/>
              </a:path>
            </a:pathLst>
          </a:custGeom>
          <a:blipFill>
            <a:blip r:embed="rId8"/>
            <a:stretch>
              <a:fillRect l="-46" t="-19648" r="-46" b="-19177"/>
            </a:stretch>
          </a:blipFill>
        </p:spPr>
      </p:sp>
      <p:sp>
        <p:nvSpPr>
          <p:cNvPr id="7" name="TextBox 7"/>
          <p:cNvSpPr txBox="1"/>
          <p:nvPr/>
        </p:nvSpPr>
        <p:spPr>
          <a:xfrm>
            <a:off x="923925" y="680999"/>
            <a:ext cx="5982414" cy="2575833"/>
          </a:xfrm>
          <a:prstGeom prst="rect">
            <a:avLst/>
          </a:prstGeom>
        </p:spPr>
        <p:txBody>
          <a:bodyPr lIns="0" tIns="0" rIns="0" bIns="0" rtlCol="0" anchor="t">
            <a:spAutoFit/>
          </a:bodyPr>
          <a:lstStyle/>
          <a:p>
            <a:pPr algn="l">
              <a:lnSpc>
                <a:spcPts val="3888"/>
              </a:lnSpc>
            </a:pPr>
            <a:r>
              <a:rPr lang="en-US" sz="3600" dirty="0">
                <a:solidFill>
                  <a:srgbClr val="FFFFFF"/>
                </a:solidFill>
                <a:latin typeface="Roboto"/>
                <a:ea typeface="Roboto"/>
                <a:cs typeface="Roboto"/>
                <a:sym typeface="Roboto"/>
              </a:rPr>
              <a:t>Interactive Tools and Resources</a:t>
            </a:r>
          </a:p>
          <a:p>
            <a:pPr algn="l">
              <a:lnSpc>
                <a:spcPts val="3888"/>
              </a:lnSpc>
            </a:pPr>
            <a:endParaRPr lang="en-US" sz="3600" dirty="0">
              <a:solidFill>
                <a:srgbClr val="FFFFFF"/>
              </a:solidFill>
              <a:latin typeface="Roboto"/>
              <a:ea typeface="Roboto"/>
              <a:cs typeface="Roboto"/>
              <a:sym typeface="Roboto"/>
            </a:endParaRPr>
          </a:p>
          <a:p>
            <a:pPr algn="l">
              <a:lnSpc>
                <a:spcPts val="1959"/>
              </a:lnSpc>
            </a:pPr>
            <a:r>
              <a:rPr lang="en-US" sz="1399" b="1" dirty="0">
                <a:solidFill>
                  <a:srgbClr val="FFFFFF"/>
                </a:solidFill>
                <a:latin typeface="Poppins Bold"/>
                <a:ea typeface="Poppins Bold"/>
                <a:cs typeface="Poppins Bold"/>
                <a:sym typeface="Poppins Bold"/>
              </a:rPr>
              <a:t>User-friendly interface and experience</a:t>
            </a:r>
          </a:p>
          <a:p>
            <a:pPr algn="l">
              <a:lnSpc>
                <a:spcPts val="2160"/>
              </a:lnSpc>
            </a:pPr>
            <a:r>
              <a:rPr lang="en-US" sz="1200" dirty="0">
                <a:solidFill>
                  <a:srgbClr val="FFFFFF"/>
                </a:solidFill>
                <a:latin typeface="Poppins"/>
                <a:ea typeface="Poppins"/>
                <a:cs typeface="Poppins"/>
                <a:sym typeface="Poppins"/>
              </a:rPr>
              <a:t>Career Path AI features a user-friendly interface designed to enhance the user experience. Easy navigation allows users to access resources efficiently, making the job search process less daunting.</a:t>
            </a:r>
          </a:p>
        </p:txBody>
      </p:sp>
      <p:sp>
        <p:nvSpPr>
          <p:cNvPr id="8" name="TextBox 8"/>
          <p:cNvSpPr txBox="1"/>
          <p:nvPr/>
        </p:nvSpPr>
        <p:spPr>
          <a:xfrm>
            <a:off x="923925" y="4693587"/>
            <a:ext cx="5888060" cy="109359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Access to mentorship and networking opportunities</a:t>
            </a:r>
          </a:p>
          <a:p>
            <a:pPr algn="l">
              <a:lnSpc>
                <a:spcPts val="2160"/>
              </a:lnSpc>
            </a:pPr>
            <a:r>
              <a:rPr lang="en-US" sz="1200">
                <a:solidFill>
                  <a:srgbClr val="FFFFFF"/>
                </a:solidFill>
                <a:latin typeface="Poppins"/>
                <a:ea typeface="Poppins"/>
                <a:cs typeface="Poppins"/>
                <a:sym typeface="Poppins"/>
              </a:rPr>
              <a:t>Users can connect with mentors and professionals in their fields. This networking aspect provides invaluable insights and potential job leads that may not be publicly available.</a:t>
            </a:r>
          </a:p>
        </p:txBody>
      </p:sp>
      <p:sp>
        <p:nvSpPr>
          <p:cNvPr id="9" name="TextBox 9"/>
          <p:cNvSpPr txBox="1"/>
          <p:nvPr/>
        </p:nvSpPr>
        <p:spPr>
          <a:xfrm>
            <a:off x="923925" y="3276267"/>
            <a:ext cx="5954744" cy="109359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Available tools (e.g., resume builder, interview preparation)</a:t>
            </a:r>
          </a:p>
          <a:p>
            <a:pPr algn="l">
              <a:lnSpc>
                <a:spcPts val="2160"/>
              </a:lnSpc>
            </a:pPr>
            <a:r>
              <a:rPr lang="en-US" sz="1200">
                <a:solidFill>
                  <a:srgbClr val="FFFFFF"/>
                </a:solidFill>
                <a:latin typeface="Poppins"/>
                <a:ea typeface="Poppins"/>
                <a:cs typeface="Poppins"/>
                <a:sym typeface="Poppins"/>
              </a:rPr>
              <a:t>The platform includes a suite of tools such as a resume builder, interview preparation guides, and job search strategies, giving users all the necessary resources to succeed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2318997" cy="6984997"/>
          </a:xfrm>
          <a:custGeom>
            <a:avLst/>
            <a:gdLst/>
            <a:ahLst/>
            <a:cxnLst/>
            <a:rect l="l" t="t" r="r" b="b"/>
            <a:pathLst>
              <a:path w="12318997" h="6984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23925" y="910666"/>
            <a:ext cx="9895037" cy="2042160"/>
          </a:xfrm>
          <a:prstGeom prst="rect">
            <a:avLst/>
          </a:prstGeom>
        </p:spPr>
        <p:txBody>
          <a:bodyPr lIns="0" tIns="0" rIns="0" bIns="0" rtlCol="0" anchor="t">
            <a:spAutoFit/>
          </a:bodyPr>
          <a:lstStyle/>
          <a:p>
            <a:pPr algn="l">
              <a:lnSpc>
                <a:spcPts val="5040"/>
              </a:lnSpc>
            </a:pPr>
            <a:r>
              <a:rPr lang="en-US" sz="3600">
                <a:solidFill>
                  <a:srgbClr val="FFFFFF"/>
                </a:solidFill>
                <a:latin typeface="Roboto"/>
                <a:ea typeface="Roboto"/>
                <a:cs typeface="Roboto"/>
                <a:sym typeface="Roboto"/>
              </a:rPr>
              <a:t>Staying Ahead of Market Trends</a:t>
            </a:r>
          </a:p>
          <a:p>
            <a:pPr algn="l">
              <a:lnSpc>
                <a:spcPts val="5040"/>
              </a:lnSpc>
            </a:pPr>
            <a:endParaRPr lang="en-US" sz="3600">
              <a:solidFill>
                <a:srgbClr val="FFFFFF"/>
              </a:solidFill>
              <a:latin typeface="Roboto"/>
              <a:ea typeface="Roboto"/>
              <a:cs typeface="Roboto"/>
              <a:sym typeface="Roboto"/>
            </a:endParaRPr>
          </a:p>
          <a:p>
            <a:pPr algn="l">
              <a:lnSpc>
                <a:spcPts val="1959"/>
              </a:lnSpc>
            </a:pPr>
            <a:r>
              <a:rPr lang="en-US" sz="1399" b="1">
                <a:solidFill>
                  <a:srgbClr val="FFFFFF"/>
                </a:solidFill>
                <a:latin typeface="Poppins Bold"/>
                <a:ea typeface="Poppins Bold"/>
                <a:cs typeface="Poppins Bold"/>
                <a:sym typeface="Poppins Bold"/>
              </a:rPr>
              <a:t>Importance of adaptability and continuous learning</a:t>
            </a:r>
          </a:p>
          <a:p>
            <a:pPr algn="l">
              <a:lnSpc>
                <a:spcPts val="2160"/>
              </a:lnSpc>
            </a:pPr>
            <a:r>
              <a:rPr lang="en-US" sz="1200">
                <a:solidFill>
                  <a:srgbClr val="FFFFFF"/>
                </a:solidFill>
                <a:latin typeface="Poppins"/>
                <a:ea typeface="Poppins"/>
                <a:cs typeface="Poppins"/>
                <a:sym typeface="Poppins"/>
              </a:rPr>
              <a:t>The job market is constantly evolving. Emphasizing adaptability and continuous learning empowers users to upskill and remain competitive in their chosen fields.</a:t>
            </a:r>
          </a:p>
        </p:txBody>
      </p:sp>
      <p:sp>
        <p:nvSpPr>
          <p:cNvPr id="4" name="TextBox 4"/>
          <p:cNvSpPr txBox="1"/>
          <p:nvPr/>
        </p:nvSpPr>
        <p:spPr>
          <a:xfrm>
            <a:off x="923925" y="4144947"/>
            <a:ext cx="10234841" cy="81927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Future skill demands and preparation strategies</a:t>
            </a:r>
          </a:p>
          <a:p>
            <a:pPr algn="l">
              <a:lnSpc>
                <a:spcPts val="2160"/>
              </a:lnSpc>
            </a:pPr>
            <a:r>
              <a:rPr lang="en-US" sz="1200">
                <a:solidFill>
                  <a:srgbClr val="FFFFFF"/>
                </a:solidFill>
                <a:latin typeface="Poppins"/>
                <a:ea typeface="Poppins"/>
                <a:cs typeface="Poppins"/>
                <a:sym typeface="Poppins"/>
              </a:rPr>
              <a:t>The platform identifies future skill demands and offers guidance on acquiring those skills, ensuring users are prepared for emerging career opportunities in their fields.</a:t>
            </a:r>
          </a:p>
        </p:txBody>
      </p:sp>
      <p:sp>
        <p:nvSpPr>
          <p:cNvPr id="5" name="TextBox 5"/>
          <p:cNvSpPr txBox="1"/>
          <p:nvPr/>
        </p:nvSpPr>
        <p:spPr>
          <a:xfrm>
            <a:off x="923925" y="3139250"/>
            <a:ext cx="10151831" cy="81927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How CareerPath AI helps users stay updated on industry trends</a:t>
            </a:r>
          </a:p>
          <a:p>
            <a:pPr algn="l">
              <a:lnSpc>
                <a:spcPts val="2160"/>
              </a:lnSpc>
            </a:pPr>
            <a:r>
              <a:rPr lang="en-US" sz="1200">
                <a:solidFill>
                  <a:srgbClr val="FFFFFF"/>
                </a:solidFill>
                <a:latin typeface="Poppins"/>
                <a:ea typeface="Poppins"/>
                <a:cs typeface="Poppins"/>
                <a:sym typeface="Poppins"/>
              </a:rPr>
              <a:t>CareerPath AI provides regular updates and resources on industry trends, equipping users with the knowledge to pivot their career strategies as needed based on market changes.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2318997" cy="6984997"/>
          </a:xfrm>
          <a:custGeom>
            <a:avLst/>
            <a:gdLst/>
            <a:ahLst/>
            <a:cxnLst/>
            <a:rect l="l" t="t" r="r" b="b"/>
            <a:pathLst>
              <a:path w="12318997" h="6984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23925" y="2178396"/>
            <a:ext cx="10239042" cy="1314450"/>
          </a:xfrm>
          <a:prstGeom prst="rect">
            <a:avLst/>
          </a:prstGeom>
        </p:spPr>
        <p:txBody>
          <a:bodyPr lIns="0" tIns="0" rIns="0" bIns="0" rtlCol="0" anchor="t">
            <a:spAutoFit/>
          </a:bodyPr>
          <a:lstStyle/>
          <a:p>
            <a:pPr algn="l">
              <a:lnSpc>
                <a:spcPts val="1800"/>
              </a:lnSpc>
            </a:pPr>
            <a:r>
              <a:rPr lang="en-US" sz="3600">
                <a:solidFill>
                  <a:srgbClr val="FFFFFF"/>
                </a:solidFill>
                <a:latin typeface="Roboto"/>
                <a:ea typeface="Roboto"/>
                <a:cs typeface="Roboto"/>
                <a:sym typeface="Roboto"/>
              </a:rPr>
              <a:t>Steps to Get Started with CareerPath AI</a:t>
            </a:r>
          </a:p>
          <a:p>
            <a:pPr algn="l">
              <a:lnSpc>
                <a:spcPts val="1800"/>
              </a:lnSpc>
            </a:pPr>
            <a:endParaRPr lang="en-US" sz="3600">
              <a:solidFill>
                <a:srgbClr val="FFFFFF"/>
              </a:solidFill>
              <a:latin typeface="Roboto"/>
              <a:ea typeface="Roboto"/>
              <a:cs typeface="Roboto"/>
              <a:sym typeface="Roboto"/>
            </a:endParaRPr>
          </a:p>
          <a:p>
            <a:pPr algn="l">
              <a:lnSpc>
                <a:spcPts val="3499"/>
              </a:lnSpc>
            </a:pPr>
            <a:r>
              <a:rPr lang="en-US" sz="1399" b="1">
                <a:solidFill>
                  <a:srgbClr val="FFFFFF"/>
                </a:solidFill>
                <a:latin typeface="Poppins Bold"/>
                <a:ea typeface="Poppins Bold"/>
                <a:cs typeface="Poppins Bold"/>
                <a:sym typeface="Poppins Bold"/>
              </a:rPr>
              <a:t>Guide on signing up and using the platform</a:t>
            </a:r>
          </a:p>
          <a:p>
            <a:pPr algn="l">
              <a:lnSpc>
                <a:spcPts val="2160"/>
              </a:lnSpc>
            </a:pPr>
            <a:r>
              <a:rPr lang="en-US" sz="1200">
                <a:solidFill>
                  <a:srgbClr val="FFFFFF"/>
                </a:solidFill>
                <a:latin typeface="Poppins"/>
                <a:ea typeface="Poppins"/>
                <a:cs typeface="Poppins"/>
                <a:sym typeface="Poppins"/>
              </a:rPr>
              <a:t>Signing up for CareerPath AI is straightforward. Users can create an account and begin exploring the platform’s features in minutes, providing a seamless onboarding experience.</a:t>
            </a:r>
          </a:p>
        </p:txBody>
      </p:sp>
      <p:sp>
        <p:nvSpPr>
          <p:cNvPr id="4" name="TextBox 4"/>
          <p:cNvSpPr txBox="1"/>
          <p:nvPr/>
        </p:nvSpPr>
        <p:spPr>
          <a:xfrm>
            <a:off x="923925" y="3786178"/>
            <a:ext cx="10448582" cy="81927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Overview of the initial assessment process</a:t>
            </a:r>
          </a:p>
          <a:p>
            <a:pPr algn="l">
              <a:lnSpc>
                <a:spcPts val="2160"/>
              </a:lnSpc>
            </a:pPr>
            <a:r>
              <a:rPr lang="en-US" sz="1200">
                <a:solidFill>
                  <a:srgbClr val="FFFFFF"/>
                </a:solidFill>
                <a:latin typeface="Poppins"/>
                <a:ea typeface="Poppins"/>
                <a:cs typeface="Poppins"/>
                <a:sym typeface="Poppins"/>
              </a:rPr>
              <a:t>Upon signing up, users undergo an initial assessment to capture their skills, interests, and career aspirations. This information is critical for generating personalized career recommendations.</a:t>
            </a:r>
          </a:p>
        </p:txBody>
      </p:sp>
      <p:sp>
        <p:nvSpPr>
          <p:cNvPr id="5" name="TextBox 5"/>
          <p:cNvSpPr txBox="1"/>
          <p:nvPr/>
        </p:nvSpPr>
        <p:spPr>
          <a:xfrm>
            <a:off x="923925" y="4929178"/>
            <a:ext cx="9995144" cy="819274"/>
          </a:xfrm>
          <a:prstGeom prst="rect">
            <a:avLst/>
          </a:prstGeom>
        </p:spPr>
        <p:txBody>
          <a:bodyPr lIns="0" tIns="0" rIns="0" bIns="0" rtlCol="0" anchor="t">
            <a:spAutoFit/>
          </a:bodyPr>
          <a:lstStyle/>
          <a:p>
            <a:pPr algn="l">
              <a:lnSpc>
                <a:spcPts val="1959"/>
              </a:lnSpc>
            </a:pPr>
            <a:r>
              <a:rPr lang="en-US" sz="1399" b="1">
                <a:solidFill>
                  <a:srgbClr val="FFFFFF"/>
                </a:solidFill>
                <a:latin typeface="Poppins Bold"/>
                <a:ea typeface="Poppins Bold"/>
                <a:cs typeface="Poppins Bold"/>
                <a:sym typeface="Poppins Bold"/>
              </a:rPr>
              <a:t>Encouragement for users to actively engage with the platform</a:t>
            </a:r>
          </a:p>
          <a:p>
            <a:pPr algn="l">
              <a:lnSpc>
                <a:spcPts val="2160"/>
              </a:lnSpc>
            </a:pPr>
            <a:r>
              <a:rPr lang="en-US" sz="1200">
                <a:solidFill>
                  <a:srgbClr val="FFFFFF"/>
                </a:solidFill>
                <a:latin typeface="Poppins"/>
                <a:ea typeface="Poppins"/>
                <a:cs typeface="Poppins"/>
                <a:sym typeface="Poppins"/>
              </a:rPr>
              <a:t>We encourage users to take full advantage of the platform by exploring different tools, engaging with mentors, and continuously updating their profiles to reflect their evolving goals.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1354</TotalTime>
  <Words>909</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Poppins</vt:lpstr>
      <vt:lpstr>Arial</vt:lpstr>
      <vt:lpstr>Roboto</vt:lpstr>
      <vt:lpstr>Calibri</vt:lpstr>
      <vt:lpstr>Arimo</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PPT.pdf</dc:title>
  <cp:lastModifiedBy>shrinivas kulkarni</cp:lastModifiedBy>
  <cp:revision>4</cp:revision>
  <dcterms:created xsi:type="dcterms:W3CDTF">2006-08-16T00:00:00Z</dcterms:created>
  <dcterms:modified xsi:type="dcterms:W3CDTF">2025-03-05T04:09:49Z</dcterms:modified>
  <dc:identifier>DAGgSrhlzVc</dc:identifier>
</cp:coreProperties>
</file>