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ree02\Downloads\ProjectWork\BARE%20assignment\Data%20Analyst%20Test%20Aug%202024%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ee02\Downloads\ProjectWork\BARE%20assignment\Data%20Analyst%20Test%20Aug%202024%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ee02\Downloads\ProjectWork\BARE%20assignment\Data%20Analyst%20Test%20Aug%202024%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Test Aug 2024 (1).xlsx]Questionnaire!PivotTable12</c:name>
    <c:fmtId val="9"/>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Evaluation</a:t>
            </a:r>
            <a:r>
              <a:rPr lang="en-US" baseline="0" dirty="0"/>
              <a:t> Score</a:t>
            </a:r>
            <a:endParaRPr lang="en-US"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pattFill prst="ltUpDiag">
            <a:fgClr>
              <a:schemeClr val="accent1"/>
            </a:fgClr>
            <a:bgClr>
              <a:schemeClr val="lt1"/>
            </a:bgClr>
          </a:pattFill>
          <a:ln>
            <a:noFill/>
          </a:ln>
          <a:effectLst/>
        </c:spPr>
        <c:marker>
          <c:symbol val="circle"/>
          <c:size val="5"/>
          <c:spPr>
            <a:solidFill>
              <a:schemeClr val="accent1"/>
            </a:solidFill>
            <a:ln w="22225">
              <a:solidFill>
                <a:schemeClr val="lt1"/>
              </a:solidFill>
              <a:round/>
            </a:ln>
            <a:effectLst/>
          </c:spPr>
        </c:marker>
        <c:dLbl>
          <c:idx val="0"/>
          <c:spPr>
            <a:solidFill>
              <a:srgbClr val="15608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pattFill prst="ltUpDiag">
            <a:fgClr>
              <a:schemeClr val="accent1"/>
            </a:fgClr>
            <a:bgClr>
              <a:schemeClr val="lt1"/>
            </a:bgClr>
          </a:pattFill>
          <a:ln>
            <a:noFill/>
          </a:ln>
          <a:effectLst/>
        </c:spPr>
        <c:marker>
          <c:symbol val="none"/>
        </c:marker>
        <c:dLbl>
          <c:idx val="0"/>
          <c:spPr>
            <a:solidFill>
              <a:srgbClr val="15608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ltUpDiag">
            <a:fgClr>
              <a:schemeClr val="accent1"/>
            </a:fgClr>
            <a:bgClr>
              <a:schemeClr val="lt1"/>
            </a:bgClr>
          </a:pattFill>
          <a:ln>
            <a:noFill/>
          </a:ln>
          <a:effectLst/>
        </c:spPr>
        <c:marker>
          <c:symbol val="none"/>
        </c:marker>
        <c:dLbl>
          <c:idx val="0"/>
          <c:spPr>
            <a:solidFill>
              <a:srgbClr val="15608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Questionnaire!$C$75</c:f>
              <c:strCache>
                <c:ptCount val="1"/>
                <c:pt idx="0">
                  <c:v>Total</c:v>
                </c:pt>
              </c:strCache>
            </c:strRef>
          </c:tx>
          <c:spPr>
            <a:pattFill prst="ltUpDiag">
              <a:fgClr>
                <a:schemeClr val="accent1"/>
              </a:fgClr>
              <a:bgClr>
                <a:schemeClr val="lt1"/>
              </a:bgClr>
            </a:pattFill>
            <a:ln>
              <a:noFill/>
            </a:ln>
            <a:effectLst/>
          </c:spPr>
          <c:invertIfNegative val="0"/>
          <c:cat>
            <c:strRef>
              <c:f>Questionnaire!$B$76:$B$78</c:f>
              <c:strCache>
                <c:ptCount val="2"/>
                <c:pt idx="0">
                  <c:v>Flagship Store</c:v>
                </c:pt>
                <c:pt idx="1">
                  <c:v>Store at Mall</c:v>
                </c:pt>
              </c:strCache>
            </c:strRef>
          </c:cat>
          <c:val>
            <c:numRef>
              <c:f>Questionnaire!$C$76:$C$78</c:f>
              <c:numCache>
                <c:formatCode>General</c:formatCode>
                <c:ptCount val="2"/>
                <c:pt idx="0">
                  <c:v>74.2</c:v>
                </c:pt>
                <c:pt idx="1">
                  <c:v>61.55</c:v>
                </c:pt>
              </c:numCache>
            </c:numRef>
          </c:val>
          <c:extLst>
            <c:ext xmlns:c16="http://schemas.microsoft.com/office/drawing/2014/chart" uri="{C3380CC4-5D6E-409C-BE32-E72D297353CC}">
              <c16:uniqueId val="{00000000-83D8-49BF-9CBF-19A3296336E7}"/>
            </c:ext>
          </c:extLst>
        </c:ser>
        <c:dLbls>
          <c:showLegendKey val="0"/>
          <c:showVal val="0"/>
          <c:showCatName val="0"/>
          <c:showSerName val="0"/>
          <c:showPercent val="0"/>
          <c:showBubbleSize val="0"/>
        </c:dLbls>
        <c:gapWidth val="269"/>
        <c:overlap val="-20"/>
        <c:axId val="1123990703"/>
        <c:axId val="1123976783"/>
      </c:barChart>
      <c:catAx>
        <c:axId val="1123990703"/>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123976783"/>
        <c:crosses val="autoZero"/>
        <c:auto val="1"/>
        <c:lblAlgn val="ctr"/>
        <c:lblOffset val="100"/>
        <c:noMultiLvlLbl val="0"/>
      </c:catAx>
      <c:valAx>
        <c:axId val="11239767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123990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Evaluation</a:t>
            </a:r>
            <a:r>
              <a:rPr lang="en-US" baseline="0" dirty="0"/>
              <a:t> </a:t>
            </a:r>
            <a:r>
              <a:rPr lang="en-US" dirty="0"/>
              <a:t>Score</a:t>
            </a:r>
            <a:r>
              <a:rPr lang="en-US" baseline="0" dirty="0"/>
              <a:t> for Different Regions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Questionnaire!$D$43</c:f>
              <c:strCache>
                <c:ptCount val="1"/>
                <c:pt idx="0">
                  <c:v>Total</c:v>
                </c:pt>
              </c:strCache>
            </c:strRef>
          </c:tx>
          <c:spPr>
            <a:solidFill>
              <a:schemeClr val="accent1"/>
            </a:solidFill>
            <a:ln>
              <a:noFill/>
            </a:ln>
            <a:effectLst/>
          </c:spPr>
          <c:invertIfNegative val="0"/>
          <c:cat>
            <c:multiLvlStrRef>
              <c:f>Questionnaire!$C$44:$C$61</c:f>
              <c:multiLvlStrCache>
                <c:ptCount val="15"/>
                <c:lvl>
                  <c:pt idx="0">
                    <c:v>Dubai Main</c:v>
                  </c:pt>
                  <c:pt idx="1">
                    <c:v>Istanbul Main</c:v>
                  </c:pt>
                  <c:pt idx="2">
                    <c:v>Milan Main</c:v>
                  </c:pt>
                  <c:pt idx="3">
                    <c:v>NY Main</c:v>
                  </c:pt>
                  <c:pt idx="4">
                    <c:v>Paris Main</c:v>
                  </c:pt>
                  <c:pt idx="5">
                    <c:v>BA Mall</c:v>
                  </c:pt>
                  <c:pt idx="6">
                    <c:v>Berlin Mall</c:v>
                  </c:pt>
                  <c:pt idx="7">
                    <c:v>London Mall</c:v>
                  </c:pt>
                  <c:pt idx="8">
                    <c:v>Madrid Mall</c:v>
                  </c:pt>
                  <c:pt idx="9">
                    <c:v>MX Mall</c:v>
                  </c:pt>
                  <c:pt idx="10">
                    <c:v>Rio Mall</c:v>
                  </c:pt>
                  <c:pt idx="11">
                    <c:v>Santiago Mall</c:v>
                  </c:pt>
                  <c:pt idx="12">
                    <c:v>Shanghai Mall</c:v>
                  </c:pt>
                  <c:pt idx="13">
                    <c:v>Sydney Mall</c:v>
                  </c:pt>
                  <c:pt idx="14">
                    <c:v>Tokyo Mall</c:v>
                  </c:pt>
                </c:lvl>
                <c:lvl>
                  <c:pt idx="0">
                    <c:v>Flagship Store</c:v>
                  </c:pt>
                  <c:pt idx="5">
                    <c:v>Store at Mall</c:v>
                  </c:pt>
                </c:lvl>
              </c:multiLvlStrCache>
            </c:multiLvlStrRef>
          </c:cat>
          <c:val>
            <c:numRef>
              <c:f>Questionnaire!$D$44:$D$61</c:f>
              <c:numCache>
                <c:formatCode>General</c:formatCode>
                <c:ptCount val="15"/>
                <c:pt idx="0">
                  <c:v>84.5</c:v>
                </c:pt>
                <c:pt idx="1">
                  <c:v>68</c:v>
                </c:pt>
                <c:pt idx="2">
                  <c:v>77.5</c:v>
                </c:pt>
                <c:pt idx="3">
                  <c:v>63</c:v>
                </c:pt>
                <c:pt idx="4">
                  <c:v>78</c:v>
                </c:pt>
                <c:pt idx="5">
                  <c:v>71.5</c:v>
                </c:pt>
                <c:pt idx="6">
                  <c:v>77.5</c:v>
                </c:pt>
                <c:pt idx="7">
                  <c:v>62.5</c:v>
                </c:pt>
                <c:pt idx="8">
                  <c:v>79.5</c:v>
                </c:pt>
                <c:pt idx="9">
                  <c:v>56</c:v>
                </c:pt>
                <c:pt idx="10">
                  <c:v>60.5</c:v>
                </c:pt>
                <c:pt idx="11">
                  <c:v>70</c:v>
                </c:pt>
                <c:pt idx="12">
                  <c:v>51</c:v>
                </c:pt>
                <c:pt idx="13">
                  <c:v>33</c:v>
                </c:pt>
                <c:pt idx="14">
                  <c:v>36.5</c:v>
                </c:pt>
              </c:numCache>
            </c:numRef>
          </c:val>
          <c:extLst>
            <c:ext xmlns:c16="http://schemas.microsoft.com/office/drawing/2014/chart" uri="{C3380CC4-5D6E-409C-BE32-E72D297353CC}">
              <c16:uniqueId val="{00000000-2758-4CEC-81D4-B7467B9D63D9}"/>
            </c:ext>
          </c:extLst>
        </c:ser>
        <c:dLbls>
          <c:showLegendKey val="0"/>
          <c:showVal val="0"/>
          <c:showCatName val="0"/>
          <c:showSerName val="0"/>
          <c:showPercent val="0"/>
          <c:showBubbleSize val="0"/>
        </c:dLbls>
        <c:gapWidth val="150"/>
        <c:overlap val="100"/>
        <c:axId val="1123995023"/>
        <c:axId val="1123991183"/>
      </c:barChart>
      <c:catAx>
        <c:axId val="112399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3991183"/>
        <c:crosses val="autoZero"/>
        <c:auto val="1"/>
        <c:lblAlgn val="ctr"/>
        <c:lblOffset val="100"/>
        <c:noMultiLvlLbl val="0"/>
      </c:catAx>
      <c:valAx>
        <c:axId val="112399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39950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Test Aug 2024 (1).xlsx]Questionnaire!PivotTable14</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Questionnaire!$F$46</c:f>
              <c:strCache>
                <c:ptCount val="1"/>
                <c:pt idx="0">
                  <c:v>Average of A: Exterior</c:v>
                </c:pt>
              </c:strCache>
            </c:strRef>
          </c:tx>
          <c:spPr>
            <a:solidFill>
              <a:schemeClr val="accent1"/>
            </a:solidFill>
            <a:ln>
              <a:noFill/>
            </a:ln>
            <a:effectLst/>
          </c:spPr>
          <c:invertIfNegative val="0"/>
          <c:cat>
            <c:multiLvlStrRef>
              <c:f>Questionnaire!$E$47:$E$64</c:f>
              <c:multiLvlStrCache>
                <c:ptCount val="15"/>
                <c:lvl>
                  <c:pt idx="0">
                    <c:v>Dubai Main</c:v>
                  </c:pt>
                  <c:pt idx="1">
                    <c:v>Istanbul Main</c:v>
                  </c:pt>
                  <c:pt idx="2">
                    <c:v>Milan Main</c:v>
                  </c:pt>
                  <c:pt idx="3">
                    <c:v>NY Main</c:v>
                  </c:pt>
                  <c:pt idx="4">
                    <c:v>Paris Main</c:v>
                  </c:pt>
                  <c:pt idx="5">
                    <c:v>BA Mall</c:v>
                  </c:pt>
                  <c:pt idx="6">
                    <c:v>Berlin Mall</c:v>
                  </c:pt>
                  <c:pt idx="7">
                    <c:v>London Mall</c:v>
                  </c:pt>
                  <c:pt idx="8">
                    <c:v>Madrid Mall</c:v>
                  </c:pt>
                  <c:pt idx="9">
                    <c:v>MX Mall</c:v>
                  </c:pt>
                  <c:pt idx="10">
                    <c:v>Rio Mall</c:v>
                  </c:pt>
                  <c:pt idx="11">
                    <c:v>Santiago Mall</c:v>
                  </c:pt>
                  <c:pt idx="12">
                    <c:v>Shanghai Mall</c:v>
                  </c:pt>
                  <c:pt idx="13">
                    <c:v>Sydney Mall</c:v>
                  </c:pt>
                  <c:pt idx="14">
                    <c:v>Tokyo Mall</c:v>
                  </c:pt>
                </c:lvl>
                <c:lvl>
                  <c:pt idx="0">
                    <c:v>Flagship Store</c:v>
                  </c:pt>
                  <c:pt idx="5">
                    <c:v>Store at Mall</c:v>
                  </c:pt>
                </c:lvl>
              </c:multiLvlStrCache>
            </c:multiLvlStrRef>
          </c:cat>
          <c:val>
            <c:numRef>
              <c:f>Questionnaire!$F$47:$F$64</c:f>
              <c:numCache>
                <c:formatCode>General</c:formatCode>
                <c:ptCount val="15"/>
                <c:pt idx="0">
                  <c:v>90</c:v>
                </c:pt>
                <c:pt idx="1">
                  <c:v>70</c:v>
                </c:pt>
                <c:pt idx="2">
                  <c:v>90</c:v>
                </c:pt>
                <c:pt idx="3">
                  <c:v>75</c:v>
                </c:pt>
                <c:pt idx="4">
                  <c:v>80</c:v>
                </c:pt>
                <c:pt idx="5">
                  <c:v>90</c:v>
                </c:pt>
                <c:pt idx="6">
                  <c:v>80</c:v>
                </c:pt>
                <c:pt idx="7">
                  <c:v>65</c:v>
                </c:pt>
                <c:pt idx="8">
                  <c:v>60</c:v>
                </c:pt>
                <c:pt idx="9">
                  <c:v>65</c:v>
                </c:pt>
                <c:pt idx="10">
                  <c:v>85</c:v>
                </c:pt>
                <c:pt idx="11">
                  <c:v>80</c:v>
                </c:pt>
                <c:pt idx="12">
                  <c:v>60</c:v>
                </c:pt>
                <c:pt idx="13">
                  <c:v>55</c:v>
                </c:pt>
                <c:pt idx="14">
                  <c:v>25</c:v>
                </c:pt>
              </c:numCache>
            </c:numRef>
          </c:val>
          <c:extLst>
            <c:ext xmlns:c16="http://schemas.microsoft.com/office/drawing/2014/chart" uri="{C3380CC4-5D6E-409C-BE32-E72D297353CC}">
              <c16:uniqueId val="{00000000-1EE6-4464-9D4A-06DE66941E87}"/>
            </c:ext>
          </c:extLst>
        </c:ser>
        <c:ser>
          <c:idx val="1"/>
          <c:order val="1"/>
          <c:tx>
            <c:strRef>
              <c:f>Questionnaire!$G$46</c:f>
              <c:strCache>
                <c:ptCount val="1"/>
                <c:pt idx="0">
                  <c:v>Average of D: Customer Satisfaction</c:v>
                </c:pt>
              </c:strCache>
            </c:strRef>
          </c:tx>
          <c:spPr>
            <a:solidFill>
              <a:schemeClr val="accent2"/>
            </a:solidFill>
            <a:ln>
              <a:noFill/>
            </a:ln>
            <a:effectLst/>
          </c:spPr>
          <c:invertIfNegative val="0"/>
          <c:cat>
            <c:multiLvlStrRef>
              <c:f>Questionnaire!$E$47:$E$64</c:f>
              <c:multiLvlStrCache>
                <c:ptCount val="15"/>
                <c:lvl>
                  <c:pt idx="0">
                    <c:v>Dubai Main</c:v>
                  </c:pt>
                  <c:pt idx="1">
                    <c:v>Istanbul Main</c:v>
                  </c:pt>
                  <c:pt idx="2">
                    <c:v>Milan Main</c:v>
                  </c:pt>
                  <c:pt idx="3">
                    <c:v>NY Main</c:v>
                  </c:pt>
                  <c:pt idx="4">
                    <c:v>Paris Main</c:v>
                  </c:pt>
                  <c:pt idx="5">
                    <c:v>BA Mall</c:v>
                  </c:pt>
                  <c:pt idx="6">
                    <c:v>Berlin Mall</c:v>
                  </c:pt>
                  <c:pt idx="7">
                    <c:v>London Mall</c:v>
                  </c:pt>
                  <c:pt idx="8">
                    <c:v>Madrid Mall</c:v>
                  </c:pt>
                  <c:pt idx="9">
                    <c:v>MX Mall</c:v>
                  </c:pt>
                  <c:pt idx="10">
                    <c:v>Rio Mall</c:v>
                  </c:pt>
                  <c:pt idx="11">
                    <c:v>Santiago Mall</c:v>
                  </c:pt>
                  <c:pt idx="12">
                    <c:v>Shanghai Mall</c:v>
                  </c:pt>
                  <c:pt idx="13">
                    <c:v>Sydney Mall</c:v>
                  </c:pt>
                  <c:pt idx="14">
                    <c:v>Tokyo Mall</c:v>
                  </c:pt>
                </c:lvl>
                <c:lvl>
                  <c:pt idx="0">
                    <c:v>Flagship Store</c:v>
                  </c:pt>
                  <c:pt idx="5">
                    <c:v>Store at Mall</c:v>
                  </c:pt>
                </c:lvl>
              </c:multiLvlStrCache>
            </c:multiLvlStrRef>
          </c:cat>
          <c:val>
            <c:numRef>
              <c:f>Questionnaire!$G$47:$G$64</c:f>
              <c:numCache>
                <c:formatCode>General</c:formatCode>
                <c:ptCount val="15"/>
                <c:pt idx="0">
                  <c:v>90</c:v>
                </c:pt>
                <c:pt idx="1">
                  <c:v>60</c:v>
                </c:pt>
                <c:pt idx="2">
                  <c:v>75</c:v>
                </c:pt>
                <c:pt idx="3">
                  <c:v>60</c:v>
                </c:pt>
                <c:pt idx="4">
                  <c:v>85</c:v>
                </c:pt>
                <c:pt idx="5">
                  <c:v>80</c:v>
                </c:pt>
                <c:pt idx="6">
                  <c:v>80</c:v>
                </c:pt>
                <c:pt idx="7">
                  <c:v>55</c:v>
                </c:pt>
                <c:pt idx="8">
                  <c:v>85</c:v>
                </c:pt>
                <c:pt idx="9">
                  <c:v>45</c:v>
                </c:pt>
                <c:pt idx="10">
                  <c:v>55</c:v>
                </c:pt>
                <c:pt idx="11">
                  <c:v>65</c:v>
                </c:pt>
                <c:pt idx="12">
                  <c:v>30</c:v>
                </c:pt>
                <c:pt idx="13">
                  <c:v>25</c:v>
                </c:pt>
                <c:pt idx="14">
                  <c:v>30</c:v>
                </c:pt>
              </c:numCache>
            </c:numRef>
          </c:val>
          <c:extLst>
            <c:ext xmlns:c16="http://schemas.microsoft.com/office/drawing/2014/chart" uri="{C3380CC4-5D6E-409C-BE32-E72D297353CC}">
              <c16:uniqueId val="{00000001-1EE6-4464-9D4A-06DE66941E87}"/>
            </c:ext>
          </c:extLst>
        </c:ser>
        <c:ser>
          <c:idx val="2"/>
          <c:order val="2"/>
          <c:tx>
            <c:strRef>
              <c:f>Questionnaire!$H$46</c:f>
              <c:strCache>
                <c:ptCount val="1"/>
                <c:pt idx="0">
                  <c:v>Average of C: Closing the Sale</c:v>
                </c:pt>
              </c:strCache>
            </c:strRef>
          </c:tx>
          <c:spPr>
            <a:solidFill>
              <a:schemeClr val="accent3"/>
            </a:solidFill>
            <a:ln>
              <a:noFill/>
            </a:ln>
            <a:effectLst/>
          </c:spPr>
          <c:invertIfNegative val="0"/>
          <c:cat>
            <c:multiLvlStrRef>
              <c:f>Questionnaire!$E$47:$E$64</c:f>
              <c:multiLvlStrCache>
                <c:ptCount val="15"/>
                <c:lvl>
                  <c:pt idx="0">
                    <c:v>Dubai Main</c:v>
                  </c:pt>
                  <c:pt idx="1">
                    <c:v>Istanbul Main</c:v>
                  </c:pt>
                  <c:pt idx="2">
                    <c:v>Milan Main</c:v>
                  </c:pt>
                  <c:pt idx="3">
                    <c:v>NY Main</c:v>
                  </c:pt>
                  <c:pt idx="4">
                    <c:v>Paris Main</c:v>
                  </c:pt>
                  <c:pt idx="5">
                    <c:v>BA Mall</c:v>
                  </c:pt>
                  <c:pt idx="6">
                    <c:v>Berlin Mall</c:v>
                  </c:pt>
                  <c:pt idx="7">
                    <c:v>London Mall</c:v>
                  </c:pt>
                  <c:pt idx="8">
                    <c:v>Madrid Mall</c:v>
                  </c:pt>
                  <c:pt idx="9">
                    <c:v>MX Mall</c:v>
                  </c:pt>
                  <c:pt idx="10">
                    <c:v>Rio Mall</c:v>
                  </c:pt>
                  <c:pt idx="11">
                    <c:v>Santiago Mall</c:v>
                  </c:pt>
                  <c:pt idx="12">
                    <c:v>Shanghai Mall</c:v>
                  </c:pt>
                  <c:pt idx="13">
                    <c:v>Sydney Mall</c:v>
                  </c:pt>
                  <c:pt idx="14">
                    <c:v>Tokyo Mall</c:v>
                  </c:pt>
                </c:lvl>
                <c:lvl>
                  <c:pt idx="0">
                    <c:v>Flagship Store</c:v>
                  </c:pt>
                  <c:pt idx="5">
                    <c:v>Store at Mall</c:v>
                  </c:pt>
                </c:lvl>
              </c:multiLvlStrCache>
            </c:multiLvlStrRef>
          </c:cat>
          <c:val>
            <c:numRef>
              <c:f>Questionnaire!$H$47:$H$64</c:f>
              <c:numCache>
                <c:formatCode>General</c:formatCode>
                <c:ptCount val="15"/>
                <c:pt idx="0">
                  <c:v>72</c:v>
                </c:pt>
                <c:pt idx="1">
                  <c:v>56.5</c:v>
                </c:pt>
                <c:pt idx="2">
                  <c:v>69.5</c:v>
                </c:pt>
                <c:pt idx="3">
                  <c:v>54</c:v>
                </c:pt>
                <c:pt idx="4">
                  <c:v>60.5</c:v>
                </c:pt>
                <c:pt idx="5">
                  <c:v>48.5</c:v>
                </c:pt>
                <c:pt idx="6">
                  <c:v>66</c:v>
                </c:pt>
                <c:pt idx="7">
                  <c:v>66</c:v>
                </c:pt>
                <c:pt idx="8">
                  <c:v>83</c:v>
                </c:pt>
                <c:pt idx="9">
                  <c:v>48.5</c:v>
                </c:pt>
                <c:pt idx="10">
                  <c:v>56</c:v>
                </c:pt>
                <c:pt idx="11">
                  <c:v>50.5</c:v>
                </c:pt>
                <c:pt idx="12">
                  <c:v>52.5</c:v>
                </c:pt>
                <c:pt idx="13">
                  <c:v>47.5</c:v>
                </c:pt>
                <c:pt idx="14">
                  <c:v>37</c:v>
                </c:pt>
              </c:numCache>
            </c:numRef>
          </c:val>
          <c:extLst>
            <c:ext xmlns:c16="http://schemas.microsoft.com/office/drawing/2014/chart" uri="{C3380CC4-5D6E-409C-BE32-E72D297353CC}">
              <c16:uniqueId val="{00000002-1EE6-4464-9D4A-06DE66941E87}"/>
            </c:ext>
          </c:extLst>
        </c:ser>
        <c:ser>
          <c:idx val="3"/>
          <c:order val="3"/>
          <c:tx>
            <c:strRef>
              <c:f>Questionnaire!$I$46</c:f>
              <c:strCache>
                <c:ptCount val="1"/>
                <c:pt idx="0">
                  <c:v>Average of B: In Store</c:v>
                </c:pt>
              </c:strCache>
            </c:strRef>
          </c:tx>
          <c:spPr>
            <a:solidFill>
              <a:schemeClr val="accent4"/>
            </a:solidFill>
            <a:ln>
              <a:noFill/>
            </a:ln>
            <a:effectLst/>
          </c:spPr>
          <c:invertIfNegative val="0"/>
          <c:cat>
            <c:multiLvlStrRef>
              <c:f>Questionnaire!$E$47:$E$64</c:f>
              <c:multiLvlStrCache>
                <c:ptCount val="15"/>
                <c:lvl>
                  <c:pt idx="0">
                    <c:v>Dubai Main</c:v>
                  </c:pt>
                  <c:pt idx="1">
                    <c:v>Istanbul Main</c:v>
                  </c:pt>
                  <c:pt idx="2">
                    <c:v>Milan Main</c:v>
                  </c:pt>
                  <c:pt idx="3">
                    <c:v>NY Main</c:v>
                  </c:pt>
                  <c:pt idx="4">
                    <c:v>Paris Main</c:v>
                  </c:pt>
                  <c:pt idx="5">
                    <c:v>BA Mall</c:v>
                  </c:pt>
                  <c:pt idx="6">
                    <c:v>Berlin Mall</c:v>
                  </c:pt>
                  <c:pt idx="7">
                    <c:v>London Mall</c:v>
                  </c:pt>
                  <c:pt idx="8">
                    <c:v>Madrid Mall</c:v>
                  </c:pt>
                  <c:pt idx="9">
                    <c:v>MX Mall</c:v>
                  </c:pt>
                  <c:pt idx="10">
                    <c:v>Rio Mall</c:v>
                  </c:pt>
                  <c:pt idx="11">
                    <c:v>Santiago Mall</c:v>
                  </c:pt>
                  <c:pt idx="12">
                    <c:v>Shanghai Mall</c:v>
                  </c:pt>
                  <c:pt idx="13">
                    <c:v>Sydney Mall</c:v>
                  </c:pt>
                  <c:pt idx="14">
                    <c:v>Tokyo Mall</c:v>
                  </c:pt>
                </c:lvl>
                <c:lvl>
                  <c:pt idx="0">
                    <c:v>Flagship Store</c:v>
                  </c:pt>
                  <c:pt idx="5">
                    <c:v>Store at Mall</c:v>
                  </c:pt>
                </c:lvl>
              </c:multiLvlStrCache>
            </c:multiLvlStrRef>
          </c:cat>
          <c:val>
            <c:numRef>
              <c:f>Questionnaire!$I$47:$I$64</c:f>
              <c:numCache>
                <c:formatCode>General</c:formatCode>
                <c:ptCount val="15"/>
                <c:pt idx="0">
                  <c:v>85</c:v>
                </c:pt>
                <c:pt idx="1">
                  <c:v>85</c:v>
                </c:pt>
                <c:pt idx="2">
                  <c:v>75</c:v>
                </c:pt>
                <c:pt idx="3">
                  <c:v>62.5</c:v>
                </c:pt>
                <c:pt idx="4">
                  <c:v>85</c:v>
                </c:pt>
                <c:pt idx="5">
                  <c:v>67.5</c:v>
                </c:pt>
                <c:pt idx="6">
                  <c:v>85</c:v>
                </c:pt>
                <c:pt idx="7">
                  <c:v>62.5</c:v>
                </c:pt>
                <c:pt idx="8">
                  <c:v>85</c:v>
                </c:pt>
                <c:pt idx="9">
                  <c:v>65</c:v>
                </c:pt>
                <c:pt idx="10">
                  <c:v>45</c:v>
                </c:pt>
                <c:pt idx="11">
                  <c:v>85</c:v>
                </c:pt>
                <c:pt idx="12">
                  <c:v>62.5</c:v>
                </c:pt>
                <c:pt idx="13">
                  <c:v>75</c:v>
                </c:pt>
                <c:pt idx="14">
                  <c:v>52.5</c:v>
                </c:pt>
              </c:numCache>
            </c:numRef>
          </c:val>
          <c:extLst>
            <c:ext xmlns:c16="http://schemas.microsoft.com/office/drawing/2014/chart" uri="{C3380CC4-5D6E-409C-BE32-E72D297353CC}">
              <c16:uniqueId val="{00000003-1EE6-4464-9D4A-06DE66941E87}"/>
            </c:ext>
          </c:extLst>
        </c:ser>
        <c:dLbls>
          <c:showLegendKey val="0"/>
          <c:showVal val="0"/>
          <c:showCatName val="0"/>
          <c:showSerName val="0"/>
          <c:showPercent val="0"/>
          <c:showBubbleSize val="0"/>
        </c:dLbls>
        <c:gapWidth val="150"/>
        <c:overlap val="100"/>
        <c:axId val="1084791727"/>
        <c:axId val="1084798927"/>
      </c:barChart>
      <c:catAx>
        <c:axId val="1084791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4798927"/>
        <c:crosses val="autoZero"/>
        <c:auto val="1"/>
        <c:lblAlgn val="ctr"/>
        <c:lblOffset val="100"/>
        <c:noMultiLvlLbl val="0"/>
      </c:catAx>
      <c:valAx>
        <c:axId val="1084798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47917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72F98-A6E6-4499-8283-BD3FA8031FF9}"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188554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72F98-A6E6-4499-8283-BD3FA8031FF9}"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387264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72F98-A6E6-4499-8283-BD3FA8031FF9}"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5892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72F98-A6E6-4499-8283-BD3FA8031FF9}"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1AE8C33-B5F3-489D-B098-49164E7B84E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441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72F98-A6E6-4499-8283-BD3FA8031FF9}"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29145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E72F98-A6E6-4499-8283-BD3FA8031FF9}"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3109160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E72F98-A6E6-4499-8283-BD3FA8031FF9}"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866888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72F98-A6E6-4499-8283-BD3FA8031FF9}"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269797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E72F98-A6E6-4499-8283-BD3FA8031FF9}" type="datetimeFigureOut">
              <a:rPr lang="en-IN" smtClean="0"/>
              <a:t>26-10-2024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1AE8C33-B5F3-489D-B098-49164E7B84E8}" type="slidenum">
              <a:rPr lang="en-IN" smtClean="0"/>
              <a:t>‹#›</a:t>
            </a:fld>
            <a:endParaRPr lang="en-IN"/>
          </a:p>
        </p:txBody>
      </p:sp>
    </p:spTree>
    <p:extLst>
      <p:ext uri="{BB962C8B-B14F-4D97-AF65-F5344CB8AC3E}">
        <p14:creationId xmlns:p14="http://schemas.microsoft.com/office/powerpoint/2010/main" val="307371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72F98-A6E6-4499-8283-BD3FA8031FF9}"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203339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72F98-A6E6-4499-8283-BD3FA8031FF9}"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352471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72F98-A6E6-4499-8283-BD3FA8031FF9}"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146095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72F98-A6E6-4499-8283-BD3FA8031FF9}" type="datetimeFigureOut">
              <a:rPr lang="en-IN" smtClean="0"/>
              <a:t>26-10-2024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230957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72F98-A6E6-4499-8283-BD3FA8031FF9}"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275651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E72F98-A6E6-4499-8283-BD3FA8031FF9}" type="datetimeFigureOut">
              <a:rPr lang="en-IN" smtClean="0"/>
              <a:t>26-10-2024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1855882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72F98-A6E6-4499-8283-BD3FA8031FF9}"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1860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72F98-A6E6-4499-8283-BD3FA8031FF9}"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E8C33-B5F3-489D-B098-49164E7B84E8}" type="slidenum">
              <a:rPr lang="en-IN" smtClean="0"/>
              <a:t>‹#›</a:t>
            </a:fld>
            <a:endParaRPr lang="en-IN"/>
          </a:p>
        </p:txBody>
      </p:sp>
    </p:spTree>
    <p:extLst>
      <p:ext uri="{BB962C8B-B14F-4D97-AF65-F5344CB8AC3E}">
        <p14:creationId xmlns:p14="http://schemas.microsoft.com/office/powerpoint/2010/main" val="326462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E72F98-A6E6-4499-8283-BD3FA8031FF9}" type="datetimeFigureOut">
              <a:rPr lang="en-IN" smtClean="0"/>
              <a:t>26-10-2024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1AE8C33-B5F3-489D-B098-49164E7B84E8}" type="slidenum">
              <a:rPr lang="en-IN" smtClean="0"/>
              <a:t>‹#›</a:t>
            </a:fld>
            <a:endParaRPr lang="en-IN"/>
          </a:p>
        </p:txBody>
      </p:sp>
    </p:spTree>
    <p:extLst>
      <p:ext uri="{BB962C8B-B14F-4D97-AF65-F5344CB8AC3E}">
        <p14:creationId xmlns:p14="http://schemas.microsoft.com/office/powerpoint/2010/main" val="37678923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9FF6-F9E6-B8F7-0A4C-3A14F579B7C1}"/>
              </a:ext>
            </a:extLst>
          </p:cNvPr>
          <p:cNvSpPr>
            <a:spLocks noGrp="1"/>
          </p:cNvSpPr>
          <p:nvPr>
            <p:ph type="ctrTitle"/>
          </p:nvPr>
        </p:nvSpPr>
        <p:spPr/>
        <p:txBody>
          <a:bodyPr/>
          <a:lstStyle/>
          <a:p>
            <a:r>
              <a:rPr lang="en-IN" dirty="0"/>
              <a:t>Mystery Shopping For Store Evaluation</a:t>
            </a:r>
            <a:r>
              <a:rPr lang="en-IN" dirty="0">
                <a:solidFill>
                  <a:schemeClr val="bg1">
                    <a:lumMod val="85000"/>
                    <a:lumOff val="15000"/>
                  </a:schemeClr>
                </a:solidFill>
              </a:rPr>
              <a:t>,,,,</a:t>
            </a:r>
            <a:r>
              <a:rPr lang="en-IN" dirty="0"/>
              <a:t> </a:t>
            </a:r>
          </a:p>
        </p:txBody>
      </p:sp>
      <p:sp>
        <p:nvSpPr>
          <p:cNvPr id="3" name="Subtitle 2">
            <a:extLst>
              <a:ext uri="{FF2B5EF4-FFF2-40B4-BE49-F238E27FC236}">
                <a16:creationId xmlns:a16="http://schemas.microsoft.com/office/drawing/2014/main" id="{BB0187C0-3E4E-A813-0C5E-7D7F0D15AB9F}"/>
              </a:ext>
            </a:extLst>
          </p:cNvPr>
          <p:cNvSpPr>
            <a:spLocks noGrp="1"/>
          </p:cNvSpPr>
          <p:nvPr>
            <p:ph type="subTitle" idx="1"/>
          </p:nvPr>
        </p:nvSpPr>
        <p:spPr/>
        <p:txBody>
          <a:bodyPr>
            <a:normAutofit/>
          </a:bodyPr>
          <a:lstStyle/>
          <a:p>
            <a:r>
              <a:rPr lang="en-IN" sz="2800" dirty="0"/>
              <a:t>By Shrinivas Barshikar</a:t>
            </a:r>
          </a:p>
        </p:txBody>
      </p:sp>
    </p:spTree>
    <p:extLst>
      <p:ext uri="{BB962C8B-B14F-4D97-AF65-F5344CB8AC3E}">
        <p14:creationId xmlns:p14="http://schemas.microsoft.com/office/powerpoint/2010/main" val="194852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8BA9-CAB4-6A6A-FF5A-C0F55A84328D}"/>
              </a:ext>
            </a:extLst>
          </p:cNvPr>
          <p:cNvSpPr>
            <a:spLocks noGrp="1"/>
          </p:cNvSpPr>
          <p:nvPr>
            <p:ph type="title"/>
          </p:nvPr>
        </p:nvSpPr>
        <p:spPr/>
        <p:txBody>
          <a:bodyPr/>
          <a:lstStyle/>
          <a:p>
            <a:r>
              <a:rPr lang="en-IN" dirty="0"/>
              <a:t>CONCLUSION AND SOLUTION</a:t>
            </a:r>
          </a:p>
        </p:txBody>
      </p:sp>
      <p:sp>
        <p:nvSpPr>
          <p:cNvPr id="3" name="Content Placeholder 2">
            <a:extLst>
              <a:ext uri="{FF2B5EF4-FFF2-40B4-BE49-F238E27FC236}">
                <a16:creationId xmlns:a16="http://schemas.microsoft.com/office/drawing/2014/main" id="{CD6E15BB-78B9-10E2-443E-6B41B2C3419E}"/>
              </a:ext>
            </a:extLst>
          </p:cNvPr>
          <p:cNvSpPr>
            <a:spLocks noGrp="1"/>
          </p:cNvSpPr>
          <p:nvPr>
            <p:ph idx="1"/>
          </p:nvPr>
        </p:nvSpPr>
        <p:spPr>
          <a:xfrm>
            <a:off x="393291" y="2025445"/>
            <a:ext cx="9900892" cy="3910744"/>
          </a:xfrm>
        </p:spPr>
        <p:txBody>
          <a:bodyPr>
            <a:normAutofit/>
          </a:bodyPr>
          <a:lstStyle/>
          <a:p>
            <a:r>
              <a:rPr lang="en-IN" sz="2200" dirty="0"/>
              <a:t>Flagship stores have better sales than Stores at malls because of aspects like </a:t>
            </a:r>
            <a:r>
              <a:rPr lang="en-IN" sz="2200" b="1" dirty="0"/>
              <a:t>Exterior</a:t>
            </a:r>
            <a:r>
              <a:rPr lang="en-IN" sz="2200" dirty="0"/>
              <a:t>, </a:t>
            </a:r>
            <a:r>
              <a:rPr lang="en-IN" sz="2200" b="1" dirty="0"/>
              <a:t>Inside Store</a:t>
            </a:r>
            <a:r>
              <a:rPr lang="en-IN" sz="2200" dirty="0"/>
              <a:t>, and </a:t>
            </a:r>
            <a:r>
              <a:rPr lang="en-IN" sz="2200" b="1" dirty="0"/>
              <a:t>Sales</a:t>
            </a:r>
            <a:r>
              <a:rPr lang="en-IN" sz="2200" dirty="0"/>
              <a:t>.</a:t>
            </a:r>
          </a:p>
          <a:p>
            <a:r>
              <a:rPr lang="en-IN" sz="2200" b="1" dirty="0"/>
              <a:t>Shanghai Mall </a:t>
            </a:r>
            <a:r>
              <a:rPr lang="en-IN" sz="2200" dirty="0"/>
              <a:t>and </a:t>
            </a:r>
            <a:r>
              <a:rPr lang="en-IN" sz="2200" b="1" dirty="0"/>
              <a:t>Tokyo Mall </a:t>
            </a:r>
            <a:r>
              <a:rPr lang="en-IN" sz="2200" dirty="0"/>
              <a:t>need to improve exterior lighting and entrance . Where, </a:t>
            </a:r>
            <a:r>
              <a:rPr lang="en-IN" sz="2200" b="1" dirty="0"/>
              <a:t>London Mall </a:t>
            </a:r>
            <a:r>
              <a:rPr lang="en-IN" sz="2200" dirty="0"/>
              <a:t>and </a:t>
            </a:r>
            <a:r>
              <a:rPr lang="en-IN" sz="2200" b="1" dirty="0"/>
              <a:t>Tokyo Mall </a:t>
            </a:r>
            <a:r>
              <a:rPr lang="en-IN" sz="2200" dirty="0"/>
              <a:t>can improve their accessibility and exterior signage which come under the category of stores at malls.</a:t>
            </a:r>
          </a:p>
          <a:p>
            <a:r>
              <a:rPr lang="en-IN" sz="2200" b="1" dirty="0"/>
              <a:t>Tokyo, Shanghai and Sydney Malls </a:t>
            </a:r>
            <a:r>
              <a:rPr lang="en-IN" sz="2200" dirty="0"/>
              <a:t>should increase shopping and repair services options. And these malls should increase </a:t>
            </a:r>
            <a:r>
              <a:rPr lang="en-IN" sz="2200" b="1" dirty="0"/>
              <a:t>Omega, Rolex and Patek Phillippe stocks.</a:t>
            </a:r>
          </a:p>
          <a:p>
            <a:r>
              <a:rPr lang="en-IN" sz="2200" dirty="0"/>
              <a:t>Sales associates in </a:t>
            </a:r>
            <a:r>
              <a:rPr lang="en-IN" sz="2200" b="1" dirty="0"/>
              <a:t>Tokyo, Rio, Berlin and Sydney Mall </a:t>
            </a:r>
            <a:r>
              <a:rPr lang="en-IN" sz="2200" dirty="0"/>
              <a:t>should increase and improve their interaction time with customers.</a:t>
            </a:r>
          </a:p>
        </p:txBody>
      </p:sp>
    </p:spTree>
    <p:extLst>
      <p:ext uri="{BB962C8B-B14F-4D97-AF65-F5344CB8AC3E}">
        <p14:creationId xmlns:p14="http://schemas.microsoft.com/office/powerpoint/2010/main" val="247138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9E7E-402D-0069-CEE2-0B1D317151F2}"/>
              </a:ext>
            </a:extLst>
          </p:cNvPr>
          <p:cNvSpPr>
            <a:spLocks noGrp="1"/>
          </p:cNvSpPr>
          <p:nvPr>
            <p:ph type="title"/>
          </p:nvPr>
        </p:nvSpPr>
        <p:spPr/>
        <p:txBody>
          <a:bodyPr>
            <a:normAutofit/>
          </a:bodyPr>
          <a:lstStyle/>
          <a:p>
            <a:r>
              <a:rPr lang="en-IN" dirty="0"/>
              <a:t>Flagship Stores vs Stores at Malls</a:t>
            </a:r>
            <a:br>
              <a:rPr lang="en-IN" dirty="0"/>
            </a:br>
            <a:r>
              <a:rPr lang="en-IN" sz="2400" dirty="0"/>
              <a:t>TOOLS : Python, Excel (Pivot tables, Pivot Charts), Power-BI</a:t>
            </a:r>
          </a:p>
        </p:txBody>
      </p:sp>
      <p:sp>
        <p:nvSpPr>
          <p:cNvPr id="3" name="Content Placeholder 2">
            <a:extLst>
              <a:ext uri="{FF2B5EF4-FFF2-40B4-BE49-F238E27FC236}">
                <a16:creationId xmlns:a16="http://schemas.microsoft.com/office/drawing/2014/main" id="{378E65E8-3688-AAC2-5DC2-FE9DE545DB7F}"/>
              </a:ext>
            </a:extLst>
          </p:cNvPr>
          <p:cNvSpPr>
            <a:spLocks noGrp="1"/>
          </p:cNvSpPr>
          <p:nvPr>
            <p:ph idx="1"/>
          </p:nvPr>
        </p:nvSpPr>
        <p:spPr>
          <a:xfrm>
            <a:off x="680321" y="2336872"/>
            <a:ext cx="9613861" cy="4152418"/>
          </a:xfrm>
        </p:spPr>
        <p:txBody>
          <a:bodyPr>
            <a:noAutofit/>
          </a:bodyPr>
          <a:lstStyle/>
          <a:p>
            <a:pPr marL="0" indent="0">
              <a:buNone/>
            </a:pPr>
            <a:r>
              <a:rPr lang="en-IN" sz="2000" dirty="0"/>
              <a:t> </a:t>
            </a:r>
            <a:r>
              <a:rPr lang="en-IN" b="1" dirty="0"/>
              <a:t>PROBLEM STATEMENT </a:t>
            </a:r>
            <a:r>
              <a:rPr lang="en-IN" dirty="0"/>
              <a:t>: A leading luxury watch brand has observed decline in their customer satisfaction in the Stores located in Malls when compared to Flagship Store.</a:t>
            </a:r>
          </a:p>
          <a:p>
            <a:r>
              <a:rPr lang="en-IN" sz="2000" dirty="0"/>
              <a:t> Mystery Shopping was conducted for both type of Stores, and 30 different Evaluators were sent to different regions of the word where the watch brand was located.</a:t>
            </a:r>
          </a:p>
          <a:p>
            <a:r>
              <a:rPr lang="en-IN" sz="2000" dirty="0"/>
              <a:t>Each evaluator was provided with a questionnaire to understand customer satisfaction and overall experience, where the evaluators also narrated their whole experience and highlighted areas of improvement for Stores at Malls and Flagship stores.</a:t>
            </a:r>
          </a:p>
          <a:p>
            <a:r>
              <a:rPr lang="en-IN" sz="2000" dirty="0"/>
              <a:t>Evaluators gave Evaluation Score for each store from different regions along with few other scores for Exterior, In Store, Sale Closure &amp; Comfort of Shopping at the store.</a:t>
            </a:r>
          </a:p>
        </p:txBody>
      </p:sp>
    </p:spTree>
    <p:extLst>
      <p:ext uri="{BB962C8B-B14F-4D97-AF65-F5344CB8AC3E}">
        <p14:creationId xmlns:p14="http://schemas.microsoft.com/office/powerpoint/2010/main" val="251031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3AA2-A789-628B-910E-9E1B5A13AA95}"/>
              </a:ext>
            </a:extLst>
          </p:cNvPr>
          <p:cNvSpPr>
            <a:spLocks noGrp="1"/>
          </p:cNvSpPr>
          <p:nvPr>
            <p:ph type="title"/>
          </p:nvPr>
        </p:nvSpPr>
        <p:spPr/>
        <p:txBody>
          <a:bodyPr/>
          <a:lstStyle/>
          <a:p>
            <a:r>
              <a:rPr lang="en-IN" dirty="0"/>
              <a:t> </a:t>
            </a:r>
            <a:r>
              <a:rPr lang="en-IN" sz="3200" dirty="0"/>
              <a:t>Scores given by Evaluators for Different Regions </a:t>
            </a:r>
          </a:p>
        </p:txBody>
      </p:sp>
      <p:graphicFrame>
        <p:nvGraphicFramePr>
          <p:cNvPr id="4" name="Content Placeholder 3">
            <a:extLst>
              <a:ext uri="{FF2B5EF4-FFF2-40B4-BE49-F238E27FC236}">
                <a16:creationId xmlns:a16="http://schemas.microsoft.com/office/drawing/2014/main" id="{DC460897-9221-6C69-979C-7661840C9AA5}"/>
              </a:ext>
            </a:extLst>
          </p:cNvPr>
          <p:cNvGraphicFramePr>
            <a:graphicFrameLocks noGrp="1"/>
          </p:cNvGraphicFramePr>
          <p:nvPr>
            <p:ph idx="1"/>
            <p:extLst>
              <p:ext uri="{D42A27DB-BD31-4B8C-83A1-F6EECF244321}">
                <p14:modId xmlns:p14="http://schemas.microsoft.com/office/powerpoint/2010/main" val="1882626242"/>
              </p:ext>
            </p:extLst>
          </p:nvPr>
        </p:nvGraphicFramePr>
        <p:xfrm>
          <a:off x="127717" y="2015612"/>
          <a:ext cx="3697030" cy="23204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BE1022D-06ED-C406-8B1D-185BE933A9ED}"/>
              </a:ext>
            </a:extLst>
          </p:cNvPr>
          <p:cNvGraphicFramePr>
            <a:graphicFrameLocks/>
          </p:cNvGraphicFramePr>
          <p:nvPr>
            <p:extLst>
              <p:ext uri="{D42A27DB-BD31-4B8C-83A1-F6EECF244321}">
                <p14:modId xmlns:p14="http://schemas.microsoft.com/office/powerpoint/2010/main" val="919971080"/>
              </p:ext>
            </p:extLst>
          </p:nvPr>
        </p:nvGraphicFramePr>
        <p:xfrm>
          <a:off x="4286863" y="1949694"/>
          <a:ext cx="7098891" cy="23204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D17B38BC-3B32-45F0-88F0-C5A2F8140B7C}"/>
              </a:ext>
            </a:extLst>
          </p:cNvPr>
          <p:cNvGraphicFramePr>
            <a:graphicFrameLocks/>
          </p:cNvGraphicFramePr>
          <p:nvPr>
            <p:extLst>
              <p:ext uri="{D42A27DB-BD31-4B8C-83A1-F6EECF244321}">
                <p14:modId xmlns:p14="http://schemas.microsoft.com/office/powerpoint/2010/main" val="1769225416"/>
              </p:ext>
            </p:extLst>
          </p:nvPr>
        </p:nvGraphicFramePr>
        <p:xfrm>
          <a:off x="680321" y="4573168"/>
          <a:ext cx="11267767" cy="20898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756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EE9B-9FE0-BA81-D51F-95D0742A3A98}"/>
              </a:ext>
            </a:extLst>
          </p:cNvPr>
          <p:cNvSpPr>
            <a:spLocks noGrp="1"/>
          </p:cNvSpPr>
          <p:nvPr>
            <p:ph type="title"/>
          </p:nvPr>
        </p:nvSpPr>
        <p:spPr/>
        <p:txBody>
          <a:bodyPr/>
          <a:lstStyle/>
          <a:p>
            <a:pPr algn="ctr"/>
            <a:r>
              <a:rPr lang="en-IN" dirty="0"/>
              <a:t>Correlation between Evaluation Score and Other Scores</a:t>
            </a:r>
          </a:p>
        </p:txBody>
      </p:sp>
      <p:pic>
        <p:nvPicPr>
          <p:cNvPr id="1026" name="Picture 2">
            <a:extLst>
              <a:ext uri="{FF2B5EF4-FFF2-40B4-BE49-F238E27FC236}">
                <a16:creationId xmlns:a16="http://schemas.microsoft.com/office/drawing/2014/main" id="{5DADD9C8-DB40-B1AE-065F-496AF1AE73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7760" y="3716594"/>
            <a:ext cx="6056479" cy="2875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58EF71-15AA-315B-927C-6A31E5C9DC1D}"/>
              </a:ext>
            </a:extLst>
          </p:cNvPr>
          <p:cNvSpPr txBox="1"/>
          <p:nvPr/>
        </p:nvSpPr>
        <p:spPr>
          <a:xfrm>
            <a:off x="530942" y="2192594"/>
            <a:ext cx="993058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Correlation between Evaluation Score and Other scores like Exterior, In store, Sales and Comfort was calculated to understand whether the overall evaluation scores were affected by the scores given for various aspects of the store. </a:t>
            </a:r>
          </a:p>
          <a:p>
            <a:pPr marL="285750" indent="-285750">
              <a:buFont typeface="Arial" panose="020B0604020202020204" pitchFamily="34" charset="0"/>
              <a:buChar char="•"/>
            </a:pPr>
            <a:r>
              <a:rPr lang="en-IN" dirty="0"/>
              <a:t>Correlation between (0.5 to 1) is considered as strong positive correlation.</a:t>
            </a:r>
          </a:p>
        </p:txBody>
      </p:sp>
    </p:spTree>
    <p:extLst>
      <p:ext uri="{BB962C8B-B14F-4D97-AF65-F5344CB8AC3E}">
        <p14:creationId xmlns:p14="http://schemas.microsoft.com/office/powerpoint/2010/main" val="317721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33A2-5D83-78C0-754E-77299E2B60C7}"/>
              </a:ext>
            </a:extLst>
          </p:cNvPr>
          <p:cNvSpPr>
            <a:spLocks noGrp="1"/>
          </p:cNvSpPr>
          <p:nvPr>
            <p:ph type="title"/>
          </p:nvPr>
        </p:nvSpPr>
        <p:spPr>
          <a:xfrm>
            <a:off x="680321" y="753228"/>
            <a:ext cx="9613861" cy="1046075"/>
          </a:xfrm>
        </p:spPr>
        <p:txBody>
          <a:bodyPr/>
          <a:lstStyle/>
          <a:p>
            <a:r>
              <a:rPr lang="en-IN" dirty="0"/>
              <a:t>Exterior Aspects of Stores at Malls</a:t>
            </a:r>
          </a:p>
        </p:txBody>
      </p:sp>
      <p:pic>
        <p:nvPicPr>
          <p:cNvPr id="5" name="Content Placeholder 4">
            <a:extLst>
              <a:ext uri="{FF2B5EF4-FFF2-40B4-BE49-F238E27FC236}">
                <a16:creationId xmlns:a16="http://schemas.microsoft.com/office/drawing/2014/main" id="{136C04D6-6AF3-A7C0-B4B6-0E8D99676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116" y="1956619"/>
            <a:ext cx="9999407" cy="4807975"/>
          </a:xfrm>
        </p:spPr>
      </p:pic>
    </p:spTree>
    <p:extLst>
      <p:ext uri="{BB962C8B-B14F-4D97-AF65-F5344CB8AC3E}">
        <p14:creationId xmlns:p14="http://schemas.microsoft.com/office/powerpoint/2010/main" val="384658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463B-FFE8-CB57-81B4-DC5268648ACF}"/>
              </a:ext>
            </a:extLst>
          </p:cNvPr>
          <p:cNvSpPr>
            <a:spLocks noGrp="1"/>
          </p:cNvSpPr>
          <p:nvPr>
            <p:ph type="title"/>
          </p:nvPr>
        </p:nvSpPr>
        <p:spPr/>
        <p:txBody>
          <a:bodyPr/>
          <a:lstStyle/>
          <a:p>
            <a:r>
              <a:rPr lang="en-IN" dirty="0"/>
              <a:t>In-store Aspects of Stores at Malls</a:t>
            </a:r>
          </a:p>
        </p:txBody>
      </p:sp>
      <p:pic>
        <p:nvPicPr>
          <p:cNvPr id="5" name="Content Placeholder 4">
            <a:extLst>
              <a:ext uri="{FF2B5EF4-FFF2-40B4-BE49-F238E27FC236}">
                <a16:creationId xmlns:a16="http://schemas.microsoft.com/office/drawing/2014/main" id="{DEF2E5F8-F6E2-5F04-01CE-D77869B3A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948" y="1986116"/>
            <a:ext cx="9960077" cy="4542503"/>
          </a:xfrm>
        </p:spPr>
      </p:pic>
    </p:spTree>
    <p:extLst>
      <p:ext uri="{BB962C8B-B14F-4D97-AF65-F5344CB8AC3E}">
        <p14:creationId xmlns:p14="http://schemas.microsoft.com/office/powerpoint/2010/main" val="393858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BF0A-1BE0-AECB-B234-4B6222283ECC}"/>
              </a:ext>
            </a:extLst>
          </p:cNvPr>
          <p:cNvSpPr>
            <a:spLocks noGrp="1"/>
          </p:cNvSpPr>
          <p:nvPr>
            <p:ph type="title"/>
          </p:nvPr>
        </p:nvSpPr>
        <p:spPr/>
        <p:txBody>
          <a:bodyPr/>
          <a:lstStyle/>
          <a:p>
            <a:r>
              <a:rPr lang="en-IN" dirty="0"/>
              <a:t>Closed Sales of Stores at Malls</a:t>
            </a:r>
          </a:p>
        </p:txBody>
      </p:sp>
      <p:pic>
        <p:nvPicPr>
          <p:cNvPr id="5" name="Content Placeholder 4">
            <a:extLst>
              <a:ext uri="{FF2B5EF4-FFF2-40B4-BE49-F238E27FC236}">
                <a16:creationId xmlns:a16="http://schemas.microsoft.com/office/drawing/2014/main" id="{7705797B-1A56-7912-3033-E70DD0787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769" y="1995949"/>
            <a:ext cx="9613860" cy="4689986"/>
          </a:xfrm>
        </p:spPr>
      </p:pic>
    </p:spTree>
    <p:extLst>
      <p:ext uri="{BB962C8B-B14F-4D97-AF65-F5344CB8AC3E}">
        <p14:creationId xmlns:p14="http://schemas.microsoft.com/office/powerpoint/2010/main" val="253172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885D-473D-D3E6-A6E7-A337863713A7}"/>
              </a:ext>
            </a:extLst>
          </p:cNvPr>
          <p:cNvSpPr>
            <a:spLocks noGrp="1"/>
          </p:cNvSpPr>
          <p:nvPr>
            <p:ph type="title"/>
          </p:nvPr>
        </p:nvSpPr>
        <p:spPr/>
        <p:txBody>
          <a:bodyPr>
            <a:normAutofit/>
          </a:bodyPr>
          <a:lstStyle/>
          <a:p>
            <a:r>
              <a:rPr lang="en-IN" sz="3200" dirty="0"/>
              <a:t>Satisfaction Level of Customers in Stores at Malls</a:t>
            </a:r>
          </a:p>
        </p:txBody>
      </p:sp>
      <p:pic>
        <p:nvPicPr>
          <p:cNvPr id="5" name="Content Placeholder 4">
            <a:extLst>
              <a:ext uri="{FF2B5EF4-FFF2-40B4-BE49-F238E27FC236}">
                <a16:creationId xmlns:a16="http://schemas.microsoft.com/office/drawing/2014/main" id="{FADCA843-7404-13F3-4B40-BAF1D87E3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005781"/>
            <a:ext cx="9613861" cy="4719483"/>
          </a:xfrm>
        </p:spPr>
      </p:pic>
    </p:spTree>
    <p:extLst>
      <p:ext uri="{BB962C8B-B14F-4D97-AF65-F5344CB8AC3E}">
        <p14:creationId xmlns:p14="http://schemas.microsoft.com/office/powerpoint/2010/main" val="291754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4D8C-90F7-3553-DDDE-D32F65BF4534}"/>
              </a:ext>
            </a:extLst>
          </p:cNvPr>
          <p:cNvSpPr>
            <a:spLocks noGrp="1"/>
          </p:cNvSpPr>
          <p:nvPr>
            <p:ph type="title"/>
          </p:nvPr>
        </p:nvSpPr>
        <p:spPr/>
        <p:txBody>
          <a:bodyPr/>
          <a:lstStyle/>
          <a:p>
            <a:pPr algn="ctr"/>
            <a:r>
              <a:rPr lang="en-IN" dirty="0"/>
              <a:t>Areas of Improvement for Stores at Malls given by Evaluators</a:t>
            </a:r>
          </a:p>
        </p:txBody>
      </p:sp>
      <p:pic>
        <p:nvPicPr>
          <p:cNvPr id="5" name="Content Placeholder 4">
            <a:extLst>
              <a:ext uri="{FF2B5EF4-FFF2-40B4-BE49-F238E27FC236}">
                <a16:creationId xmlns:a16="http://schemas.microsoft.com/office/drawing/2014/main" id="{062EADF0-EB35-B792-0205-DA633546E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55" y="2045110"/>
            <a:ext cx="9743768" cy="4699819"/>
          </a:xfrm>
        </p:spPr>
      </p:pic>
    </p:spTree>
    <p:extLst>
      <p:ext uri="{BB962C8B-B14F-4D97-AF65-F5344CB8AC3E}">
        <p14:creationId xmlns:p14="http://schemas.microsoft.com/office/powerpoint/2010/main" val="25435042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1689</TotalTime>
  <Words>373</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Mystery Shopping For Store Evaluation,,,, </vt:lpstr>
      <vt:lpstr>Flagship Stores vs Stores at Malls TOOLS : Python, Excel (Pivot tables, Pivot Charts), Power-BI</vt:lpstr>
      <vt:lpstr> Scores given by Evaluators for Different Regions </vt:lpstr>
      <vt:lpstr>Correlation between Evaluation Score and Other Scores</vt:lpstr>
      <vt:lpstr>Exterior Aspects of Stores at Malls</vt:lpstr>
      <vt:lpstr>In-store Aspects of Stores at Malls</vt:lpstr>
      <vt:lpstr>Closed Sales of Stores at Malls</vt:lpstr>
      <vt:lpstr>Satisfaction Level of Customers in Stores at Malls</vt:lpstr>
      <vt:lpstr>Areas of Improvement for Stores at Malls given by Evaluators</vt:lpstr>
      <vt:lpstr>CONCLUSION AND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Shrinivas Barshikar</dc:creator>
  <cp:lastModifiedBy>Shrinivas Barshikar</cp:lastModifiedBy>
  <cp:revision>2</cp:revision>
  <dcterms:created xsi:type="dcterms:W3CDTF">2024-10-26T10:46:01Z</dcterms:created>
  <dcterms:modified xsi:type="dcterms:W3CDTF">2024-10-27T14:55:16Z</dcterms:modified>
</cp:coreProperties>
</file>