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entury Gothic" panose="020B0502020202020204" pitchFamily="34" charset="0"/>
      <p:regular r:id="rId13"/>
      <p:bold r:id="rId14"/>
      <p:italic r:id="rId15"/>
      <p:boldItalic r:id="rId16"/>
    </p:embeddedFont>
    <p:embeddedFont>
      <p:font typeface="Wingdings 3" panose="050401020108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ed9bde2e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ed9bde2e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ed9bde2e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ed9bde2e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ed9bde2e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ed9bde2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ed9bde2e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ed9bde2e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ed9bde2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ed9bde2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90402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02188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31003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8425055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56134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6124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56972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291395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44995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78793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5"/>
        <p:cNvGrpSpPr/>
        <p:nvPr/>
      </p:nvGrpSpPr>
      <p:grpSpPr>
        <a:xfrm>
          <a:off x="0" y="0"/>
          <a:ext cx="0" cy="0"/>
          <a:chOff x="0" y="0"/>
          <a:chExt cx="0" cy="0"/>
        </a:xfrm>
      </p:grpSpPr>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6677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35754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43013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0745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18307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6711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063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52695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25770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9/19/2021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30403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noordeen/insurance-premium-prediction"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4704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Insurance Premium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388350" y="560550"/>
            <a:ext cx="8253000" cy="201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lt1"/>
                </a:solidFill>
                <a:latin typeface="Times New Roman"/>
                <a:ea typeface="Times New Roman"/>
                <a:cs typeface="Times New Roman"/>
                <a:sym typeface="Times New Roman"/>
              </a:rPr>
              <a:t>Q 7) How Prediction was done?</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440"/>
              <a:buFont typeface="Arial"/>
              <a:buNone/>
            </a:pPr>
            <a:endParaRPr sz="1800">
              <a:solidFill>
                <a:schemeClr val="lt1"/>
              </a:solidFill>
              <a:latin typeface="Times New Roman"/>
              <a:ea typeface="Times New Roman"/>
              <a:cs typeface="Times New Roman"/>
              <a:sym typeface="Times New Roman"/>
            </a:endParaRPr>
          </a:p>
          <a:p>
            <a:pPr marL="0" lvl="0" indent="0" algn="l" rtl="0">
              <a:spcBef>
                <a:spcPts val="960"/>
              </a:spcBef>
              <a:spcAft>
                <a:spcPts val="0"/>
              </a:spcAft>
              <a:buNone/>
            </a:pPr>
            <a:r>
              <a:rPr lang="en" sz="1800">
                <a:solidFill>
                  <a:schemeClr val="lt1"/>
                </a:solidFill>
                <a:latin typeface="Times New Roman"/>
                <a:ea typeface="Times New Roman"/>
                <a:cs typeface="Times New Roman"/>
                <a:sym typeface="Times New Roman"/>
              </a:rPr>
              <a:t>The User Input gathered through the Web UI is fed into the trained Machine Learning model. The model makes the prediction and the User is redirected to a web page displaying the predicted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95850" y="462900"/>
            <a:ext cx="8352300" cy="421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dirty="0">
                <a:solidFill>
                  <a:schemeClr val="tx2"/>
                </a:solidFill>
              </a:rPr>
              <a:t>Objective:</a:t>
            </a:r>
            <a:endParaRPr sz="1500" dirty="0">
              <a:solidFill>
                <a:schemeClr val="tx2"/>
              </a:solidFill>
            </a:endParaRPr>
          </a:p>
          <a:p>
            <a:pPr marL="0" lvl="0" indent="0" algn="l" rtl="0">
              <a:spcBef>
                <a:spcPts val="0"/>
              </a:spcBef>
              <a:spcAft>
                <a:spcPts val="0"/>
              </a:spcAft>
              <a:buNone/>
            </a:pPr>
            <a:endParaRPr sz="1500" dirty="0">
              <a:solidFill>
                <a:schemeClr val="tx2"/>
              </a:solidFill>
            </a:endParaRPr>
          </a:p>
          <a:p>
            <a:pPr marL="0" lvl="0" indent="0" algn="just" rtl="0">
              <a:spcBef>
                <a:spcPts val="0"/>
              </a:spcBef>
              <a:spcAft>
                <a:spcPts val="0"/>
              </a:spcAft>
              <a:buNone/>
            </a:pPr>
            <a:r>
              <a:rPr lang="en" sz="1700" dirty="0">
                <a:solidFill>
                  <a:schemeClr val="tx2"/>
                </a:solidFill>
              </a:rPr>
              <a:t>The goal of this project is to give people an estimate of how much they need to pay based on their individual health situation. After that, customers can work with any health insurance carrier and its plans and perks while keeping the projected cost from our study in mind. This can assist a person in concentrating on the health side of an insurance policy rather than the ineffective part.</a:t>
            </a:r>
            <a:r>
              <a:rPr lang="en" sz="300" dirty="0">
                <a:solidFill>
                  <a:schemeClr val="tx2"/>
                </a:solidFill>
              </a:rPr>
              <a:t> </a:t>
            </a:r>
            <a:endParaRPr sz="3500" dirty="0">
              <a:solidFill>
                <a:schemeClr val="tx2"/>
              </a:solidFill>
            </a:endParaRPr>
          </a:p>
          <a:p>
            <a:pPr marL="0" lvl="0" indent="0" algn="just" rtl="0">
              <a:spcBef>
                <a:spcPts val="0"/>
              </a:spcBef>
              <a:spcAft>
                <a:spcPts val="0"/>
              </a:spcAft>
              <a:buNone/>
            </a:pPr>
            <a:endParaRPr sz="3500" dirty="0">
              <a:solidFill>
                <a:schemeClr val="tx2"/>
              </a:solidFill>
            </a:endParaRPr>
          </a:p>
          <a:p>
            <a:pPr marL="0" lvl="0" indent="0" algn="just" rtl="0">
              <a:spcBef>
                <a:spcPts val="0"/>
              </a:spcBef>
              <a:spcAft>
                <a:spcPts val="0"/>
              </a:spcAft>
              <a:buNone/>
            </a:pPr>
            <a:r>
              <a:rPr lang="en" sz="3500" dirty="0">
                <a:solidFill>
                  <a:schemeClr val="tx2"/>
                </a:solidFill>
              </a:rPr>
              <a:t>Benefits:</a:t>
            </a:r>
            <a:endParaRPr sz="1500" dirty="0">
              <a:solidFill>
                <a:schemeClr val="tx2"/>
              </a:solidFill>
            </a:endParaRPr>
          </a:p>
          <a:p>
            <a:pPr marL="0" lvl="0" indent="0" algn="just" rtl="0">
              <a:spcBef>
                <a:spcPts val="0"/>
              </a:spcBef>
              <a:spcAft>
                <a:spcPts val="0"/>
              </a:spcAft>
              <a:buNone/>
            </a:pPr>
            <a:endParaRPr sz="1500" dirty="0">
              <a:solidFill>
                <a:schemeClr val="tx2"/>
              </a:solidFill>
            </a:endParaRPr>
          </a:p>
          <a:p>
            <a:pPr marL="457200" lvl="0" indent="-323850" algn="just" rtl="0">
              <a:spcBef>
                <a:spcPts val="0"/>
              </a:spcBef>
              <a:spcAft>
                <a:spcPts val="0"/>
              </a:spcAft>
              <a:buSzPts val="1500"/>
              <a:buChar char="●"/>
            </a:pPr>
            <a:r>
              <a:rPr lang="en" sz="1500" dirty="0">
                <a:solidFill>
                  <a:schemeClr val="tx2"/>
                </a:solidFill>
              </a:rPr>
              <a:t>Predict the estimate price to spend on Insurance Premium</a:t>
            </a:r>
            <a:endParaRPr sz="1500" dirty="0">
              <a:solidFill>
                <a:schemeClr val="tx2"/>
              </a:solidFill>
            </a:endParaRPr>
          </a:p>
          <a:p>
            <a:pPr marL="457200" lvl="0" indent="-323850" algn="just" rtl="0">
              <a:spcBef>
                <a:spcPts val="0"/>
              </a:spcBef>
              <a:spcAft>
                <a:spcPts val="0"/>
              </a:spcAft>
              <a:buSzPts val="1500"/>
              <a:buChar char="●"/>
            </a:pPr>
            <a:r>
              <a:rPr lang="en" sz="1500" dirty="0">
                <a:solidFill>
                  <a:schemeClr val="tx2"/>
                </a:solidFill>
              </a:rPr>
              <a:t>Gives better understanding of available Insurance Plans</a:t>
            </a:r>
            <a:endParaRPr sz="1500" dirty="0">
              <a:solidFill>
                <a:schemeClr val="tx2"/>
              </a:solidFill>
            </a:endParaRPr>
          </a:p>
          <a:p>
            <a:pPr marL="457200" lvl="0" indent="-323850" algn="just" rtl="0">
              <a:spcBef>
                <a:spcPts val="0"/>
              </a:spcBef>
              <a:spcAft>
                <a:spcPts val="0"/>
              </a:spcAft>
              <a:buSzPts val="1500"/>
              <a:buChar char="●"/>
            </a:pPr>
            <a:r>
              <a:rPr lang="en" sz="1500" dirty="0">
                <a:solidFill>
                  <a:schemeClr val="tx2"/>
                </a:solidFill>
              </a:rPr>
              <a:t>Helps by concentrating  on the health side of an Insurance</a:t>
            </a:r>
            <a:endParaRPr sz="1500" dirty="0">
              <a:solidFill>
                <a:schemeClr val="tx2"/>
              </a:solidFill>
            </a:endParaRPr>
          </a:p>
          <a:p>
            <a:pPr marL="457200" lvl="0" indent="0" algn="just" rtl="0">
              <a:spcBef>
                <a:spcPts val="0"/>
              </a:spcBef>
              <a:spcAft>
                <a:spcPts val="0"/>
              </a:spcAft>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88625" y="297150"/>
            <a:ext cx="8151300"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chemeClr val="tx1"/>
                </a:solidFill>
              </a:rPr>
              <a:t>Architecture</a:t>
            </a:r>
            <a:endParaRPr sz="4000" dirty="0">
              <a:solidFill>
                <a:schemeClr val="tx1"/>
              </a:solidFill>
            </a:endParaRPr>
          </a:p>
        </p:txBody>
      </p:sp>
      <p:pic>
        <p:nvPicPr>
          <p:cNvPr id="70" name="Google Shape;70;p15"/>
          <p:cNvPicPr preferRelativeResize="0"/>
          <p:nvPr/>
        </p:nvPicPr>
        <p:blipFill>
          <a:blip r:embed="rId3">
            <a:alphaModFix/>
          </a:blip>
          <a:stretch>
            <a:fillRect/>
          </a:stretch>
        </p:blipFill>
        <p:spPr>
          <a:xfrm>
            <a:off x="1968988" y="1107150"/>
            <a:ext cx="5206024" cy="3731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26615" y="139556"/>
            <a:ext cx="8352300" cy="421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dirty="0">
                <a:solidFill>
                  <a:schemeClr val="tx1"/>
                </a:solidFill>
              </a:rPr>
              <a:t>Data Validation and Transformation:</a:t>
            </a:r>
            <a:endParaRPr sz="1500" dirty="0">
              <a:solidFill>
                <a:schemeClr val="tx1"/>
              </a:solidFill>
            </a:endParaRPr>
          </a:p>
          <a:p>
            <a:pPr marL="0" lvl="0" indent="0" algn="l" rtl="0">
              <a:spcBef>
                <a:spcPts val="0"/>
              </a:spcBef>
              <a:spcAft>
                <a:spcPts val="0"/>
              </a:spcAft>
              <a:buNone/>
            </a:pPr>
            <a:endParaRPr sz="1900" dirty="0">
              <a:solidFill>
                <a:schemeClr val="tx1"/>
              </a:solidFill>
            </a:endParaRPr>
          </a:p>
          <a:p>
            <a:pPr marL="0" lvl="0" indent="0" algn="l" rtl="0">
              <a:spcBef>
                <a:spcPts val="0"/>
              </a:spcBef>
              <a:spcAft>
                <a:spcPts val="0"/>
              </a:spcAft>
              <a:buNone/>
            </a:pPr>
            <a:endParaRPr sz="1900" dirty="0">
              <a:solidFill>
                <a:schemeClr val="tx1"/>
              </a:solidFill>
            </a:endParaRPr>
          </a:p>
          <a:p>
            <a:pPr marL="457200" lvl="0" indent="-349250" algn="just" rtl="0">
              <a:spcBef>
                <a:spcPts val="0"/>
              </a:spcBef>
              <a:spcAft>
                <a:spcPts val="0"/>
              </a:spcAft>
              <a:buSzPts val="1900"/>
              <a:buChar char="●"/>
            </a:pPr>
            <a:r>
              <a:rPr lang="en" sz="1800" dirty="0">
                <a:solidFill>
                  <a:schemeClr val="tx1"/>
                </a:solidFill>
              </a:rPr>
              <a:t>Data Type validation:	The data type of Input features is specified in the Machine Learning model. It is validated when we enter values in the Web UI.</a:t>
            </a:r>
            <a:endParaRPr sz="1800" dirty="0">
              <a:solidFill>
                <a:schemeClr val="tx1"/>
              </a:solidFill>
            </a:endParaRPr>
          </a:p>
          <a:p>
            <a:pPr marL="457200" lvl="0" indent="0" algn="just" rtl="0">
              <a:spcBef>
                <a:spcPts val="0"/>
              </a:spcBef>
              <a:spcAft>
                <a:spcPts val="0"/>
              </a:spcAft>
              <a:buNone/>
            </a:pPr>
            <a:endParaRPr sz="1800" dirty="0">
              <a:solidFill>
                <a:schemeClr val="tx1"/>
              </a:solidFill>
            </a:endParaRPr>
          </a:p>
          <a:p>
            <a:pPr marL="457200" lvl="0" indent="-342900" algn="just" rtl="0">
              <a:spcBef>
                <a:spcPts val="0"/>
              </a:spcBef>
              <a:spcAft>
                <a:spcPts val="0"/>
              </a:spcAft>
              <a:buSzPts val="1800"/>
              <a:buChar char="●"/>
            </a:pPr>
            <a:r>
              <a:rPr lang="en" sz="1800" dirty="0">
                <a:solidFill>
                  <a:schemeClr val="tx1"/>
                </a:solidFill>
              </a:rPr>
              <a:t>Categorical Conversion:		The Categorical features are converted into Numerical values using ‘Label Encoding’ or ‘One Hot Encoding’ methods.</a:t>
            </a:r>
            <a:endParaRPr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70650" y="388600"/>
            <a:ext cx="8402700" cy="46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Times New Roman"/>
                <a:ea typeface="Times New Roman"/>
                <a:cs typeface="Times New Roman"/>
                <a:sym typeface="Times New Roman"/>
              </a:rPr>
              <a:t>Model Training:</a:t>
            </a:r>
            <a:endParaRPr sz="22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760"/>
              <a:buFont typeface="Arial"/>
              <a:buNone/>
            </a:pP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Data Export from source :</a:t>
            </a:r>
            <a:endParaRPr sz="1800">
              <a:solidFill>
                <a:srgbClr val="0F486F"/>
              </a:solidFill>
              <a:latin typeface="Century Gothic"/>
              <a:ea typeface="Century Gothic"/>
              <a:cs typeface="Century Gothic"/>
              <a:sym typeface="Century Gothic"/>
            </a:endParaRPr>
          </a:p>
          <a:p>
            <a:pPr marL="0" lvl="2" indent="457200" algn="l" rtl="0">
              <a:spcBef>
                <a:spcPts val="960"/>
              </a:spcBef>
              <a:spcAft>
                <a:spcPts val="0"/>
              </a:spcAft>
              <a:buClr>
                <a:schemeClr val="dk1"/>
              </a:buClr>
              <a:buSzPts val="1440"/>
              <a:buFont typeface="Arial"/>
              <a:buNone/>
            </a:pPr>
            <a:r>
              <a:rPr lang="en" sz="1800">
                <a:solidFill>
                  <a:schemeClr val="lt1"/>
                </a:solidFill>
                <a:latin typeface="Times New Roman"/>
                <a:ea typeface="Times New Roman"/>
                <a:cs typeface="Times New Roman"/>
                <a:sym typeface="Times New Roman"/>
              </a:rPr>
              <a:t>     The accumulated data from source is exported in csv format for model training</a:t>
            </a:r>
            <a:endParaRPr sz="1600">
              <a:solidFill>
                <a:srgbClr val="0F486F"/>
              </a:solidFill>
              <a:latin typeface="Century Gothic"/>
              <a:ea typeface="Century Gothic"/>
              <a:cs typeface="Century Gothic"/>
              <a:sym typeface="Century Gothic"/>
            </a:endParaRPr>
          </a:p>
          <a:p>
            <a:pPr marL="742950" lvl="1"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Data Preprocessing   </a:t>
            </a:r>
            <a:endParaRPr sz="180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Performing EDA to get insight of data like  identifying distribution , outliers ,trend among data, etc</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Encode the categorical values with numeric values.</a:t>
            </a:r>
            <a:endParaRPr sz="160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Perform Robust Scalar to scale down the values.</a:t>
            </a:r>
            <a:endParaRPr sz="1600">
              <a:solidFill>
                <a:srgbClr val="0F486F"/>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04400" y="777225"/>
            <a:ext cx="8352300" cy="4217700"/>
          </a:xfrm>
          <a:prstGeom prst="rect">
            <a:avLst/>
          </a:prstGeom>
        </p:spPr>
        <p:txBody>
          <a:bodyPr spcFirstLastPara="1" wrap="square" lIns="91425" tIns="91425" rIns="91425" bIns="91425" anchor="ctr" anchorCtr="0">
            <a:noAutofit/>
          </a:bodyPr>
          <a:lstStyle/>
          <a:p>
            <a:pPr marL="457200" lvl="0" indent="-358140" algn="l" rtl="0">
              <a:spcBef>
                <a:spcPts val="0"/>
              </a:spcBef>
              <a:spcAft>
                <a:spcPts val="0"/>
              </a:spcAft>
              <a:buClr>
                <a:schemeClr val="lt1"/>
              </a:buClr>
              <a:buSzPts val="2040"/>
              <a:buFont typeface="Noto Sans Symbols"/>
              <a:buChar char="❖"/>
            </a:pPr>
            <a:r>
              <a:rPr lang="en" sz="2400" dirty="0">
                <a:solidFill>
                  <a:schemeClr val="lt1"/>
                </a:solidFill>
                <a:latin typeface="Times New Roman"/>
                <a:ea typeface="Times New Roman"/>
                <a:cs typeface="Times New Roman"/>
                <a:sym typeface="Times New Roman"/>
              </a:rPr>
              <a:t>Regression– </a:t>
            </a:r>
            <a:endParaRPr sz="2300" dirty="0">
              <a:solidFill>
                <a:schemeClr val="lt1"/>
              </a:solidFill>
              <a:latin typeface="Times New Roman"/>
              <a:ea typeface="Times New Roman"/>
              <a:cs typeface="Times New Roman"/>
              <a:sym typeface="Times New Roman"/>
            </a:endParaRPr>
          </a:p>
          <a:p>
            <a:pPr marL="914400" lvl="1" indent="-330200" algn="l" rtl="0">
              <a:spcBef>
                <a:spcPts val="960"/>
              </a:spcBef>
              <a:spcAft>
                <a:spcPts val="0"/>
              </a:spcAft>
              <a:buClr>
                <a:schemeClr val="lt1"/>
              </a:buClr>
              <a:buSzPts val="1600"/>
              <a:buFont typeface="Noto Sans Symbols"/>
              <a:buChar char="➢"/>
            </a:pPr>
            <a:r>
              <a:rPr lang="en" sz="1600" dirty="0">
                <a:solidFill>
                  <a:schemeClr val="lt1"/>
                </a:solidFill>
                <a:latin typeface="Times New Roman"/>
                <a:ea typeface="Times New Roman"/>
                <a:cs typeface="Times New Roman"/>
                <a:sym typeface="Times New Roman"/>
              </a:rPr>
              <a:t>Regression is a Statistical Technique which is used to find out the relationship between a continuous dependent variable an one or more independent variables.</a:t>
            </a:r>
            <a:endParaRPr sz="1600" dirty="0">
              <a:solidFill>
                <a:schemeClr val="lt1"/>
              </a:solidFill>
              <a:latin typeface="Times New Roman"/>
              <a:ea typeface="Times New Roman"/>
              <a:cs typeface="Times New Roman"/>
              <a:sym typeface="Times New Roman"/>
            </a:endParaRPr>
          </a:p>
          <a:p>
            <a:pPr marL="914400" lvl="1"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The technique is applicable for Supervised Learning problems where we compare our predicted values with observed values.</a:t>
            </a:r>
            <a:endParaRPr sz="1600" dirty="0">
              <a:solidFill>
                <a:schemeClr val="lt1"/>
              </a:solidFill>
              <a:latin typeface="Times New Roman"/>
              <a:ea typeface="Times New Roman"/>
              <a:cs typeface="Times New Roman"/>
              <a:sym typeface="Times New Roman"/>
            </a:endParaRPr>
          </a:p>
          <a:p>
            <a:pPr marL="914400" lvl="1"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In this project, we use following Regression Algorithms:</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Linear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Polynomial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Ridge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Decision Tree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Random Forest Regress</a:t>
            </a:r>
            <a:r>
              <a:rPr lang="en" sz="1500" dirty="0">
                <a:solidFill>
                  <a:schemeClr val="lt1"/>
                </a:solidFill>
                <a:latin typeface="Times New Roman"/>
                <a:ea typeface="Times New Roman"/>
                <a:cs typeface="Times New Roman"/>
                <a:sym typeface="Times New Roman"/>
              </a:rPr>
              <a:t>or</a:t>
            </a:r>
            <a:endParaRPr sz="1500" dirty="0">
              <a:solidFill>
                <a:schemeClr val="lt1"/>
              </a:solidFill>
              <a:latin typeface="Times New Roman"/>
              <a:ea typeface="Times New Roman"/>
              <a:cs typeface="Times New Roman"/>
              <a:sym typeface="Times New Roman"/>
            </a:endParaRPr>
          </a:p>
          <a:p>
            <a:pPr marL="457200" lvl="0" indent="-358140" algn="l" rtl="0">
              <a:spcBef>
                <a:spcPts val="0"/>
              </a:spcBef>
              <a:spcAft>
                <a:spcPts val="0"/>
              </a:spcAft>
              <a:buClr>
                <a:schemeClr val="lt1"/>
              </a:buClr>
              <a:buSzPts val="2040"/>
              <a:buFont typeface="Noto Sans Symbols"/>
              <a:buChar char="❖"/>
            </a:pPr>
            <a:r>
              <a:rPr lang="en" sz="2300" dirty="0">
                <a:solidFill>
                  <a:schemeClr val="lt1"/>
                </a:solidFill>
                <a:latin typeface="Times New Roman"/>
                <a:ea typeface="Times New Roman"/>
                <a:cs typeface="Times New Roman"/>
                <a:sym typeface="Times New Roman"/>
              </a:rPr>
              <a:t>Model Selection-</a:t>
            </a:r>
            <a:endParaRPr sz="2400" dirty="0">
              <a:solidFill>
                <a:schemeClr val="lt1"/>
              </a:solidFill>
              <a:latin typeface="Times New Roman"/>
              <a:ea typeface="Times New Roman"/>
              <a:cs typeface="Times New Roman"/>
              <a:sym typeface="Times New Roman"/>
            </a:endParaRPr>
          </a:p>
          <a:p>
            <a:pPr marL="914400" lvl="0"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After the models are trained, we find the best fitting model for our data. For each model, hyperparameters are tuned (where needed).</a:t>
            </a:r>
            <a:endParaRPr sz="1600" dirty="0">
              <a:solidFill>
                <a:schemeClr val="lt1"/>
              </a:solidFill>
              <a:latin typeface="Times New Roman"/>
              <a:ea typeface="Times New Roman"/>
              <a:cs typeface="Times New Roman"/>
              <a:sym typeface="Times New Roman"/>
            </a:endParaRPr>
          </a:p>
          <a:p>
            <a:pPr marL="914400" lvl="0"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We calculate the R2 score, k-fold Cross Validation score and Root Mean Square Error Value for every model and select the best fitting model  for production.</a:t>
            </a:r>
            <a:endParaRPr sz="1600" dirty="0">
              <a:solidFill>
                <a:schemeClr val="lt1"/>
              </a:solidFill>
              <a:latin typeface="Times New Roman"/>
              <a:ea typeface="Times New Roman"/>
              <a:cs typeface="Times New Roman"/>
              <a:sym typeface="Times New Roman"/>
            </a:endParaRPr>
          </a:p>
          <a:p>
            <a:pPr marL="457200" lvl="0" indent="-444500" algn="just" rtl="0">
              <a:spcBef>
                <a:spcPts val="0"/>
              </a:spcBef>
              <a:spcAft>
                <a:spcPts val="0"/>
              </a:spcAft>
              <a:buSzPts val="3400"/>
              <a:buChar char="❖"/>
            </a:pPr>
            <a:endParaRPr sz="3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70650" y="388600"/>
            <a:ext cx="8402700" cy="4652400"/>
          </a:xfrm>
          <a:prstGeom prst="rect">
            <a:avLst/>
          </a:prstGeom>
        </p:spPr>
        <p:txBody>
          <a:bodyPr spcFirstLastPara="1" wrap="square" lIns="91425" tIns="91425" rIns="91425" bIns="91425" anchor="b" anchorCtr="0">
            <a:noAutofit/>
          </a:bodyPr>
          <a:lstStyle/>
          <a:p>
            <a:pPr marL="285750" lvl="0" indent="-184150" algn="l" rtl="0">
              <a:spcBef>
                <a:spcPts val="0"/>
              </a:spcBef>
              <a:spcAft>
                <a:spcPts val="0"/>
              </a:spcAft>
              <a:buClr>
                <a:schemeClr val="dk1"/>
              </a:buClr>
              <a:buSzPts val="1600"/>
              <a:buFont typeface="Arial"/>
              <a:buNone/>
            </a:pPr>
            <a:endParaRPr sz="2000">
              <a:solidFill>
                <a:schemeClr val="lt1"/>
              </a:solidFill>
              <a:latin typeface="Century Gothic"/>
              <a:ea typeface="Century Gothic"/>
              <a:cs typeface="Century Gothic"/>
              <a:sym typeface="Century Gothic"/>
            </a:endParaRPr>
          </a:p>
          <a:p>
            <a:pPr marL="0" lvl="0" indent="0" algn="l" rtl="0">
              <a:spcBef>
                <a:spcPts val="1040"/>
              </a:spcBef>
              <a:spcAft>
                <a:spcPts val="0"/>
              </a:spcAft>
              <a:buNone/>
            </a:pPr>
            <a:r>
              <a:rPr lang="en"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0" lvl="0" indent="0" algn="l" rtl="0">
              <a:spcBef>
                <a:spcPts val="1040"/>
              </a:spcBef>
              <a:spcAft>
                <a:spcPts val="0"/>
              </a:spcAft>
              <a:buClr>
                <a:schemeClr val="dk1"/>
              </a:buClr>
              <a:buSzPts val="1760"/>
              <a:buFont typeface="Arial"/>
              <a:buNone/>
            </a:pP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sz="180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The accumulated data from source is used for  prediction</a:t>
            </a:r>
            <a:endParaRPr sz="160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Random Forest Regressor model created during training is loaded </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The model is loaded and is used to predict the data based on User Input data gathered through the Web UI </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Once the prediction is done , the predictions  are displayed in the Web UI.</a:t>
            </a:r>
            <a:endParaRPr sz="1600">
              <a:solidFill>
                <a:srgbClr val="0F486F"/>
              </a:solidFill>
              <a:latin typeface="Century Gothic"/>
              <a:ea typeface="Century Gothic"/>
              <a:cs typeface="Century Gothic"/>
              <a:sym typeface="Century Gothic"/>
            </a:endParaRPr>
          </a:p>
          <a:p>
            <a:pPr marL="285750" lvl="0" indent="-184150" algn="l" rtl="0">
              <a:spcBef>
                <a:spcPts val="1000"/>
              </a:spcBef>
              <a:spcAft>
                <a:spcPts val="0"/>
              </a:spcAft>
              <a:buClr>
                <a:schemeClr val="dk1"/>
              </a:buClr>
              <a:buSzPts val="1600"/>
              <a:buFont typeface="Arial"/>
              <a:buNone/>
            </a:pPr>
            <a:endParaRPr sz="20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65775" y="963700"/>
            <a:ext cx="8233800" cy="37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1"/>
                </a:solidFill>
                <a:latin typeface="Times New Roman"/>
                <a:ea typeface="Times New Roman"/>
                <a:cs typeface="Times New Roman"/>
                <a:sym typeface="Times New Roman"/>
              </a:rPr>
              <a:t>								</a:t>
            </a:r>
            <a:r>
              <a:rPr lang="en" sz="2200">
                <a:solidFill>
                  <a:schemeClr val="lt1"/>
                </a:solidFill>
                <a:latin typeface="Times New Roman"/>
                <a:ea typeface="Times New Roman"/>
                <a:cs typeface="Times New Roman"/>
                <a:sym typeface="Times New Roman"/>
              </a:rPr>
              <a:t>Q &amp; A:</a:t>
            </a:r>
            <a:endParaRPr sz="22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endParaRPr sz="2100">
              <a:solidFill>
                <a:schemeClr val="lt1"/>
              </a:solidFill>
              <a:latin typeface="Times New Roman"/>
              <a:ea typeface="Times New Roman"/>
              <a:cs typeface="Times New Roman"/>
              <a:sym typeface="Times New Roman"/>
            </a:endParaRPr>
          </a:p>
          <a:p>
            <a:pPr marL="0" lvl="0" indent="0" algn="l" rtl="0">
              <a:spcBef>
                <a:spcPts val="960"/>
              </a:spcBef>
              <a:spcAft>
                <a:spcPts val="0"/>
              </a:spcAft>
              <a:buClr>
                <a:schemeClr val="dk1"/>
              </a:buClr>
              <a:buSzPts val="1440"/>
              <a:buFont typeface="Arial"/>
              <a:buNone/>
            </a:pPr>
            <a:r>
              <a:rPr lang="en" sz="1500">
                <a:solidFill>
                  <a:schemeClr val="lt1"/>
                </a:solidFill>
                <a:latin typeface="Times New Roman"/>
                <a:ea typeface="Times New Roman"/>
                <a:cs typeface="Times New Roman"/>
                <a:sym typeface="Times New Roman"/>
              </a:rPr>
              <a:t>Q1) What’s the source of data?</a:t>
            </a:r>
            <a:endParaRPr sz="1700">
              <a:solidFill>
                <a:srgbClr val="0F486F"/>
              </a:solidFill>
              <a:latin typeface="Century Gothic"/>
              <a:ea typeface="Century Gothic"/>
              <a:cs typeface="Century Gothic"/>
              <a:sym typeface="Century Gothic"/>
            </a:endParaRPr>
          </a:p>
          <a:p>
            <a:pPr marL="457200" lvl="1" indent="0" algn="l" rtl="0">
              <a:spcBef>
                <a:spcPts val="960"/>
              </a:spcBef>
              <a:spcAft>
                <a:spcPts val="0"/>
              </a:spcAft>
              <a:buNone/>
            </a:pPr>
            <a:r>
              <a:rPr lang="en" sz="1500">
                <a:solidFill>
                  <a:schemeClr val="lt1"/>
                </a:solidFill>
                <a:latin typeface="Times New Roman"/>
                <a:ea typeface="Times New Roman"/>
                <a:cs typeface="Times New Roman"/>
                <a:sym typeface="Times New Roman"/>
              </a:rPr>
              <a:t>The data  for training is collected from </a:t>
            </a:r>
            <a:r>
              <a:rPr lang="en" sz="1500" u="sng">
                <a:solidFill>
                  <a:schemeClr val="hlink"/>
                </a:solidFill>
                <a:latin typeface="Times New Roman"/>
                <a:ea typeface="Times New Roman"/>
                <a:cs typeface="Times New Roman"/>
                <a:sym typeface="Times New Roman"/>
                <a:hlinkClick r:id="rId3"/>
              </a:rPr>
              <a:t>here</a:t>
            </a:r>
            <a:endParaRPr sz="1500">
              <a:solidFill>
                <a:srgbClr val="0F486F"/>
              </a:solidFill>
              <a:latin typeface="Century Gothic"/>
              <a:ea typeface="Century Gothic"/>
              <a:cs typeface="Century Gothic"/>
              <a:sym typeface="Century Gothic"/>
            </a:endParaRPr>
          </a:p>
          <a:p>
            <a:pPr marL="457200" lvl="1" indent="0" algn="l" rtl="0">
              <a:spcBef>
                <a:spcPts val="960"/>
              </a:spcBef>
              <a:spcAft>
                <a:spcPts val="0"/>
              </a:spcAft>
              <a:buClr>
                <a:schemeClr val="dk1"/>
              </a:buClr>
              <a:buSzPts val="1440"/>
              <a:buFont typeface="Arial"/>
              <a:buNone/>
            </a:pPr>
            <a:endParaRPr sz="1500">
              <a:solidFill>
                <a:srgbClr val="0F486F"/>
              </a:solidFill>
              <a:latin typeface="Century Gothic"/>
              <a:ea typeface="Century Gothic"/>
              <a:cs typeface="Century Gothic"/>
              <a:sym typeface="Century Gothic"/>
            </a:endParaRPr>
          </a:p>
          <a:p>
            <a:pPr marL="0" lvl="1" indent="0" algn="l" rtl="0">
              <a:spcBef>
                <a:spcPts val="960"/>
              </a:spcBef>
              <a:spcAft>
                <a:spcPts val="0"/>
              </a:spcAft>
              <a:buClr>
                <a:schemeClr val="dk1"/>
              </a:buClr>
              <a:buSzPts val="1440"/>
              <a:buFont typeface="Arial"/>
              <a:buNone/>
            </a:pPr>
            <a:r>
              <a:rPr lang="en" sz="1500">
                <a:solidFill>
                  <a:schemeClr val="lt1"/>
                </a:solidFill>
                <a:latin typeface="Times New Roman"/>
                <a:ea typeface="Times New Roman"/>
                <a:cs typeface="Times New Roman"/>
                <a:sym typeface="Times New Roman"/>
              </a:rPr>
              <a:t>Q 2) What was the type of data?</a:t>
            </a:r>
            <a:endParaRPr sz="1500">
              <a:solidFill>
                <a:srgbClr val="0F486F"/>
              </a:solidFill>
              <a:latin typeface="Century Gothic"/>
              <a:ea typeface="Century Gothic"/>
              <a:cs typeface="Century Gothic"/>
              <a:sym typeface="Century Gothic"/>
            </a:endParaRPr>
          </a:p>
          <a:p>
            <a:pPr marL="0" lvl="1" indent="0" algn="l" rtl="0">
              <a:spcBef>
                <a:spcPts val="960"/>
              </a:spcBef>
              <a:spcAft>
                <a:spcPts val="0"/>
              </a:spcAft>
              <a:buNone/>
            </a:pPr>
            <a:r>
              <a:rPr lang="en" sz="1500">
                <a:solidFill>
                  <a:schemeClr val="lt1"/>
                </a:solidFill>
                <a:latin typeface="Times New Roman"/>
                <a:ea typeface="Times New Roman"/>
                <a:cs typeface="Times New Roman"/>
                <a:sym typeface="Times New Roman"/>
              </a:rPr>
              <a:t>	The data was the combination of numerical and Categorical values.</a:t>
            </a:r>
            <a:endParaRPr sz="150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endParaRPr sz="150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r>
              <a:rPr lang="en" sz="1500">
                <a:solidFill>
                  <a:schemeClr val="lt1"/>
                </a:solidFill>
                <a:latin typeface="Times New Roman"/>
                <a:ea typeface="Times New Roman"/>
                <a:cs typeface="Times New Roman"/>
                <a:sym typeface="Times New Roman"/>
              </a:rPr>
              <a:t>Q 3) What’s the complete flow you followed in this Project?</a:t>
            </a:r>
            <a:endParaRPr sz="1500">
              <a:solidFill>
                <a:srgbClr val="0F486F"/>
              </a:solidFill>
              <a:latin typeface="Century Gothic"/>
              <a:ea typeface="Century Gothic"/>
              <a:cs typeface="Century Gothic"/>
              <a:sym typeface="Century Gothic"/>
            </a:endParaRPr>
          </a:p>
          <a:p>
            <a:pPr marL="0" lvl="1" indent="0" algn="l" rtl="0">
              <a:spcBef>
                <a:spcPts val="960"/>
              </a:spcBef>
              <a:spcAft>
                <a:spcPts val="0"/>
              </a:spcAft>
              <a:buNone/>
            </a:pPr>
            <a:r>
              <a:rPr lang="en" sz="1500">
                <a:solidFill>
                  <a:schemeClr val="lt1"/>
                </a:solidFill>
                <a:latin typeface="Times New Roman"/>
                <a:ea typeface="Times New Roman"/>
                <a:cs typeface="Times New Roman"/>
                <a:sym typeface="Times New Roman"/>
              </a:rPr>
              <a:t>	Refer slide 5</a:t>
            </a:r>
            <a:r>
              <a:rPr lang="en" sz="1500" baseline="30000">
                <a:solidFill>
                  <a:schemeClr val="lt1"/>
                </a:solidFill>
                <a:latin typeface="Times New Roman"/>
                <a:ea typeface="Times New Roman"/>
                <a:cs typeface="Times New Roman"/>
                <a:sym typeface="Times New Roman"/>
              </a:rPr>
              <a:t>th</a:t>
            </a:r>
            <a:r>
              <a:rPr lang="en" sz="1500">
                <a:solidFill>
                  <a:schemeClr val="lt1"/>
                </a:solidFill>
                <a:latin typeface="Times New Roman"/>
                <a:ea typeface="Times New Roman"/>
                <a:cs typeface="Times New Roman"/>
                <a:sym typeface="Times New Roman"/>
              </a:rPr>
              <a:t> for better Understanding </a:t>
            </a:r>
            <a:endParaRPr sz="150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endParaRPr sz="150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r>
              <a:rPr lang="en" sz="1500">
                <a:solidFill>
                  <a:schemeClr val="lt1"/>
                </a:solidFill>
                <a:latin typeface="Times New Roman"/>
                <a:ea typeface="Times New Roman"/>
                <a:cs typeface="Times New Roman"/>
                <a:sym typeface="Times New Roman"/>
              </a:rPr>
              <a:t>Q 4) After the Input validation what you do with invalid user input?</a:t>
            </a:r>
            <a:endParaRPr sz="1500">
              <a:solidFill>
                <a:srgbClr val="0F486F"/>
              </a:solidFill>
              <a:latin typeface="Century Gothic"/>
              <a:ea typeface="Century Gothic"/>
              <a:cs typeface="Century Gothic"/>
              <a:sym typeface="Century Gothic"/>
            </a:endParaRPr>
          </a:p>
          <a:p>
            <a:pPr marL="0" lvl="1" indent="0" algn="l" rtl="0">
              <a:spcBef>
                <a:spcPts val="960"/>
              </a:spcBef>
              <a:spcAft>
                <a:spcPts val="0"/>
              </a:spcAft>
              <a:buNone/>
            </a:pPr>
            <a:r>
              <a:rPr lang="en" sz="1500">
                <a:solidFill>
                  <a:schemeClr val="lt1"/>
                </a:solidFill>
                <a:latin typeface="Times New Roman"/>
                <a:ea typeface="Times New Roman"/>
                <a:cs typeface="Times New Roman"/>
                <a:sym typeface="Times New Roman"/>
              </a:rPr>
              <a:t>	Upon validation, if invalid input is detected from the User’s end, the user is   </a:t>
            </a:r>
            <a:endParaRPr sz="150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r>
              <a:rPr lang="en" sz="1500">
                <a:solidFill>
                  <a:schemeClr val="lt1"/>
                </a:solidFill>
                <a:latin typeface="Times New Roman"/>
                <a:ea typeface="Times New Roman"/>
                <a:cs typeface="Times New Roman"/>
                <a:sym typeface="Times New Roman"/>
              </a:rPr>
              <a:t>         redirected to a web page with an appropriate error message</a:t>
            </a:r>
            <a:endParaRPr sz="1500">
              <a:solidFill>
                <a:srgbClr val="0F486F"/>
              </a:solidFill>
              <a:latin typeface="Century Gothic"/>
              <a:ea typeface="Century Gothic"/>
              <a:cs typeface="Century Gothic"/>
              <a:sym typeface="Century Gothic"/>
            </a:endParaRPr>
          </a:p>
          <a:p>
            <a:pPr marL="0" lvl="1" indent="0" algn="l" rtl="0">
              <a:spcBef>
                <a:spcPts val="1000"/>
              </a:spcBef>
              <a:spcAft>
                <a:spcPts val="0"/>
              </a:spcAft>
              <a:buClr>
                <a:schemeClr val="dk1"/>
              </a:buClr>
              <a:buSzPts val="1600"/>
              <a:buFont typeface="Arial"/>
              <a:buNone/>
            </a:pPr>
            <a:endParaRPr sz="170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160025" y="57150"/>
            <a:ext cx="8471400" cy="47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600"/>
              <a:buFont typeface="Arial"/>
              <a:buNone/>
            </a:pPr>
            <a:r>
              <a:rPr lang="en" sz="1800">
                <a:solidFill>
                  <a:schemeClr val="lt1"/>
                </a:solidFill>
                <a:latin typeface="Times New Roman"/>
                <a:ea typeface="Times New Roman"/>
                <a:cs typeface="Times New Roman"/>
                <a:sym typeface="Times New Roman"/>
              </a:rPr>
              <a:t>Q 5) </a:t>
            </a:r>
            <a:r>
              <a:rPr lang="en" sz="1600">
                <a:solidFill>
                  <a:schemeClr val="lt1"/>
                </a:solidFill>
                <a:latin typeface="Times New Roman"/>
                <a:ea typeface="Times New Roman"/>
                <a:cs typeface="Times New Roman"/>
                <a:sym typeface="Times New Roman"/>
              </a:rPr>
              <a:t>How logs are managed?</a:t>
            </a:r>
            <a:endParaRPr sz="1800">
              <a:solidFill>
                <a:srgbClr val="0F486F"/>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a:solidFill>
                  <a:schemeClr val="lt1"/>
                </a:solidFill>
                <a:latin typeface="Times New Roman"/>
                <a:ea typeface="Times New Roman"/>
                <a:cs typeface="Times New Roman"/>
                <a:sym typeface="Times New Roman"/>
              </a:rPr>
              <a:t>	We are using different logs as per the steps that we follow in   validation and  </a:t>
            </a:r>
            <a:endParaRPr sz="1800">
              <a:solidFill>
                <a:srgbClr val="0F486F"/>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a:solidFill>
                  <a:schemeClr val="lt1"/>
                </a:solidFill>
                <a:latin typeface="Times New Roman"/>
                <a:ea typeface="Times New Roman"/>
                <a:cs typeface="Times New Roman"/>
                <a:sym typeface="Times New Roman"/>
              </a:rPr>
              <a:t>       modeling like File validation log , Data Insertion ,Model Training log , prediction log    </a:t>
            </a:r>
            <a:endParaRPr sz="1800">
              <a:solidFill>
                <a:srgbClr val="0F486F"/>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a:solidFill>
                  <a:schemeClr val="lt1"/>
                </a:solidFill>
                <a:latin typeface="Times New Roman"/>
                <a:ea typeface="Times New Roman"/>
                <a:cs typeface="Times New Roman"/>
                <a:sym typeface="Times New Roman"/>
              </a:rPr>
              <a:t>       etc.</a:t>
            </a:r>
            <a:endParaRPr sz="1800">
              <a:solidFill>
                <a:srgbClr val="0F486F"/>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a:solidFill>
                  <a:schemeClr val="lt1"/>
                </a:solidFill>
                <a:latin typeface="Times New Roman"/>
                <a:ea typeface="Times New Roman"/>
                <a:cs typeface="Times New Roman"/>
                <a:sym typeface="Times New Roman"/>
              </a:rPr>
              <a:t>Q 6) What techniques were you using for data pre-processing?</a:t>
            </a:r>
            <a:endParaRPr sz="180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Removing unwanted attributes</a:t>
            </a:r>
            <a:endParaRPr sz="160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Visualizing  relation of independent variables with each other and target variables</a:t>
            </a:r>
            <a:endParaRPr sz="160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Checking and changing Distribution of continuous values</a:t>
            </a:r>
            <a:endParaRPr sz="160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Removing outliers</a:t>
            </a:r>
            <a:endParaRPr sz="160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Cleaning data and imputing if null values are present. </a:t>
            </a:r>
            <a:endParaRPr sz="160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Converting categorical data into numeric values.</a:t>
            </a:r>
            <a:endParaRPr sz="160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Scaling the data</a:t>
            </a:r>
            <a:endParaRPr sz="58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710</Words>
  <Application>Microsoft Office PowerPoint</Application>
  <PresentationFormat>On-screen Show (16:9)</PresentationFormat>
  <Paragraphs>76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Century Gothic</vt:lpstr>
      <vt:lpstr>Times New Roman</vt:lpstr>
      <vt:lpstr>Arial</vt:lpstr>
      <vt:lpstr>Noto Sans Symbols</vt:lpstr>
      <vt:lpstr>Wingdings 3</vt:lpstr>
      <vt:lpstr>Ion</vt:lpstr>
      <vt:lpstr>Insurance Premium Prediction</vt:lpstr>
      <vt:lpstr>Objective:  The goal of this project is to give people an estimate of how much they need to pay based on their individual health situation. After that, customers can work with any health insurance carrier and its plans and perks while keeping the projected cost from our study in mind. This can assist a person in concentrating on the health side of an insurance policy rather than the ineffective part.   Benefits:  Predict the estimate price to spend on Insurance Premium Gives better understanding of available Insurance Plans Helps by concentrating  on the health side of an Insurance </vt:lpstr>
      <vt:lpstr>Architecture</vt:lpstr>
      <vt:lpstr>Data Validation and Transformation:   Data Type validation: The data type of Input features is specified in the Machine Learning model. It is validated when we enter values in the Web UI.  Categorical Conversion:  The Categorical features are converted into Numerical values using ‘Label Encoding’ or ‘One Hot Encoding’ methods.</vt:lpstr>
      <vt:lpstr>Model Training:  Data Export from source :      The accumulated data from source is exported in csv format for model training Data Preprocessing    Performing EDA to get insight of data like  identifying distribution , outliers ,trend among data, etc Check for null values in the columns. If present impute the null values. Encode the categorical values with numeric values. Perform Robust Scalar to scale down the values. </vt:lpstr>
      <vt:lpstr>Regression–  Regression is a Statistical Technique which is used to find out the relationship between a continuous dependent variable an one or more independent variables. The technique is applicable for Supervised Learning problems where we compare our predicted values with observed values. In this project, we use following Regression Algorithms: Linear Regression Polynomial Regression Ridge Regression Decision Tree Regression Random Forest Regressor Model Selection- After the models are trained, we find the best fitting model for our data. For each model, hyperparameters are tuned (where needed). We calculate the R2 score, k-fold Cross Validation score and Root Mean Square Error Value for every model and select the best fitting model  for production. </vt:lpstr>
      <vt:lpstr> Prediction:  The testing files are shared in the batches and we perform the same Validation operations ,data transformation and data insertion on them. The accumulated data from source is used for  prediction We perform data pre-processing techniques on it. Random Forest Regressor model created during training is loaded  The model is loaded and is used to predict the data based on User Input data gathered through the Web UI  Once the prediction is done , the predictions  are displayed in the Web UI.  </vt:lpstr>
      <vt:lpstr>        Q &amp; A:  Q1) What’s the source of data? The data  for training is collected from here  Q 2) What was the type of data?  The data was the combination of numerical and Categorical values.  Q 3) What’s the complete flow you followed in this Project?  Refer slide 5th for better Understanding   Q 4) After the Input validation what you do with invalid user input?  Upon validation, if invalid input is detected from the User’s end, the user is             redirected to a web page with an appropriate error message  </vt:lpstr>
      <vt:lpstr>Q 5) How logs are managed?  We are using different logs as per the steps that we follow in   validation and          modeling like File validation log , Data Insertion ,Model Training log , prediction log            etc. Q 6) What techniques were you using for data pre-processing? Removing unwanted attributes Visualizing  relation of independent variables with each other and target variables Checking and changing Distribution of continuous values Removing outliers Cleaning data and imputing if null values are present.  Converting categorical data into numeric values. Scaling the data</vt:lpstr>
      <vt:lpstr>Q 7) How Prediction was done?  The User Input gathered through the Web UI is fed into the trained Machine Learning model. The model makes the prediction and the User is redirected to a web page displaying the predicted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AMIT PARMAR</dc:creator>
  <cp:lastModifiedBy>AMIT PARMAR</cp:lastModifiedBy>
  <cp:revision>2</cp:revision>
  <dcterms:modified xsi:type="dcterms:W3CDTF">2021-09-19T08:37:15Z</dcterms:modified>
</cp:coreProperties>
</file>