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8" r:id="rId24"/>
    <p:sldId id="284" r:id="rId25"/>
    <p:sldId id="278" r:id="rId26"/>
    <p:sldId id="279" r:id="rId27"/>
    <p:sldId id="280" r:id="rId28"/>
    <p:sldId id="281" r:id="rId29"/>
    <p:sldId id="287" r:id="rId30"/>
    <p:sldId id="282" r:id="rId31"/>
    <p:sldId id="286" r:id="rId32"/>
    <p:sldId id="290" r:id="rId33"/>
    <p:sldId id="289" r:id="rId34"/>
    <p:sldId id="29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56" autoAdjust="0"/>
    <p:restoredTop sz="94660"/>
  </p:normalViewPr>
  <p:slideViewPr>
    <p:cSldViewPr snapToGrid="0">
      <p:cViewPr>
        <p:scale>
          <a:sx n="80" d="100"/>
          <a:sy n="80" d="100"/>
        </p:scale>
        <p:origin x="773"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12/6/2017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12/6/2017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12/6/2017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12/6/2017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12/6/2017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12/6/2017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12/6/2017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12/6/2017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12/6/2017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12/6/2017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12/6/2017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12/6/2017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12/6/2017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12/6/2017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12/6/2017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12/6/2017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12/6/2017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12/6/2017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keras.io/layers/recurrent/#stackedrnncells" TargetMode="External"/><Relationship Id="rId3" Type="http://schemas.openxmlformats.org/officeDocument/2006/relationships/hyperlink" Target="http://home.ustc.edu.cn/~zcgong/Paper/CIKM2016.pdf/" TargetMode="External"/><Relationship Id="rId7" Type="http://schemas.openxmlformats.org/officeDocument/2006/relationships/hyperlink" Target="https://keras.io/layers/recurrent/#simplernn" TargetMode="External"/><Relationship Id="rId2" Type="http://schemas.openxmlformats.org/officeDocument/2006/relationships/hyperlink" Target="https://machinelearningmastery.com/using-learning-rate-schedules-deep-learning-models-python-keras/" TargetMode="External"/><Relationship Id="rId1" Type="http://schemas.openxmlformats.org/officeDocument/2006/relationships/slideLayout" Target="../slideLayouts/slideLayout2.xml"/><Relationship Id="rId6" Type="http://schemas.openxmlformats.org/officeDocument/2006/relationships/hyperlink" Target="https://keras.io/layers/recurrent/" TargetMode="External"/><Relationship Id="rId5" Type="http://schemas.openxmlformats.org/officeDocument/2006/relationships/hyperlink" Target="https://elitedatascience.com/keras-tutorial-deep-learning-in-python" TargetMode="External"/><Relationship Id="rId4" Type="http://schemas.openxmlformats.org/officeDocument/2006/relationships/hyperlink" Target="https://machinelearningmastery.com/adam-optimization-algorithm-for-deep-learning/"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i.arc.nasa.gov/tech/dash/pcoe/prognostic-data-repository/#turbofa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BC82B-39E3-4CF7-B4D2-07EF26812BA8}"/>
              </a:ext>
            </a:extLst>
          </p:cNvPr>
          <p:cNvSpPr>
            <a:spLocks noGrp="1"/>
          </p:cNvSpPr>
          <p:nvPr>
            <p:ph type="ctrTitle"/>
          </p:nvPr>
        </p:nvSpPr>
        <p:spPr/>
        <p:txBody>
          <a:bodyPr/>
          <a:lstStyle/>
          <a:p>
            <a:r>
              <a:rPr lang="en-US" dirty="0"/>
              <a:t>Failure Detection of Air-Craft Engines using Recurrent Neural Networks/LSTM.</a:t>
            </a:r>
          </a:p>
        </p:txBody>
      </p:sp>
      <p:sp>
        <p:nvSpPr>
          <p:cNvPr id="3" name="Subtitle 2">
            <a:extLst>
              <a:ext uri="{FF2B5EF4-FFF2-40B4-BE49-F238E27FC236}">
                <a16:creationId xmlns:a16="http://schemas.microsoft.com/office/drawing/2014/main" id="{A1F348A0-1579-4D5E-859D-2AFFB36981D6}"/>
              </a:ext>
            </a:extLst>
          </p:cNvPr>
          <p:cNvSpPr>
            <a:spLocks noGrp="1"/>
          </p:cNvSpPr>
          <p:nvPr>
            <p:ph type="subTitle" idx="1"/>
          </p:nvPr>
        </p:nvSpPr>
        <p:spPr/>
        <p:txBody>
          <a:bodyPr>
            <a:normAutofit fontScale="55000" lnSpcReduction="20000"/>
          </a:bodyPr>
          <a:lstStyle/>
          <a:p>
            <a:r>
              <a:rPr lang="en-US" dirty="0"/>
              <a:t>Instructor: </a:t>
            </a:r>
            <a:r>
              <a:rPr lang="en-US" sz="2600" b="1" dirty="0"/>
              <a:t>Dr. David he</a:t>
            </a:r>
            <a:r>
              <a:rPr lang="en-US" dirty="0"/>
              <a:t>						By:  </a:t>
            </a:r>
            <a:r>
              <a:rPr lang="en-US" sz="2200" b="1" dirty="0"/>
              <a:t>Akshay Singh</a:t>
            </a:r>
          </a:p>
          <a:p>
            <a:r>
              <a:rPr lang="en-US" sz="2200" b="1" dirty="0"/>
              <a:t>										      Ashish </a:t>
            </a:r>
            <a:r>
              <a:rPr lang="en-US" sz="2200" b="1" dirty="0" err="1"/>
              <a:t>Govind</a:t>
            </a:r>
            <a:r>
              <a:rPr lang="en-US" sz="2200" b="1" dirty="0"/>
              <a:t> </a:t>
            </a:r>
            <a:r>
              <a:rPr lang="en-US" sz="2200" b="1" dirty="0" err="1"/>
              <a:t>shinde</a:t>
            </a:r>
            <a:endParaRPr lang="en-US" sz="2200" b="1" dirty="0"/>
          </a:p>
          <a:p>
            <a:r>
              <a:rPr lang="en-US" sz="2200" b="1" dirty="0"/>
              <a:t>										      </a:t>
            </a:r>
            <a:r>
              <a:rPr lang="en-US" sz="2200" b="1" dirty="0" err="1"/>
              <a:t>shrinivas</a:t>
            </a:r>
            <a:r>
              <a:rPr lang="en-US" sz="2200" b="1" dirty="0"/>
              <a:t> </a:t>
            </a:r>
            <a:r>
              <a:rPr lang="en-US" sz="2200" b="1" dirty="0" err="1"/>
              <a:t>kallol</a:t>
            </a:r>
            <a:r>
              <a:rPr lang="en-US" dirty="0"/>
              <a:t>		</a:t>
            </a:r>
          </a:p>
        </p:txBody>
      </p:sp>
    </p:spTree>
    <p:extLst>
      <p:ext uri="{BB962C8B-B14F-4D97-AF65-F5344CB8AC3E}">
        <p14:creationId xmlns:p14="http://schemas.microsoft.com/office/powerpoint/2010/main" val="2056894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E70E1-E913-4B04-9375-9D0A6D8799A6}"/>
              </a:ext>
            </a:extLst>
          </p:cNvPr>
          <p:cNvSpPr>
            <a:spLocks noGrp="1"/>
          </p:cNvSpPr>
          <p:nvPr>
            <p:ph type="title"/>
          </p:nvPr>
        </p:nvSpPr>
        <p:spPr/>
        <p:txBody>
          <a:bodyPr/>
          <a:lstStyle/>
          <a:p>
            <a:r>
              <a:rPr lang="en-US" dirty="0"/>
              <a:t>MODELLING</a:t>
            </a:r>
          </a:p>
        </p:txBody>
      </p:sp>
      <p:sp>
        <p:nvSpPr>
          <p:cNvPr id="3" name="Content Placeholder 2">
            <a:extLst>
              <a:ext uri="{FF2B5EF4-FFF2-40B4-BE49-F238E27FC236}">
                <a16:creationId xmlns:a16="http://schemas.microsoft.com/office/drawing/2014/main" id="{4008C936-2727-440F-815F-4A545D118BA1}"/>
              </a:ext>
            </a:extLst>
          </p:cNvPr>
          <p:cNvSpPr>
            <a:spLocks noGrp="1"/>
          </p:cNvSpPr>
          <p:nvPr>
            <p:ph idx="1"/>
          </p:nvPr>
        </p:nvSpPr>
        <p:spPr/>
        <p:txBody>
          <a:bodyPr/>
          <a:lstStyle/>
          <a:p>
            <a:r>
              <a:rPr lang="en-US" dirty="0"/>
              <a:t>Random Forest</a:t>
            </a:r>
          </a:p>
          <a:p>
            <a:r>
              <a:rPr lang="en-US" dirty="0"/>
              <a:t>Support Vector Machines</a:t>
            </a:r>
          </a:p>
          <a:p>
            <a:r>
              <a:rPr lang="en-US" dirty="0"/>
              <a:t>Recurrent Neural Networks/LSTM ( Long-Short Term Memory)</a:t>
            </a:r>
          </a:p>
          <a:p>
            <a:pPr marL="0" indent="0">
              <a:buNone/>
            </a:pPr>
            <a:endParaRPr lang="en-US" dirty="0"/>
          </a:p>
        </p:txBody>
      </p:sp>
      <p:pic>
        <p:nvPicPr>
          <p:cNvPr id="5" name="Picture 4">
            <a:extLst>
              <a:ext uri="{FF2B5EF4-FFF2-40B4-BE49-F238E27FC236}">
                <a16:creationId xmlns:a16="http://schemas.microsoft.com/office/drawing/2014/main" id="{473EAF0F-CB70-4B7A-B625-171758DF4ADF}"/>
              </a:ext>
            </a:extLst>
          </p:cNvPr>
          <p:cNvPicPr>
            <a:picLocks noChangeAspect="1"/>
          </p:cNvPicPr>
          <p:nvPr/>
        </p:nvPicPr>
        <p:blipFill>
          <a:blip r:embed="rId2"/>
          <a:stretch>
            <a:fillRect/>
          </a:stretch>
        </p:blipFill>
        <p:spPr>
          <a:xfrm>
            <a:off x="7798572" y="3772458"/>
            <a:ext cx="4364082" cy="3085542"/>
          </a:xfrm>
          <a:prstGeom prst="rect">
            <a:avLst/>
          </a:prstGeom>
        </p:spPr>
      </p:pic>
    </p:spTree>
    <p:extLst>
      <p:ext uri="{BB962C8B-B14F-4D97-AF65-F5344CB8AC3E}">
        <p14:creationId xmlns:p14="http://schemas.microsoft.com/office/powerpoint/2010/main" val="547649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50D21-0C94-4259-98BE-7D060B21E6BB}"/>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53F4ACA8-143C-4228-AA09-CDA39716F9AB}"/>
              </a:ext>
            </a:extLst>
          </p:cNvPr>
          <p:cNvSpPr>
            <a:spLocks noGrp="1"/>
          </p:cNvSpPr>
          <p:nvPr>
            <p:ph idx="1"/>
          </p:nvPr>
        </p:nvSpPr>
        <p:spPr/>
        <p:txBody>
          <a:bodyPr/>
          <a:lstStyle/>
          <a:p>
            <a:r>
              <a:rPr lang="en-US" dirty="0"/>
              <a:t>Criterion=‘</a:t>
            </a:r>
            <a:r>
              <a:rPr lang="en-US" dirty="0" err="1"/>
              <a:t>gini</a:t>
            </a:r>
            <a:r>
              <a:rPr lang="en-US" dirty="0"/>
              <a:t>’ ; Number of estimators=10 ; Bootstrap=‘True’.</a:t>
            </a:r>
          </a:p>
          <a:p>
            <a:r>
              <a:rPr lang="en-US" b="1" dirty="0"/>
              <a:t>Accuracy= 95.9%</a:t>
            </a:r>
          </a:p>
          <a:p>
            <a:r>
              <a:rPr lang="en-US" b="1" dirty="0"/>
              <a:t>Precision= 92.4%</a:t>
            </a:r>
          </a:p>
          <a:p>
            <a:r>
              <a:rPr lang="en-US" b="1" dirty="0"/>
              <a:t>Recall= 74.8%</a:t>
            </a:r>
          </a:p>
        </p:txBody>
      </p:sp>
      <p:pic>
        <p:nvPicPr>
          <p:cNvPr id="6" name="Picture 5" descr="A screenshot of a cell phone&#10;&#10;Description generated with very high confidence">
            <a:extLst>
              <a:ext uri="{FF2B5EF4-FFF2-40B4-BE49-F238E27FC236}">
                <a16:creationId xmlns:a16="http://schemas.microsoft.com/office/drawing/2014/main" id="{E66EC1C8-A9F1-4C5B-B5E9-A54225716EC5}"/>
              </a:ext>
            </a:extLst>
          </p:cNvPr>
          <p:cNvPicPr>
            <a:picLocks noChangeAspect="1"/>
          </p:cNvPicPr>
          <p:nvPr/>
        </p:nvPicPr>
        <p:blipFill>
          <a:blip r:embed="rId2"/>
          <a:stretch>
            <a:fillRect/>
          </a:stretch>
        </p:blipFill>
        <p:spPr>
          <a:xfrm>
            <a:off x="6257924" y="2981324"/>
            <a:ext cx="5934076" cy="3876675"/>
          </a:xfrm>
          <a:prstGeom prst="rect">
            <a:avLst/>
          </a:prstGeom>
        </p:spPr>
      </p:pic>
    </p:spTree>
    <p:extLst>
      <p:ext uri="{BB962C8B-B14F-4D97-AF65-F5344CB8AC3E}">
        <p14:creationId xmlns:p14="http://schemas.microsoft.com/office/powerpoint/2010/main" val="4270856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8A39A-9932-42B3-A507-89AA774849EE}"/>
              </a:ext>
            </a:extLst>
          </p:cNvPr>
          <p:cNvSpPr>
            <a:spLocks noGrp="1"/>
          </p:cNvSpPr>
          <p:nvPr>
            <p:ph type="title"/>
          </p:nvPr>
        </p:nvSpPr>
        <p:spPr/>
        <p:txBody>
          <a:bodyPr/>
          <a:lstStyle/>
          <a:p>
            <a:r>
              <a:rPr lang="en-US" dirty="0"/>
              <a:t>Support Vector Machines</a:t>
            </a:r>
          </a:p>
        </p:txBody>
      </p:sp>
      <p:sp>
        <p:nvSpPr>
          <p:cNvPr id="3" name="Content Placeholder 2">
            <a:extLst>
              <a:ext uri="{FF2B5EF4-FFF2-40B4-BE49-F238E27FC236}">
                <a16:creationId xmlns:a16="http://schemas.microsoft.com/office/drawing/2014/main" id="{DAC59B98-76D2-4828-A17E-13D068078E2E}"/>
              </a:ext>
            </a:extLst>
          </p:cNvPr>
          <p:cNvSpPr>
            <a:spLocks noGrp="1"/>
          </p:cNvSpPr>
          <p:nvPr>
            <p:ph idx="1"/>
          </p:nvPr>
        </p:nvSpPr>
        <p:spPr/>
        <p:txBody>
          <a:bodyPr/>
          <a:lstStyle/>
          <a:p>
            <a:r>
              <a:rPr lang="en-US" dirty="0"/>
              <a:t>C=10 ; kernel=‘</a:t>
            </a:r>
            <a:r>
              <a:rPr lang="en-US" dirty="0" err="1"/>
              <a:t>rbf</a:t>
            </a:r>
            <a:r>
              <a:rPr lang="en-US" dirty="0"/>
              <a:t>’</a:t>
            </a:r>
          </a:p>
          <a:p>
            <a:r>
              <a:rPr lang="en-US" b="1" dirty="0"/>
              <a:t>Accuracy=93.1%</a:t>
            </a:r>
          </a:p>
          <a:p>
            <a:r>
              <a:rPr lang="en-US" b="1" dirty="0"/>
              <a:t>Precision= 91%</a:t>
            </a:r>
          </a:p>
          <a:p>
            <a:r>
              <a:rPr lang="en-US" b="1" dirty="0"/>
              <a:t>Recall= 52.3%</a:t>
            </a:r>
          </a:p>
        </p:txBody>
      </p:sp>
      <p:pic>
        <p:nvPicPr>
          <p:cNvPr id="5" name="Picture 4" descr="A screenshot of a cell phone&#10;&#10;Description generated with high confidence">
            <a:extLst>
              <a:ext uri="{FF2B5EF4-FFF2-40B4-BE49-F238E27FC236}">
                <a16:creationId xmlns:a16="http://schemas.microsoft.com/office/drawing/2014/main" id="{6A458798-D389-47BE-A6C0-D99856BD9D0E}"/>
              </a:ext>
            </a:extLst>
          </p:cNvPr>
          <p:cNvPicPr>
            <a:picLocks noChangeAspect="1"/>
          </p:cNvPicPr>
          <p:nvPr/>
        </p:nvPicPr>
        <p:blipFill>
          <a:blip r:embed="rId2"/>
          <a:stretch>
            <a:fillRect/>
          </a:stretch>
        </p:blipFill>
        <p:spPr>
          <a:xfrm>
            <a:off x="6366262" y="2841912"/>
            <a:ext cx="5707875" cy="4016088"/>
          </a:xfrm>
          <a:prstGeom prst="rect">
            <a:avLst/>
          </a:prstGeom>
        </p:spPr>
      </p:pic>
    </p:spTree>
    <p:extLst>
      <p:ext uri="{BB962C8B-B14F-4D97-AF65-F5344CB8AC3E}">
        <p14:creationId xmlns:p14="http://schemas.microsoft.com/office/powerpoint/2010/main" val="199241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8F634-98BA-402F-8740-D9157A3E6647}"/>
              </a:ext>
            </a:extLst>
          </p:cNvPr>
          <p:cNvSpPr>
            <a:spLocks noGrp="1"/>
          </p:cNvSpPr>
          <p:nvPr>
            <p:ph type="title"/>
          </p:nvPr>
        </p:nvSpPr>
        <p:spPr/>
        <p:txBody>
          <a:bodyPr/>
          <a:lstStyle/>
          <a:p>
            <a:r>
              <a:rPr lang="en-US" dirty="0"/>
              <a:t>RECURRENT NEURAL NETWORK/LSTM</a:t>
            </a:r>
          </a:p>
        </p:txBody>
      </p:sp>
      <p:sp>
        <p:nvSpPr>
          <p:cNvPr id="3" name="Content Placeholder 2">
            <a:extLst>
              <a:ext uri="{FF2B5EF4-FFF2-40B4-BE49-F238E27FC236}">
                <a16:creationId xmlns:a16="http://schemas.microsoft.com/office/drawing/2014/main" id="{D96FF8EC-1650-40A4-B6BE-60893A662A12}"/>
              </a:ext>
            </a:extLst>
          </p:cNvPr>
          <p:cNvSpPr>
            <a:spLocks noGrp="1"/>
          </p:cNvSpPr>
          <p:nvPr>
            <p:ph idx="1"/>
          </p:nvPr>
        </p:nvSpPr>
        <p:spPr/>
        <p:txBody>
          <a:bodyPr>
            <a:normAutofit fontScale="92500" lnSpcReduction="20000"/>
          </a:bodyPr>
          <a:lstStyle/>
          <a:p>
            <a:r>
              <a:rPr lang="en-US" dirty="0"/>
              <a:t>An architecture with 2 stacked LSTM layers and 1 Dense Layers was used.</a:t>
            </a:r>
          </a:p>
          <a:p>
            <a:r>
              <a:rPr lang="en-US" dirty="0"/>
              <a:t>Batch Size=200</a:t>
            </a:r>
          </a:p>
          <a:p>
            <a:r>
              <a:rPr lang="en-US" dirty="0"/>
              <a:t>Epochs= 10</a:t>
            </a:r>
          </a:p>
          <a:p>
            <a:r>
              <a:rPr lang="en-US" dirty="0"/>
              <a:t>Sequence= 50</a:t>
            </a:r>
          </a:p>
          <a:p>
            <a:r>
              <a:rPr lang="en-US" dirty="0"/>
              <a:t>Dropout was taken to be 0.2.</a:t>
            </a:r>
          </a:p>
          <a:p>
            <a:r>
              <a:rPr lang="en-US" dirty="0"/>
              <a:t>Activation Function= ‘Sigmoid’</a:t>
            </a:r>
          </a:p>
          <a:p>
            <a:r>
              <a:rPr lang="en-US" dirty="0"/>
              <a:t>Optimizer= ‘SGD’</a:t>
            </a:r>
          </a:p>
          <a:p>
            <a:r>
              <a:rPr lang="en-US" b="1" dirty="0"/>
              <a:t>Accuracy= 94.5%</a:t>
            </a:r>
          </a:p>
          <a:p>
            <a:r>
              <a:rPr lang="en-US" b="1" dirty="0"/>
              <a:t>Precision=82%</a:t>
            </a:r>
          </a:p>
          <a:p>
            <a:r>
              <a:rPr lang="en-US" b="1" dirty="0"/>
              <a:t>Recall= 82.5%</a:t>
            </a:r>
          </a:p>
          <a:p>
            <a:endParaRPr lang="en-US" dirty="0"/>
          </a:p>
        </p:txBody>
      </p:sp>
      <p:pic>
        <p:nvPicPr>
          <p:cNvPr id="5" name="Picture 4" descr="A screenshot of a cell phone&#10;&#10;Description generated with high confidence">
            <a:extLst>
              <a:ext uri="{FF2B5EF4-FFF2-40B4-BE49-F238E27FC236}">
                <a16:creationId xmlns:a16="http://schemas.microsoft.com/office/drawing/2014/main" id="{8F8D2908-FE06-4763-BD09-240C1E262030}"/>
              </a:ext>
            </a:extLst>
          </p:cNvPr>
          <p:cNvPicPr>
            <a:picLocks noChangeAspect="1"/>
          </p:cNvPicPr>
          <p:nvPr/>
        </p:nvPicPr>
        <p:blipFill>
          <a:blip r:embed="rId2"/>
          <a:stretch>
            <a:fillRect/>
          </a:stretch>
        </p:blipFill>
        <p:spPr>
          <a:xfrm>
            <a:off x="6667500" y="3000376"/>
            <a:ext cx="5172075" cy="3857624"/>
          </a:xfrm>
          <a:prstGeom prst="rect">
            <a:avLst/>
          </a:prstGeom>
        </p:spPr>
      </p:pic>
    </p:spTree>
    <p:extLst>
      <p:ext uri="{BB962C8B-B14F-4D97-AF65-F5344CB8AC3E}">
        <p14:creationId xmlns:p14="http://schemas.microsoft.com/office/powerpoint/2010/main" val="3114749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E2EFF-6C5A-43F7-BF2C-D6CA8D56F679}"/>
              </a:ext>
            </a:extLst>
          </p:cNvPr>
          <p:cNvSpPr>
            <a:spLocks noGrp="1"/>
          </p:cNvSpPr>
          <p:nvPr>
            <p:ph type="title"/>
          </p:nvPr>
        </p:nvSpPr>
        <p:spPr/>
        <p:txBody>
          <a:bodyPr/>
          <a:lstStyle/>
          <a:p>
            <a:r>
              <a:rPr lang="en-US" dirty="0"/>
              <a:t>COMPARISION</a:t>
            </a:r>
          </a:p>
        </p:txBody>
      </p:sp>
      <p:graphicFrame>
        <p:nvGraphicFramePr>
          <p:cNvPr id="7" name="Content Placeholder 6">
            <a:extLst>
              <a:ext uri="{FF2B5EF4-FFF2-40B4-BE49-F238E27FC236}">
                <a16:creationId xmlns:a16="http://schemas.microsoft.com/office/drawing/2014/main" id="{EABCE9B6-0DB4-4CCF-925A-E8FA3C5FA0A4}"/>
              </a:ext>
            </a:extLst>
          </p:cNvPr>
          <p:cNvGraphicFramePr>
            <a:graphicFrameLocks noGrp="1"/>
          </p:cNvGraphicFramePr>
          <p:nvPr>
            <p:ph idx="1"/>
            <p:extLst>
              <p:ext uri="{D42A27DB-BD31-4B8C-83A1-F6EECF244321}">
                <p14:modId xmlns:p14="http://schemas.microsoft.com/office/powerpoint/2010/main" val="2395845186"/>
              </p:ext>
            </p:extLst>
          </p:nvPr>
        </p:nvGraphicFramePr>
        <p:xfrm>
          <a:off x="1155700" y="2603500"/>
          <a:ext cx="8824912" cy="1752600"/>
        </p:xfrm>
        <a:graphic>
          <a:graphicData uri="http://schemas.openxmlformats.org/drawingml/2006/table">
            <a:tbl>
              <a:tblPr firstRow="1" bandRow="1">
                <a:tableStyleId>{5C22544A-7EE6-4342-B048-85BDC9FD1C3A}</a:tableStyleId>
              </a:tblPr>
              <a:tblGrid>
                <a:gridCol w="2206228">
                  <a:extLst>
                    <a:ext uri="{9D8B030D-6E8A-4147-A177-3AD203B41FA5}">
                      <a16:colId xmlns:a16="http://schemas.microsoft.com/office/drawing/2014/main" val="3810359320"/>
                    </a:ext>
                  </a:extLst>
                </a:gridCol>
                <a:gridCol w="2206228">
                  <a:extLst>
                    <a:ext uri="{9D8B030D-6E8A-4147-A177-3AD203B41FA5}">
                      <a16:colId xmlns:a16="http://schemas.microsoft.com/office/drawing/2014/main" val="2468994327"/>
                    </a:ext>
                  </a:extLst>
                </a:gridCol>
                <a:gridCol w="2206228">
                  <a:extLst>
                    <a:ext uri="{9D8B030D-6E8A-4147-A177-3AD203B41FA5}">
                      <a16:colId xmlns:a16="http://schemas.microsoft.com/office/drawing/2014/main" val="1803041491"/>
                    </a:ext>
                  </a:extLst>
                </a:gridCol>
                <a:gridCol w="2206228">
                  <a:extLst>
                    <a:ext uri="{9D8B030D-6E8A-4147-A177-3AD203B41FA5}">
                      <a16:colId xmlns:a16="http://schemas.microsoft.com/office/drawing/2014/main" val="1993552925"/>
                    </a:ext>
                  </a:extLst>
                </a:gridCol>
              </a:tblGrid>
              <a:tr h="370840">
                <a:tc>
                  <a:txBody>
                    <a:bodyPr/>
                    <a:lstStyle/>
                    <a:p>
                      <a:endParaRPr lang="en-US" dirty="0"/>
                    </a:p>
                  </a:txBody>
                  <a:tcPr/>
                </a:tc>
                <a:tc>
                  <a:txBody>
                    <a:bodyPr/>
                    <a:lstStyle/>
                    <a:p>
                      <a:r>
                        <a:rPr lang="en-US" dirty="0"/>
                        <a:t>Accuracy(%)</a:t>
                      </a:r>
                    </a:p>
                  </a:txBody>
                  <a:tcPr/>
                </a:tc>
                <a:tc>
                  <a:txBody>
                    <a:bodyPr/>
                    <a:lstStyle/>
                    <a:p>
                      <a:r>
                        <a:rPr lang="en-US" dirty="0"/>
                        <a:t>Precision(%)</a:t>
                      </a:r>
                    </a:p>
                  </a:txBody>
                  <a:tcPr/>
                </a:tc>
                <a:tc>
                  <a:txBody>
                    <a:bodyPr/>
                    <a:lstStyle/>
                    <a:p>
                      <a:r>
                        <a:rPr lang="en-US" dirty="0"/>
                        <a:t>Recall(%)</a:t>
                      </a:r>
                    </a:p>
                  </a:txBody>
                  <a:tcPr/>
                </a:tc>
                <a:extLst>
                  <a:ext uri="{0D108BD9-81ED-4DB2-BD59-A6C34878D82A}">
                    <a16:rowId xmlns:a16="http://schemas.microsoft.com/office/drawing/2014/main" val="3953214129"/>
                  </a:ext>
                </a:extLst>
              </a:tr>
              <a:tr h="370840">
                <a:tc>
                  <a:txBody>
                    <a:bodyPr/>
                    <a:lstStyle/>
                    <a:p>
                      <a:r>
                        <a:rPr lang="en-US" b="1" dirty="0"/>
                        <a:t>Random Forest</a:t>
                      </a:r>
                    </a:p>
                  </a:txBody>
                  <a:tcPr/>
                </a:tc>
                <a:tc>
                  <a:txBody>
                    <a:bodyPr/>
                    <a:lstStyle/>
                    <a:p>
                      <a:r>
                        <a:rPr lang="en-US" sz="1600" dirty="0"/>
                        <a:t>95.9</a:t>
                      </a:r>
                    </a:p>
                  </a:txBody>
                  <a:tcPr/>
                </a:tc>
                <a:tc>
                  <a:txBody>
                    <a:bodyPr/>
                    <a:lstStyle/>
                    <a:p>
                      <a:r>
                        <a:rPr lang="en-US" sz="1600" dirty="0"/>
                        <a:t>92.4</a:t>
                      </a:r>
                    </a:p>
                  </a:txBody>
                  <a:tcPr/>
                </a:tc>
                <a:tc>
                  <a:txBody>
                    <a:bodyPr/>
                    <a:lstStyle/>
                    <a:p>
                      <a:r>
                        <a:rPr lang="en-US" sz="1600" dirty="0"/>
                        <a:t>74.8</a:t>
                      </a:r>
                    </a:p>
                  </a:txBody>
                  <a:tcPr/>
                </a:tc>
                <a:extLst>
                  <a:ext uri="{0D108BD9-81ED-4DB2-BD59-A6C34878D82A}">
                    <a16:rowId xmlns:a16="http://schemas.microsoft.com/office/drawing/2014/main" val="2464466343"/>
                  </a:ext>
                </a:extLst>
              </a:tr>
              <a:tr h="370840">
                <a:tc>
                  <a:txBody>
                    <a:bodyPr/>
                    <a:lstStyle/>
                    <a:p>
                      <a:r>
                        <a:rPr lang="en-US" b="1" dirty="0"/>
                        <a:t>Support Vector Machines</a:t>
                      </a:r>
                    </a:p>
                  </a:txBody>
                  <a:tcPr/>
                </a:tc>
                <a:tc>
                  <a:txBody>
                    <a:bodyPr/>
                    <a:lstStyle/>
                    <a:p>
                      <a:r>
                        <a:rPr lang="en-US" sz="1600" dirty="0"/>
                        <a:t>93.1</a:t>
                      </a:r>
                    </a:p>
                  </a:txBody>
                  <a:tcPr/>
                </a:tc>
                <a:tc>
                  <a:txBody>
                    <a:bodyPr/>
                    <a:lstStyle/>
                    <a:p>
                      <a:r>
                        <a:rPr lang="en-US" sz="1600" dirty="0"/>
                        <a:t>91</a:t>
                      </a:r>
                    </a:p>
                  </a:txBody>
                  <a:tcPr/>
                </a:tc>
                <a:tc>
                  <a:txBody>
                    <a:bodyPr/>
                    <a:lstStyle/>
                    <a:p>
                      <a:r>
                        <a:rPr lang="en-US" sz="1600" dirty="0"/>
                        <a:t>52</a:t>
                      </a:r>
                    </a:p>
                  </a:txBody>
                  <a:tcPr/>
                </a:tc>
                <a:extLst>
                  <a:ext uri="{0D108BD9-81ED-4DB2-BD59-A6C34878D82A}">
                    <a16:rowId xmlns:a16="http://schemas.microsoft.com/office/drawing/2014/main" val="1111808112"/>
                  </a:ext>
                </a:extLst>
              </a:tr>
              <a:tr h="370840">
                <a:tc>
                  <a:txBody>
                    <a:bodyPr/>
                    <a:lstStyle/>
                    <a:p>
                      <a:r>
                        <a:rPr lang="en-US" b="1" dirty="0"/>
                        <a:t>RNN/LSTM</a:t>
                      </a:r>
                    </a:p>
                  </a:txBody>
                  <a:tcPr/>
                </a:tc>
                <a:tc>
                  <a:txBody>
                    <a:bodyPr/>
                    <a:lstStyle/>
                    <a:p>
                      <a:r>
                        <a:rPr lang="en-US" sz="1600" dirty="0"/>
                        <a:t>94.5</a:t>
                      </a:r>
                    </a:p>
                  </a:txBody>
                  <a:tcPr/>
                </a:tc>
                <a:tc>
                  <a:txBody>
                    <a:bodyPr/>
                    <a:lstStyle/>
                    <a:p>
                      <a:r>
                        <a:rPr lang="en-US" sz="1600" dirty="0"/>
                        <a:t>82.0</a:t>
                      </a:r>
                    </a:p>
                  </a:txBody>
                  <a:tcPr/>
                </a:tc>
                <a:tc>
                  <a:txBody>
                    <a:bodyPr/>
                    <a:lstStyle/>
                    <a:p>
                      <a:r>
                        <a:rPr lang="en-US" sz="1600" dirty="0"/>
                        <a:t>82.5</a:t>
                      </a:r>
                    </a:p>
                  </a:txBody>
                  <a:tcPr/>
                </a:tc>
                <a:extLst>
                  <a:ext uri="{0D108BD9-81ED-4DB2-BD59-A6C34878D82A}">
                    <a16:rowId xmlns:a16="http://schemas.microsoft.com/office/drawing/2014/main" val="2926706465"/>
                  </a:ext>
                </a:extLst>
              </a:tr>
            </a:tbl>
          </a:graphicData>
        </a:graphic>
      </p:graphicFrame>
    </p:spTree>
    <p:extLst>
      <p:ext uri="{BB962C8B-B14F-4D97-AF65-F5344CB8AC3E}">
        <p14:creationId xmlns:p14="http://schemas.microsoft.com/office/powerpoint/2010/main" val="939048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80A97-8DF4-4AE0-9D23-F1D60EF8826D}"/>
              </a:ext>
            </a:extLst>
          </p:cNvPr>
          <p:cNvSpPr>
            <a:spLocks noGrp="1"/>
          </p:cNvSpPr>
          <p:nvPr>
            <p:ph type="title"/>
          </p:nvPr>
        </p:nvSpPr>
        <p:spPr/>
        <p:txBody>
          <a:bodyPr/>
          <a:lstStyle/>
          <a:p>
            <a:r>
              <a:rPr lang="en-US" dirty="0"/>
              <a:t>VISUAL COMPARISION</a:t>
            </a:r>
          </a:p>
        </p:txBody>
      </p:sp>
      <p:pic>
        <p:nvPicPr>
          <p:cNvPr id="5" name="Content Placeholder 4">
            <a:extLst>
              <a:ext uri="{FF2B5EF4-FFF2-40B4-BE49-F238E27FC236}">
                <a16:creationId xmlns:a16="http://schemas.microsoft.com/office/drawing/2014/main" id="{B9D0EABD-E89A-493C-94CF-AD6BE5C8D817}"/>
              </a:ext>
            </a:extLst>
          </p:cNvPr>
          <p:cNvPicPr>
            <a:picLocks noGrp="1" noChangeAspect="1"/>
          </p:cNvPicPr>
          <p:nvPr>
            <p:ph idx="1"/>
          </p:nvPr>
        </p:nvPicPr>
        <p:blipFill>
          <a:blip r:embed="rId2"/>
          <a:stretch>
            <a:fillRect/>
          </a:stretch>
        </p:blipFill>
        <p:spPr>
          <a:xfrm>
            <a:off x="485775" y="2603499"/>
            <a:ext cx="11249025" cy="4168776"/>
          </a:xfrm>
        </p:spPr>
      </p:pic>
    </p:spTree>
    <p:extLst>
      <p:ext uri="{BB962C8B-B14F-4D97-AF65-F5344CB8AC3E}">
        <p14:creationId xmlns:p14="http://schemas.microsoft.com/office/powerpoint/2010/main" val="870610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147B2-DB26-4FCB-BE9C-E3384AFF2573}"/>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F3624F16-5D16-4B55-B71F-07924F1C6CF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A965369-5A90-4942-A3B5-0A1D60A8041D}"/>
              </a:ext>
            </a:extLst>
          </p:cNvPr>
          <p:cNvPicPr>
            <a:picLocks noChangeAspect="1"/>
          </p:cNvPicPr>
          <p:nvPr/>
        </p:nvPicPr>
        <p:blipFill>
          <a:blip r:embed="rId2"/>
          <a:stretch>
            <a:fillRect/>
          </a:stretch>
        </p:blipFill>
        <p:spPr>
          <a:xfrm>
            <a:off x="466724" y="504857"/>
            <a:ext cx="4676775" cy="5867400"/>
          </a:xfrm>
          <a:prstGeom prst="rect">
            <a:avLst/>
          </a:prstGeom>
        </p:spPr>
      </p:pic>
      <p:pic>
        <p:nvPicPr>
          <p:cNvPr id="7" name="Picture 6">
            <a:extLst>
              <a:ext uri="{FF2B5EF4-FFF2-40B4-BE49-F238E27FC236}">
                <a16:creationId xmlns:a16="http://schemas.microsoft.com/office/drawing/2014/main" id="{B3CD65DF-B86C-424A-AF7C-2DE79D4C5AA0}"/>
              </a:ext>
            </a:extLst>
          </p:cNvPr>
          <p:cNvPicPr>
            <a:picLocks noChangeAspect="1"/>
          </p:cNvPicPr>
          <p:nvPr/>
        </p:nvPicPr>
        <p:blipFill>
          <a:blip r:embed="rId3"/>
          <a:stretch>
            <a:fillRect/>
          </a:stretch>
        </p:blipFill>
        <p:spPr>
          <a:xfrm>
            <a:off x="5822852" y="563285"/>
            <a:ext cx="6057901" cy="5715032"/>
          </a:xfrm>
          <a:prstGeom prst="rect">
            <a:avLst/>
          </a:prstGeom>
        </p:spPr>
      </p:pic>
    </p:spTree>
    <p:extLst>
      <p:ext uri="{BB962C8B-B14F-4D97-AF65-F5344CB8AC3E}">
        <p14:creationId xmlns:p14="http://schemas.microsoft.com/office/powerpoint/2010/main" val="3234279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4466E-5DE3-4C23-B9ED-0770A818F080}"/>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8C3BC10E-CDFB-44C1-97AB-70DBBA315AC9}"/>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5C7508FC-7EEA-448D-AB42-F8AC618FB91E}"/>
              </a:ext>
            </a:extLst>
          </p:cNvPr>
          <p:cNvPicPr>
            <a:picLocks noChangeAspect="1"/>
          </p:cNvPicPr>
          <p:nvPr/>
        </p:nvPicPr>
        <p:blipFill>
          <a:blip r:embed="rId2"/>
          <a:stretch>
            <a:fillRect/>
          </a:stretch>
        </p:blipFill>
        <p:spPr>
          <a:xfrm>
            <a:off x="485775" y="428032"/>
            <a:ext cx="11239500" cy="5953718"/>
          </a:xfrm>
          <a:prstGeom prst="rect">
            <a:avLst/>
          </a:prstGeom>
        </p:spPr>
      </p:pic>
    </p:spTree>
    <p:extLst>
      <p:ext uri="{BB962C8B-B14F-4D97-AF65-F5344CB8AC3E}">
        <p14:creationId xmlns:p14="http://schemas.microsoft.com/office/powerpoint/2010/main" val="638484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C2A80-307D-4C3F-BED8-A86548D3CA19}"/>
              </a:ext>
            </a:extLst>
          </p:cNvPr>
          <p:cNvSpPr>
            <a:spLocks noGrp="1"/>
          </p:cNvSpPr>
          <p:nvPr>
            <p:ph type="title"/>
          </p:nvPr>
        </p:nvSpPr>
        <p:spPr/>
        <p:txBody>
          <a:bodyPr/>
          <a:lstStyle/>
          <a:p>
            <a:r>
              <a:rPr lang="en-US" dirty="0"/>
              <a:t>Imbalance in Class-</a:t>
            </a:r>
            <a:r>
              <a:rPr lang="en-US" dirty="0" err="1"/>
              <a:t>Distrubution</a:t>
            </a:r>
            <a:endParaRPr lang="en-US" dirty="0"/>
          </a:p>
        </p:txBody>
      </p:sp>
      <p:pic>
        <p:nvPicPr>
          <p:cNvPr id="4" name="Content Placeholder 3">
            <a:extLst>
              <a:ext uri="{FF2B5EF4-FFF2-40B4-BE49-F238E27FC236}">
                <a16:creationId xmlns:a16="http://schemas.microsoft.com/office/drawing/2014/main" id="{10267C8F-C1FF-4022-A453-4CF181524ACB}"/>
              </a:ext>
            </a:extLst>
          </p:cNvPr>
          <p:cNvPicPr>
            <a:picLocks noGrp="1" noChangeAspect="1"/>
          </p:cNvPicPr>
          <p:nvPr>
            <p:ph idx="1"/>
          </p:nvPr>
        </p:nvPicPr>
        <p:blipFill>
          <a:blip r:embed="rId2"/>
          <a:stretch>
            <a:fillRect/>
          </a:stretch>
        </p:blipFill>
        <p:spPr>
          <a:xfrm>
            <a:off x="176246" y="2393950"/>
            <a:ext cx="12015754" cy="4578350"/>
          </a:xfrm>
          <a:prstGeom prst="rect">
            <a:avLst/>
          </a:prstGeom>
        </p:spPr>
      </p:pic>
    </p:spTree>
    <p:extLst>
      <p:ext uri="{BB962C8B-B14F-4D97-AF65-F5344CB8AC3E}">
        <p14:creationId xmlns:p14="http://schemas.microsoft.com/office/powerpoint/2010/main" val="3944622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E4702-BFF9-4B6D-B807-01533401292C}"/>
              </a:ext>
            </a:extLst>
          </p:cNvPr>
          <p:cNvSpPr>
            <a:spLocks noGrp="1"/>
          </p:cNvSpPr>
          <p:nvPr>
            <p:ph type="title"/>
          </p:nvPr>
        </p:nvSpPr>
        <p:spPr/>
        <p:txBody>
          <a:bodyPr/>
          <a:lstStyle/>
          <a:p>
            <a:r>
              <a:rPr lang="en-US" dirty="0"/>
              <a:t>Let’s check Confusion Matrix Again!</a:t>
            </a:r>
          </a:p>
        </p:txBody>
      </p:sp>
      <p:graphicFrame>
        <p:nvGraphicFramePr>
          <p:cNvPr id="4" name="Content Placeholder 3">
            <a:extLst>
              <a:ext uri="{FF2B5EF4-FFF2-40B4-BE49-F238E27FC236}">
                <a16:creationId xmlns:a16="http://schemas.microsoft.com/office/drawing/2014/main" id="{57127DA7-840D-41E0-BDB8-2D70B946FA62}"/>
              </a:ext>
            </a:extLst>
          </p:cNvPr>
          <p:cNvGraphicFramePr>
            <a:graphicFrameLocks noGrp="1"/>
          </p:cNvGraphicFramePr>
          <p:nvPr>
            <p:ph idx="1"/>
            <p:extLst>
              <p:ext uri="{D42A27DB-BD31-4B8C-83A1-F6EECF244321}">
                <p14:modId xmlns:p14="http://schemas.microsoft.com/office/powerpoint/2010/main" val="4201808044"/>
              </p:ext>
            </p:extLst>
          </p:nvPr>
        </p:nvGraphicFramePr>
        <p:xfrm>
          <a:off x="1155700" y="2603500"/>
          <a:ext cx="8824914" cy="1483360"/>
        </p:xfrm>
        <a:graphic>
          <a:graphicData uri="http://schemas.openxmlformats.org/drawingml/2006/table">
            <a:tbl>
              <a:tblPr firstRow="1" bandRow="1">
                <a:tableStyleId>{5C22544A-7EE6-4342-B048-85BDC9FD1C3A}</a:tableStyleId>
              </a:tblPr>
              <a:tblGrid>
                <a:gridCol w="4412457">
                  <a:extLst>
                    <a:ext uri="{9D8B030D-6E8A-4147-A177-3AD203B41FA5}">
                      <a16:colId xmlns:a16="http://schemas.microsoft.com/office/drawing/2014/main" val="2521767023"/>
                    </a:ext>
                  </a:extLst>
                </a:gridCol>
                <a:gridCol w="4412457">
                  <a:extLst>
                    <a:ext uri="{9D8B030D-6E8A-4147-A177-3AD203B41FA5}">
                      <a16:colId xmlns:a16="http://schemas.microsoft.com/office/drawing/2014/main" val="1474222003"/>
                    </a:ext>
                  </a:extLst>
                </a:gridCol>
              </a:tblGrid>
              <a:tr h="370840">
                <a:tc>
                  <a:txBody>
                    <a:bodyPr/>
                    <a:lstStyle/>
                    <a:p>
                      <a:r>
                        <a:rPr lang="en-US" dirty="0"/>
                        <a:t>Algorithm</a:t>
                      </a:r>
                    </a:p>
                  </a:txBody>
                  <a:tcPr/>
                </a:tc>
                <a:tc>
                  <a:txBody>
                    <a:bodyPr/>
                    <a:lstStyle/>
                    <a:p>
                      <a:r>
                        <a:rPr lang="en-US" dirty="0"/>
                        <a:t>Recall</a:t>
                      </a:r>
                    </a:p>
                  </a:txBody>
                  <a:tcPr/>
                </a:tc>
                <a:extLst>
                  <a:ext uri="{0D108BD9-81ED-4DB2-BD59-A6C34878D82A}">
                    <a16:rowId xmlns:a16="http://schemas.microsoft.com/office/drawing/2014/main" val="3313842371"/>
                  </a:ext>
                </a:extLst>
              </a:tr>
              <a:tr h="370840">
                <a:tc>
                  <a:txBody>
                    <a:bodyPr/>
                    <a:lstStyle/>
                    <a:p>
                      <a:r>
                        <a:rPr lang="en-US" dirty="0"/>
                        <a:t>Random Forest</a:t>
                      </a:r>
                    </a:p>
                  </a:txBody>
                  <a:tcPr/>
                </a:tc>
                <a:tc>
                  <a:txBody>
                    <a:bodyPr/>
                    <a:lstStyle/>
                    <a:p>
                      <a:r>
                        <a:rPr lang="en-US" dirty="0"/>
                        <a:t>74.8%</a:t>
                      </a:r>
                    </a:p>
                  </a:txBody>
                  <a:tcPr/>
                </a:tc>
                <a:extLst>
                  <a:ext uri="{0D108BD9-81ED-4DB2-BD59-A6C34878D82A}">
                    <a16:rowId xmlns:a16="http://schemas.microsoft.com/office/drawing/2014/main" val="1850682259"/>
                  </a:ext>
                </a:extLst>
              </a:tr>
              <a:tr h="370840">
                <a:tc>
                  <a:txBody>
                    <a:bodyPr/>
                    <a:lstStyle/>
                    <a:p>
                      <a:r>
                        <a:rPr lang="en-US" dirty="0"/>
                        <a:t>Support Vector Machines</a:t>
                      </a:r>
                    </a:p>
                  </a:txBody>
                  <a:tcPr/>
                </a:tc>
                <a:tc>
                  <a:txBody>
                    <a:bodyPr/>
                    <a:lstStyle/>
                    <a:p>
                      <a:r>
                        <a:rPr lang="en-US" dirty="0"/>
                        <a:t>52%</a:t>
                      </a:r>
                    </a:p>
                  </a:txBody>
                  <a:tcPr/>
                </a:tc>
                <a:extLst>
                  <a:ext uri="{0D108BD9-81ED-4DB2-BD59-A6C34878D82A}">
                    <a16:rowId xmlns:a16="http://schemas.microsoft.com/office/drawing/2014/main" val="2791370811"/>
                  </a:ext>
                </a:extLst>
              </a:tr>
              <a:tr h="370840">
                <a:tc>
                  <a:txBody>
                    <a:bodyPr/>
                    <a:lstStyle/>
                    <a:p>
                      <a:r>
                        <a:rPr lang="en-US" dirty="0"/>
                        <a:t>RNN/LSTM</a:t>
                      </a:r>
                    </a:p>
                  </a:txBody>
                  <a:tcPr/>
                </a:tc>
                <a:tc>
                  <a:txBody>
                    <a:bodyPr/>
                    <a:lstStyle/>
                    <a:p>
                      <a:r>
                        <a:rPr lang="en-US" dirty="0"/>
                        <a:t>82.5%</a:t>
                      </a:r>
                    </a:p>
                  </a:txBody>
                  <a:tcPr/>
                </a:tc>
                <a:extLst>
                  <a:ext uri="{0D108BD9-81ED-4DB2-BD59-A6C34878D82A}">
                    <a16:rowId xmlns:a16="http://schemas.microsoft.com/office/drawing/2014/main" val="2406393266"/>
                  </a:ext>
                </a:extLst>
              </a:tr>
            </a:tbl>
          </a:graphicData>
        </a:graphic>
      </p:graphicFrame>
      <p:pic>
        <p:nvPicPr>
          <p:cNvPr id="5" name="Picture 4" descr="A screenshot of a cell phone&#10;&#10;Description generated with high confidence">
            <a:extLst>
              <a:ext uri="{FF2B5EF4-FFF2-40B4-BE49-F238E27FC236}">
                <a16:creationId xmlns:a16="http://schemas.microsoft.com/office/drawing/2014/main" id="{ADB84281-54C4-4A86-B711-010E17CF84DC}"/>
              </a:ext>
            </a:extLst>
          </p:cNvPr>
          <p:cNvPicPr>
            <a:picLocks noChangeAspect="1"/>
          </p:cNvPicPr>
          <p:nvPr/>
        </p:nvPicPr>
        <p:blipFill>
          <a:blip r:embed="rId2"/>
          <a:stretch>
            <a:fillRect/>
          </a:stretch>
        </p:blipFill>
        <p:spPr>
          <a:xfrm>
            <a:off x="4257675" y="4638674"/>
            <a:ext cx="3467101" cy="2105465"/>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id="{2CE00207-F868-48C5-B02D-1B53C5033869}"/>
              </a:ext>
            </a:extLst>
          </p:cNvPr>
          <p:cNvPicPr>
            <a:picLocks noChangeAspect="1"/>
          </p:cNvPicPr>
          <p:nvPr/>
        </p:nvPicPr>
        <p:blipFill>
          <a:blip r:embed="rId3"/>
          <a:stretch>
            <a:fillRect/>
          </a:stretch>
        </p:blipFill>
        <p:spPr>
          <a:xfrm>
            <a:off x="0" y="4638674"/>
            <a:ext cx="4257675" cy="2105465"/>
          </a:xfrm>
          <a:prstGeom prst="rect">
            <a:avLst/>
          </a:prstGeom>
        </p:spPr>
      </p:pic>
      <p:sp>
        <p:nvSpPr>
          <p:cNvPr id="8" name="Rectangle 7">
            <a:extLst>
              <a:ext uri="{FF2B5EF4-FFF2-40B4-BE49-F238E27FC236}">
                <a16:creationId xmlns:a16="http://schemas.microsoft.com/office/drawing/2014/main" id="{BC5EF6C0-C365-4363-A280-8069AAC2978E}"/>
              </a:ext>
            </a:extLst>
          </p:cNvPr>
          <p:cNvSpPr/>
          <p:nvPr/>
        </p:nvSpPr>
        <p:spPr>
          <a:xfrm>
            <a:off x="426005" y="4300120"/>
            <a:ext cx="3168532" cy="338554"/>
          </a:xfrm>
          <a:prstGeom prst="rect">
            <a:avLst/>
          </a:prstGeom>
          <a:noFill/>
        </p:spPr>
        <p:txBody>
          <a:bodyPr wrap="square" lIns="91440" tIns="45720" rIns="91440" bIns="45720">
            <a:spAutoFit/>
          </a:bodyPr>
          <a:lstStyle/>
          <a:p>
            <a:pPr algn="ctr"/>
            <a:r>
              <a:rPr lang="en-US" sz="1600" dirty="0">
                <a:ln w="0"/>
                <a:effectLst>
                  <a:outerShdw blurRad="38100" dist="19050" dir="2700000" algn="tl" rotWithShape="0">
                    <a:schemeClr val="dk1">
                      <a:alpha val="40000"/>
                    </a:schemeClr>
                  </a:outerShdw>
                </a:effectLst>
              </a:rPr>
              <a:t>Random forest</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078FE2C9-08E0-419D-9E43-90902B0211F9}"/>
              </a:ext>
            </a:extLst>
          </p:cNvPr>
          <p:cNvSpPr/>
          <p:nvPr/>
        </p:nvSpPr>
        <p:spPr>
          <a:xfrm>
            <a:off x="5378209" y="4269342"/>
            <a:ext cx="673582" cy="369332"/>
          </a:xfrm>
          <a:prstGeom prst="rect">
            <a:avLst/>
          </a:prstGeom>
        </p:spPr>
        <p:txBody>
          <a:bodyPr wrap="none">
            <a:spAutoFit/>
          </a:bodyPr>
          <a:lstStyle/>
          <a:p>
            <a:pPr algn="ctr"/>
            <a:r>
              <a:rPr lang="en-US" dirty="0">
                <a:ln w="0"/>
                <a:effectLst>
                  <a:outerShdw blurRad="38100" dist="19050" dir="2700000" algn="tl" rotWithShape="0">
                    <a:schemeClr val="dk1">
                      <a:alpha val="40000"/>
                    </a:schemeClr>
                  </a:outerShdw>
                </a:effectLst>
              </a:rPr>
              <a:t>SVM</a:t>
            </a:r>
          </a:p>
        </p:txBody>
      </p:sp>
      <p:pic>
        <p:nvPicPr>
          <p:cNvPr id="11" name="Picture 10" descr="A screenshot of a cell phone&#10;&#10;Description generated with high confidence">
            <a:extLst>
              <a:ext uri="{FF2B5EF4-FFF2-40B4-BE49-F238E27FC236}">
                <a16:creationId xmlns:a16="http://schemas.microsoft.com/office/drawing/2014/main" id="{B678DFFB-787A-41AC-A9D0-275D920CD128}"/>
              </a:ext>
            </a:extLst>
          </p:cNvPr>
          <p:cNvPicPr>
            <a:picLocks noChangeAspect="1"/>
          </p:cNvPicPr>
          <p:nvPr/>
        </p:nvPicPr>
        <p:blipFill>
          <a:blip r:embed="rId4"/>
          <a:stretch>
            <a:fillRect/>
          </a:stretch>
        </p:blipFill>
        <p:spPr>
          <a:xfrm>
            <a:off x="7591097" y="4638673"/>
            <a:ext cx="3273390" cy="2105465"/>
          </a:xfrm>
          <a:prstGeom prst="rect">
            <a:avLst/>
          </a:prstGeom>
        </p:spPr>
      </p:pic>
      <p:sp>
        <p:nvSpPr>
          <p:cNvPr id="12" name="Rectangle 11">
            <a:extLst>
              <a:ext uri="{FF2B5EF4-FFF2-40B4-BE49-F238E27FC236}">
                <a16:creationId xmlns:a16="http://schemas.microsoft.com/office/drawing/2014/main" id="{36EBB834-B013-4443-A0AC-B20AB1E3988F}"/>
              </a:ext>
            </a:extLst>
          </p:cNvPr>
          <p:cNvSpPr/>
          <p:nvPr/>
        </p:nvSpPr>
        <p:spPr>
          <a:xfrm>
            <a:off x="8915482" y="4301122"/>
            <a:ext cx="716863" cy="369332"/>
          </a:xfrm>
          <a:prstGeom prst="rect">
            <a:avLst/>
          </a:prstGeom>
        </p:spPr>
        <p:txBody>
          <a:bodyPr wrap="none">
            <a:spAutoFit/>
          </a:bodyPr>
          <a:lstStyle/>
          <a:p>
            <a:pPr algn="ctr"/>
            <a:r>
              <a:rPr lang="en-US" dirty="0">
                <a:ln w="0"/>
                <a:effectLst>
                  <a:outerShdw blurRad="38100" dist="19050" dir="2700000" algn="tl" rotWithShape="0">
                    <a:schemeClr val="dk1">
                      <a:alpha val="40000"/>
                    </a:schemeClr>
                  </a:outerShdw>
                </a:effectLst>
              </a:rPr>
              <a:t>LSTM</a:t>
            </a:r>
          </a:p>
        </p:txBody>
      </p:sp>
    </p:spTree>
    <p:extLst>
      <p:ext uri="{BB962C8B-B14F-4D97-AF65-F5344CB8AC3E}">
        <p14:creationId xmlns:p14="http://schemas.microsoft.com/office/powerpoint/2010/main" val="2138610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34E03-41DA-46D7-8B78-ED5EC6368C6F}"/>
              </a:ext>
            </a:extLst>
          </p:cNvPr>
          <p:cNvSpPr>
            <a:spLocks noGrp="1"/>
          </p:cNvSpPr>
          <p:nvPr>
            <p:ph type="title"/>
          </p:nvPr>
        </p:nvSpPr>
        <p:spPr/>
        <p:txBody>
          <a:bodyPr/>
          <a:lstStyle/>
          <a:p>
            <a:r>
              <a:rPr lang="en-US" dirty="0"/>
              <a:t>FLOW	</a:t>
            </a:r>
          </a:p>
        </p:txBody>
      </p:sp>
      <p:sp>
        <p:nvSpPr>
          <p:cNvPr id="3" name="Content Placeholder 2">
            <a:extLst>
              <a:ext uri="{FF2B5EF4-FFF2-40B4-BE49-F238E27FC236}">
                <a16:creationId xmlns:a16="http://schemas.microsoft.com/office/drawing/2014/main" id="{FD9837A8-11FF-489B-8AFD-B5FC5B9506D0}"/>
              </a:ext>
            </a:extLst>
          </p:cNvPr>
          <p:cNvSpPr>
            <a:spLocks noGrp="1"/>
          </p:cNvSpPr>
          <p:nvPr>
            <p:ph idx="1"/>
          </p:nvPr>
        </p:nvSpPr>
        <p:spPr/>
        <p:txBody>
          <a:bodyPr/>
          <a:lstStyle/>
          <a:p>
            <a:r>
              <a:rPr lang="en-US" dirty="0"/>
              <a:t>INTRODUCTION</a:t>
            </a:r>
          </a:p>
          <a:p>
            <a:r>
              <a:rPr lang="en-US" dirty="0"/>
              <a:t>OBJECTIVE</a:t>
            </a:r>
          </a:p>
          <a:p>
            <a:r>
              <a:rPr lang="en-US" dirty="0"/>
              <a:t>LITERATURE SURVEY</a:t>
            </a:r>
          </a:p>
          <a:p>
            <a:r>
              <a:rPr lang="en-US" dirty="0"/>
              <a:t>DATA PRE-PROCESSING</a:t>
            </a:r>
          </a:p>
          <a:p>
            <a:r>
              <a:rPr lang="en-US" dirty="0"/>
              <a:t>STATISTICAL MODELLING</a:t>
            </a:r>
          </a:p>
          <a:p>
            <a:r>
              <a:rPr lang="en-US" dirty="0"/>
              <a:t>LIMITATIONS</a:t>
            </a:r>
          </a:p>
          <a:p>
            <a:r>
              <a:rPr lang="en-US" dirty="0"/>
              <a:t>SOLUTION</a:t>
            </a:r>
          </a:p>
          <a:p>
            <a:r>
              <a:rPr lang="en-US" dirty="0"/>
              <a:t>CONCLUSION</a:t>
            </a:r>
          </a:p>
          <a:p>
            <a:endParaRPr lang="en-US" dirty="0"/>
          </a:p>
        </p:txBody>
      </p:sp>
    </p:spTree>
    <p:extLst>
      <p:ext uri="{BB962C8B-B14F-4D97-AF65-F5344CB8AC3E}">
        <p14:creationId xmlns:p14="http://schemas.microsoft.com/office/powerpoint/2010/main" val="634614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4B440-45B2-4FEE-8F12-0021947602A5}"/>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6DF27D6D-1BB3-4BAE-AFD4-2BF4518708B4}"/>
              </a:ext>
            </a:extLst>
          </p:cNvPr>
          <p:cNvSpPr>
            <a:spLocks noGrp="1"/>
          </p:cNvSpPr>
          <p:nvPr>
            <p:ph idx="1"/>
          </p:nvPr>
        </p:nvSpPr>
        <p:spPr/>
        <p:txBody>
          <a:bodyPr/>
          <a:lstStyle/>
          <a:p>
            <a:r>
              <a:rPr lang="en-US" dirty="0"/>
              <a:t>In such instances where the class in highly imbalanced we should perform sampling. </a:t>
            </a:r>
          </a:p>
          <a:p>
            <a:r>
              <a:rPr lang="en-US" dirty="0"/>
              <a:t>Various techniques available for sampling are Under-sampling the majority class, Oversampling the minority class or Under-sampling followed by oversampling at the same time.</a:t>
            </a:r>
          </a:p>
          <a:p>
            <a:r>
              <a:rPr lang="en-US" b="1" dirty="0"/>
              <a:t>Our adopted technique was “Oversampling of Minority Class” using SMOTE</a:t>
            </a:r>
            <a:r>
              <a:rPr lang="en-US" i="1" dirty="0"/>
              <a:t>(Synthetic Minority Over-sampling Technique)</a:t>
            </a:r>
            <a:r>
              <a:rPr lang="en-US" dirty="0"/>
              <a:t>.</a:t>
            </a:r>
          </a:p>
        </p:txBody>
      </p:sp>
    </p:spTree>
    <p:extLst>
      <p:ext uri="{BB962C8B-B14F-4D97-AF65-F5344CB8AC3E}">
        <p14:creationId xmlns:p14="http://schemas.microsoft.com/office/powerpoint/2010/main" val="2494994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84FB-0879-4413-B86C-1DF26040F4DC}"/>
              </a:ext>
            </a:extLst>
          </p:cNvPr>
          <p:cNvSpPr>
            <a:spLocks noGrp="1"/>
          </p:cNvSpPr>
          <p:nvPr>
            <p:ph type="title"/>
          </p:nvPr>
        </p:nvSpPr>
        <p:spPr/>
        <p:txBody>
          <a:bodyPr/>
          <a:lstStyle/>
          <a:p>
            <a:r>
              <a:rPr lang="en-US" dirty="0"/>
              <a:t>VISUALIZING CLASS DISTRIBUTION AFTER SMOTE</a:t>
            </a:r>
          </a:p>
        </p:txBody>
      </p:sp>
      <p:sp>
        <p:nvSpPr>
          <p:cNvPr id="3" name="Content Placeholder 2">
            <a:extLst>
              <a:ext uri="{FF2B5EF4-FFF2-40B4-BE49-F238E27FC236}">
                <a16:creationId xmlns:a16="http://schemas.microsoft.com/office/drawing/2014/main" id="{4D94D812-C5F0-4360-8ED2-244563BDD41F}"/>
              </a:ext>
            </a:extLst>
          </p:cNvPr>
          <p:cNvSpPr>
            <a:spLocks noGrp="1"/>
          </p:cNvSpPr>
          <p:nvPr>
            <p:ph idx="1"/>
          </p:nvPr>
        </p:nvSpPr>
        <p:spPr/>
        <p:txBody>
          <a:bodyPr/>
          <a:lstStyle/>
          <a:p>
            <a:r>
              <a:rPr lang="en-US" dirty="0"/>
              <a:t>Both the classes look perfectly balanced.</a:t>
            </a:r>
          </a:p>
          <a:p>
            <a:pPr marL="0" indent="0">
              <a:buNone/>
            </a:pPr>
            <a:endParaRPr lang="en-US" dirty="0"/>
          </a:p>
        </p:txBody>
      </p:sp>
      <p:pic>
        <p:nvPicPr>
          <p:cNvPr id="5" name="Picture 4">
            <a:extLst>
              <a:ext uri="{FF2B5EF4-FFF2-40B4-BE49-F238E27FC236}">
                <a16:creationId xmlns:a16="http://schemas.microsoft.com/office/drawing/2014/main" id="{F7027014-6C90-41FF-8FFE-B99C16709868}"/>
              </a:ext>
            </a:extLst>
          </p:cNvPr>
          <p:cNvPicPr>
            <a:picLocks noChangeAspect="1"/>
          </p:cNvPicPr>
          <p:nvPr/>
        </p:nvPicPr>
        <p:blipFill>
          <a:blip r:embed="rId2"/>
          <a:stretch>
            <a:fillRect/>
          </a:stretch>
        </p:blipFill>
        <p:spPr>
          <a:xfrm>
            <a:off x="2873879" y="3135479"/>
            <a:ext cx="5387807" cy="3482642"/>
          </a:xfrm>
          <a:prstGeom prst="rect">
            <a:avLst/>
          </a:prstGeom>
        </p:spPr>
      </p:pic>
    </p:spTree>
    <p:extLst>
      <p:ext uri="{BB962C8B-B14F-4D97-AF65-F5344CB8AC3E}">
        <p14:creationId xmlns:p14="http://schemas.microsoft.com/office/powerpoint/2010/main" val="2338010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A860-8C67-4988-A1EB-B8229EB1DB44}"/>
              </a:ext>
            </a:extLst>
          </p:cNvPr>
          <p:cNvSpPr>
            <a:spLocks noGrp="1"/>
          </p:cNvSpPr>
          <p:nvPr>
            <p:ph type="title"/>
          </p:nvPr>
        </p:nvSpPr>
        <p:spPr/>
        <p:txBody>
          <a:bodyPr/>
          <a:lstStyle/>
          <a:p>
            <a:r>
              <a:rPr lang="en-US" dirty="0"/>
              <a:t>MODELLING ON OVERSAMPLED DATA</a:t>
            </a:r>
          </a:p>
        </p:txBody>
      </p:sp>
      <p:sp>
        <p:nvSpPr>
          <p:cNvPr id="3" name="Content Placeholder 2">
            <a:extLst>
              <a:ext uri="{FF2B5EF4-FFF2-40B4-BE49-F238E27FC236}">
                <a16:creationId xmlns:a16="http://schemas.microsoft.com/office/drawing/2014/main" id="{6D6C91C3-6764-48DA-B86B-B7801A7D5246}"/>
              </a:ext>
            </a:extLst>
          </p:cNvPr>
          <p:cNvSpPr>
            <a:spLocks noGrp="1"/>
          </p:cNvSpPr>
          <p:nvPr>
            <p:ph idx="1"/>
          </p:nvPr>
        </p:nvSpPr>
        <p:spPr/>
        <p:txBody>
          <a:bodyPr/>
          <a:lstStyle/>
          <a:p>
            <a:r>
              <a:rPr lang="en-US" dirty="0"/>
              <a:t>Under the same parameters, now the result table looks like this:</a:t>
            </a:r>
          </a:p>
          <a:p>
            <a:pPr marL="0" indent="0">
              <a:buNone/>
            </a:pPr>
            <a:endParaRPr lang="en-US" dirty="0"/>
          </a:p>
        </p:txBody>
      </p:sp>
      <p:graphicFrame>
        <p:nvGraphicFramePr>
          <p:cNvPr id="4" name="Table 3">
            <a:extLst>
              <a:ext uri="{FF2B5EF4-FFF2-40B4-BE49-F238E27FC236}">
                <a16:creationId xmlns:a16="http://schemas.microsoft.com/office/drawing/2014/main" id="{6D74B9F9-386C-49D3-A941-2FB66BB85356}"/>
              </a:ext>
            </a:extLst>
          </p:cNvPr>
          <p:cNvGraphicFramePr>
            <a:graphicFrameLocks noGrp="1"/>
          </p:cNvGraphicFramePr>
          <p:nvPr>
            <p:extLst>
              <p:ext uri="{D42A27DB-BD31-4B8C-83A1-F6EECF244321}">
                <p14:modId xmlns:p14="http://schemas.microsoft.com/office/powerpoint/2010/main" val="2817080773"/>
              </p:ext>
            </p:extLst>
          </p:nvPr>
        </p:nvGraphicFramePr>
        <p:xfrm>
          <a:off x="1543196" y="3056165"/>
          <a:ext cx="8545740" cy="1742440"/>
        </p:xfrm>
        <a:graphic>
          <a:graphicData uri="http://schemas.openxmlformats.org/drawingml/2006/table">
            <a:tbl>
              <a:tblPr firstRow="1" bandRow="1">
                <a:tableStyleId>{5C22544A-7EE6-4342-B048-85BDC9FD1C3A}</a:tableStyleId>
              </a:tblPr>
              <a:tblGrid>
                <a:gridCol w="2136435">
                  <a:extLst>
                    <a:ext uri="{9D8B030D-6E8A-4147-A177-3AD203B41FA5}">
                      <a16:colId xmlns:a16="http://schemas.microsoft.com/office/drawing/2014/main" val="173317420"/>
                    </a:ext>
                  </a:extLst>
                </a:gridCol>
                <a:gridCol w="2136435">
                  <a:extLst>
                    <a:ext uri="{9D8B030D-6E8A-4147-A177-3AD203B41FA5}">
                      <a16:colId xmlns:a16="http://schemas.microsoft.com/office/drawing/2014/main" val="199742736"/>
                    </a:ext>
                  </a:extLst>
                </a:gridCol>
                <a:gridCol w="2136435">
                  <a:extLst>
                    <a:ext uri="{9D8B030D-6E8A-4147-A177-3AD203B41FA5}">
                      <a16:colId xmlns:a16="http://schemas.microsoft.com/office/drawing/2014/main" val="2023325551"/>
                    </a:ext>
                  </a:extLst>
                </a:gridCol>
                <a:gridCol w="2136435">
                  <a:extLst>
                    <a:ext uri="{9D8B030D-6E8A-4147-A177-3AD203B41FA5}">
                      <a16:colId xmlns:a16="http://schemas.microsoft.com/office/drawing/2014/main" val="887551026"/>
                    </a:ext>
                  </a:extLst>
                </a:gridCol>
              </a:tblGrid>
              <a:tr h="0">
                <a:tc>
                  <a:txBody>
                    <a:bodyPr/>
                    <a:lstStyle/>
                    <a:p>
                      <a:endParaRPr lang="en-US" dirty="0"/>
                    </a:p>
                  </a:txBody>
                  <a:tcPr/>
                </a:tc>
                <a:tc>
                  <a:txBody>
                    <a:bodyPr/>
                    <a:lstStyle/>
                    <a:p>
                      <a:r>
                        <a:rPr lang="en-US" dirty="0"/>
                        <a:t>Accuracy(%)</a:t>
                      </a:r>
                    </a:p>
                  </a:txBody>
                  <a:tcPr/>
                </a:tc>
                <a:tc>
                  <a:txBody>
                    <a:bodyPr/>
                    <a:lstStyle/>
                    <a:p>
                      <a:r>
                        <a:rPr lang="en-US" dirty="0"/>
                        <a:t>Precision(%)</a:t>
                      </a:r>
                    </a:p>
                  </a:txBody>
                  <a:tcPr/>
                </a:tc>
                <a:tc>
                  <a:txBody>
                    <a:bodyPr/>
                    <a:lstStyle/>
                    <a:p>
                      <a:r>
                        <a:rPr lang="en-US" dirty="0"/>
                        <a:t>Recall(%)</a:t>
                      </a:r>
                    </a:p>
                  </a:txBody>
                  <a:tcPr/>
                </a:tc>
                <a:extLst>
                  <a:ext uri="{0D108BD9-81ED-4DB2-BD59-A6C34878D82A}">
                    <a16:rowId xmlns:a16="http://schemas.microsoft.com/office/drawing/2014/main" val="1395310140"/>
                  </a:ext>
                </a:extLst>
              </a:tr>
              <a:tr h="370840">
                <a:tc>
                  <a:txBody>
                    <a:bodyPr/>
                    <a:lstStyle/>
                    <a:p>
                      <a:r>
                        <a:rPr lang="en-US" dirty="0"/>
                        <a:t>Random Forest</a:t>
                      </a:r>
                    </a:p>
                  </a:txBody>
                  <a:tcPr/>
                </a:tc>
                <a:tc>
                  <a:txBody>
                    <a:bodyPr/>
                    <a:lstStyle/>
                    <a:p>
                      <a:r>
                        <a:rPr lang="en-US" dirty="0"/>
                        <a:t>94.9</a:t>
                      </a:r>
                    </a:p>
                  </a:txBody>
                  <a:tcPr/>
                </a:tc>
                <a:tc>
                  <a:txBody>
                    <a:bodyPr/>
                    <a:lstStyle/>
                    <a:p>
                      <a:r>
                        <a:rPr lang="en-US" dirty="0"/>
                        <a:t>79</a:t>
                      </a:r>
                    </a:p>
                  </a:txBody>
                  <a:tcPr/>
                </a:tc>
                <a:tc>
                  <a:txBody>
                    <a:bodyPr/>
                    <a:lstStyle/>
                    <a:p>
                      <a:r>
                        <a:rPr lang="en-US" dirty="0"/>
                        <a:t>81</a:t>
                      </a:r>
                    </a:p>
                  </a:txBody>
                  <a:tcPr/>
                </a:tc>
                <a:extLst>
                  <a:ext uri="{0D108BD9-81ED-4DB2-BD59-A6C34878D82A}">
                    <a16:rowId xmlns:a16="http://schemas.microsoft.com/office/drawing/2014/main" val="1854891868"/>
                  </a:ext>
                </a:extLst>
              </a:tr>
              <a:tr h="370840">
                <a:tc>
                  <a:txBody>
                    <a:bodyPr/>
                    <a:lstStyle/>
                    <a:p>
                      <a:r>
                        <a:rPr lang="en-US" dirty="0"/>
                        <a:t>Support Vector Machines</a:t>
                      </a:r>
                    </a:p>
                  </a:txBody>
                  <a:tcPr/>
                </a:tc>
                <a:tc>
                  <a:txBody>
                    <a:bodyPr/>
                    <a:lstStyle/>
                    <a:p>
                      <a:r>
                        <a:rPr lang="en-US" dirty="0"/>
                        <a:t>95</a:t>
                      </a:r>
                    </a:p>
                  </a:txBody>
                  <a:tcPr/>
                </a:tc>
                <a:tc>
                  <a:txBody>
                    <a:bodyPr/>
                    <a:lstStyle/>
                    <a:p>
                      <a:r>
                        <a:rPr lang="en-US" dirty="0"/>
                        <a:t>76</a:t>
                      </a:r>
                    </a:p>
                  </a:txBody>
                  <a:tcPr/>
                </a:tc>
                <a:tc>
                  <a:txBody>
                    <a:bodyPr/>
                    <a:lstStyle/>
                    <a:p>
                      <a:r>
                        <a:rPr lang="en-US" dirty="0"/>
                        <a:t>90</a:t>
                      </a:r>
                    </a:p>
                  </a:txBody>
                  <a:tcPr/>
                </a:tc>
                <a:extLst>
                  <a:ext uri="{0D108BD9-81ED-4DB2-BD59-A6C34878D82A}">
                    <a16:rowId xmlns:a16="http://schemas.microsoft.com/office/drawing/2014/main" val="1763820863"/>
                  </a:ext>
                </a:extLst>
              </a:tr>
              <a:tr h="0">
                <a:tc>
                  <a:txBody>
                    <a:bodyPr/>
                    <a:lstStyle/>
                    <a:p>
                      <a:r>
                        <a:rPr lang="en-US" dirty="0"/>
                        <a:t>RNN/LSTM</a:t>
                      </a:r>
                    </a:p>
                  </a:txBody>
                  <a:tcPr/>
                </a:tc>
                <a:tc>
                  <a:txBody>
                    <a:bodyPr/>
                    <a:lstStyle/>
                    <a:p>
                      <a:r>
                        <a:rPr lang="en-US" dirty="0"/>
                        <a:t>97.32</a:t>
                      </a:r>
                    </a:p>
                  </a:txBody>
                  <a:tcPr/>
                </a:tc>
                <a:tc>
                  <a:txBody>
                    <a:bodyPr/>
                    <a:lstStyle/>
                    <a:p>
                      <a:r>
                        <a:rPr lang="en-US" dirty="0"/>
                        <a:t>98</a:t>
                      </a:r>
                    </a:p>
                  </a:txBody>
                  <a:tcPr/>
                </a:tc>
                <a:tc>
                  <a:txBody>
                    <a:bodyPr/>
                    <a:lstStyle/>
                    <a:p>
                      <a:r>
                        <a:rPr lang="en-US" dirty="0"/>
                        <a:t>97.4</a:t>
                      </a:r>
                    </a:p>
                  </a:txBody>
                  <a:tcPr/>
                </a:tc>
                <a:extLst>
                  <a:ext uri="{0D108BD9-81ED-4DB2-BD59-A6C34878D82A}">
                    <a16:rowId xmlns:a16="http://schemas.microsoft.com/office/drawing/2014/main" val="2240993066"/>
                  </a:ext>
                </a:extLst>
              </a:tr>
            </a:tbl>
          </a:graphicData>
        </a:graphic>
      </p:graphicFrame>
    </p:spTree>
    <p:extLst>
      <p:ext uri="{BB962C8B-B14F-4D97-AF65-F5344CB8AC3E}">
        <p14:creationId xmlns:p14="http://schemas.microsoft.com/office/powerpoint/2010/main" val="3425997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C3505-F5B3-4F50-99E3-461DF80A3F49}"/>
              </a:ext>
            </a:extLst>
          </p:cNvPr>
          <p:cNvSpPr>
            <a:spLocks noGrp="1"/>
          </p:cNvSpPr>
          <p:nvPr>
            <p:ph type="title"/>
          </p:nvPr>
        </p:nvSpPr>
        <p:spPr/>
        <p:txBody>
          <a:bodyPr/>
          <a:lstStyle/>
          <a:p>
            <a:r>
              <a:rPr lang="en-US" dirty="0"/>
              <a:t>	Confusion matrix of all algorithms</a:t>
            </a:r>
          </a:p>
        </p:txBody>
      </p:sp>
      <p:pic>
        <p:nvPicPr>
          <p:cNvPr id="5" name="Content Placeholder 4" descr="A screenshot of a cell phone&#10;&#10;Description generated with high confidence">
            <a:extLst>
              <a:ext uri="{FF2B5EF4-FFF2-40B4-BE49-F238E27FC236}">
                <a16:creationId xmlns:a16="http://schemas.microsoft.com/office/drawing/2014/main" id="{D99C25FC-D79C-48DD-87BC-CD253740ED72}"/>
              </a:ext>
            </a:extLst>
          </p:cNvPr>
          <p:cNvPicPr>
            <a:picLocks noGrp="1" noChangeAspect="1"/>
          </p:cNvPicPr>
          <p:nvPr>
            <p:ph idx="1"/>
          </p:nvPr>
        </p:nvPicPr>
        <p:blipFill>
          <a:blip r:embed="rId2"/>
          <a:stretch>
            <a:fillRect/>
          </a:stretch>
        </p:blipFill>
        <p:spPr>
          <a:xfrm>
            <a:off x="7972425" y="3429000"/>
            <a:ext cx="4136320" cy="3265347"/>
          </a:xfrm>
        </p:spPr>
      </p:pic>
      <p:sp>
        <p:nvSpPr>
          <p:cNvPr id="6" name="Rectangle 5">
            <a:extLst>
              <a:ext uri="{FF2B5EF4-FFF2-40B4-BE49-F238E27FC236}">
                <a16:creationId xmlns:a16="http://schemas.microsoft.com/office/drawing/2014/main" id="{0665ACA5-9B13-4F7E-AF6F-A30DA18DA61B}"/>
              </a:ext>
            </a:extLst>
          </p:cNvPr>
          <p:cNvSpPr/>
          <p:nvPr/>
        </p:nvSpPr>
        <p:spPr>
          <a:xfrm>
            <a:off x="9682153" y="2527313"/>
            <a:ext cx="716863" cy="369332"/>
          </a:xfrm>
          <a:prstGeom prst="rect">
            <a:avLst/>
          </a:prstGeom>
        </p:spPr>
        <p:txBody>
          <a:bodyPr wrap="none">
            <a:spAutoFit/>
          </a:bodyPr>
          <a:lstStyle/>
          <a:p>
            <a:pPr algn="ctr"/>
            <a:r>
              <a:rPr lang="en-US" dirty="0">
                <a:ln w="0"/>
                <a:effectLst>
                  <a:outerShdw blurRad="38100" dist="19050" dir="2700000" algn="tl" rotWithShape="0">
                    <a:schemeClr val="dk1">
                      <a:alpha val="40000"/>
                    </a:schemeClr>
                  </a:outerShdw>
                </a:effectLst>
              </a:rPr>
              <a:t>LSTM</a:t>
            </a:r>
          </a:p>
        </p:txBody>
      </p:sp>
      <p:pic>
        <p:nvPicPr>
          <p:cNvPr id="8" name="Picture 7" descr="A screenshot of a cell phone&#10;&#10;Description generated with very high confidence">
            <a:extLst>
              <a:ext uri="{FF2B5EF4-FFF2-40B4-BE49-F238E27FC236}">
                <a16:creationId xmlns:a16="http://schemas.microsoft.com/office/drawing/2014/main" id="{454EB2DF-6395-4184-A9BF-5E74F500C79F}"/>
              </a:ext>
            </a:extLst>
          </p:cNvPr>
          <p:cNvPicPr>
            <a:picLocks noChangeAspect="1"/>
          </p:cNvPicPr>
          <p:nvPr/>
        </p:nvPicPr>
        <p:blipFill>
          <a:blip r:embed="rId3"/>
          <a:stretch>
            <a:fillRect/>
          </a:stretch>
        </p:blipFill>
        <p:spPr>
          <a:xfrm>
            <a:off x="3886202" y="3428999"/>
            <a:ext cx="4136320" cy="3265347"/>
          </a:xfrm>
          <a:prstGeom prst="rect">
            <a:avLst/>
          </a:prstGeom>
        </p:spPr>
      </p:pic>
      <p:pic>
        <p:nvPicPr>
          <p:cNvPr id="10" name="Picture 9" descr="A screenshot of a cell phone&#10;&#10;Description generated with very high confidence">
            <a:extLst>
              <a:ext uri="{FF2B5EF4-FFF2-40B4-BE49-F238E27FC236}">
                <a16:creationId xmlns:a16="http://schemas.microsoft.com/office/drawing/2014/main" id="{3F3AA18D-DA4F-4ACD-8748-97249A723ED8}"/>
              </a:ext>
            </a:extLst>
          </p:cNvPr>
          <p:cNvPicPr>
            <a:picLocks noChangeAspect="1"/>
          </p:cNvPicPr>
          <p:nvPr/>
        </p:nvPicPr>
        <p:blipFill>
          <a:blip r:embed="rId4"/>
          <a:stretch>
            <a:fillRect/>
          </a:stretch>
        </p:blipFill>
        <p:spPr>
          <a:xfrm>
            <a:off x="83255" y="3429000"/>
            <a:ext cx="3602920" cy="3265347"/>
          </a:xfrm>
          <a:prstGeom prst="rect">
            <a:avLst/>
          </a:prstGeom>
        </p:spPr>
      </p:pic>
      <p:sp>
        <p:nvSpPr>
          <p:cNvPr id="11" name="Rectangle 10">
            <a:extLst>
              <a:ext uri="{FF2B5EF4-FFF2-40B4-BE49-F238E27FC236}">
                <a16:creationId xmlns:a16="http://schemas.microsoft.com/office/drawing/2014/main" id="{99370AC5-4AAD-49BB-8192-D47D1B4FBA1D}"/>
              </a:ext>
            </a:extLst>
          </p:cNvPr>
          <p:cNvSpPr/>
          <p:nvPr/>
        </p:nvSpPr>
        <p:spPr>
          <a:xfrm>
            <a:off x="5184533" y="2527313"/>
            <a:ext cx="1822936" cy="369332"/>
          </a:xfrm>
          <a:prstGeom prst="rect">
            <a:avLst/>
          </a:prstGeom>
        </p:spPr>
        <p:txBody>
          <a:bodyPr wrap="none">
            <a:spAutoFit/>
          </a:bodyPr>
          <a:lstStyle/>
          <a:p>
            <a:pPr algn="ctr"/>
            <a:r>
              <a:rPr lang="en-US">
                <a:ln w="0"/>
                <a:effectLst>
                  <a:outerShdw blurRad="38100" dist="19050" dir="2700000" algn="tl" rotWithShape="0">
                    <a:schemeClr val="dk1">
                      <a:alpha val="40000"/>
                    </a:schemeClr>
                  </a:outerShdw>
                </a:effectLst>
              </a:rPr>
              <a:t>Random forest</a:t>
            </a:r>
            <a:endParaRPr lang="en-US" dirty="0">
              <a:ln w="0"/>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FB4D1699-E312-4497-ACE5-E94306325131}"/>
              </a:ext>
            </a:extLst>
          </p:cNvPr>
          <p:cNvSpPr/>
          <p:nvPr/>
        </p:nvSpPr>
        <p:spPr>
          <a:xfrm>
            <a:off x="1456192" y="2527313"/>
            <a:ext cx="673582" cy="369332"/>
          </a:xfrm>
          <a:prstGeom prst="rect">
            <a:avLst/>
          </a:prstGeom>
        </p:spPr>
        <p:txBody>
          <a:bodyPr wrap="none">
            <a:spAutoFit/>
          </a:bodyPr>
          <a:lstStyle/>
          <a:p>
            <a:pPr algn="ctr"/>
            <a:r>
              <a:rPr lang="en-US" dirty="0">
                <a:ln w="0"/>
                <a:effectLst>
                  <a:outerShdw blurRad="38100" dist="19050" dir="2700000" algn="tl" rotWithShape="0">
                    <a:schemeClr val="dk1">
                      <a:alpha val="40000"/>
                    </a:schemeClr>
                  </a:outerShdw>
                </a:effectLst>
              </a:rPr>
              <a:t>SVM</a:t>
            </a:r>
          </a:p>
        </p:txBody>
      </p:sp>
    </p:spTree>
    <p:extLst>
      <p:ext uri="{BB962C8B-B14F-4D97-AF65-F5344CB8AC3E}">
        <p14:creationId xmlns:p14="http://schemas.microsoft.com/office/powerpoint/2010/main" val="1873462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80A97-8DF4-4AE0-9D23-F1D60EF8826D}"/>
              </a:ext>
            </a:extLst>
          </p:cNvPr>
          <p:cNvSpPr>
            <a:spLocks noGrp="1"/>
          </p:cNvSpPr>
          <p:nvPr>
            <p:ph type="title"/>
          </p:nvPr>
        </p:nvSpPr>
        <p:spPr/>
        <p:txBody>
          <a:bodyPr/>
          <a:lstStyle/>
          <a:p>
            <a:r>
              <a:rPr lang="en-US" dirty="0"/>
              <a:t>VISUAL COMPARISION</a:t>
            </a:r>
          </a:p>
        </p:txBody>
      </p:sp>
      <p:pic>
        <p:nvPicPr>
          <p:cNvPr id="9" name="Content Placeholder 8" descr="A screenshot of a cell phone&#10;&#10;Description generated with very high confidence">
            <a:extLst>
              <a:ext uri="{FF2B5EF4-FFF2-40B4-BE49-F238E27FC236}">
                <a16:creationId xmlns:a16="http://schemas.microsoft.com/office/drawing/2014/main" id="{4A0188A2-B580-4A08-894D-E5435BD59596}"/>
              </a:ext>
            </a:extLst>
          </p:cNvPr>
          <p:cNvPicPr>
            <a:picLocks noGrp="1" noChangeAspect="1"/>
          </p:cNvPicPr>
          <p:nvPr>
            <p:ph idx="1"/>
          </p:nvPr>
        </p:nvPicPr>
        <p:blipFill>
          <a:blip r:embed="rId2"/>
          <a:stretch>
            <a:fillRect/>
          </a:stretch>
        </p:blipFill>
        <p:spPr>
          <a:xfrm>
            <a:off x="1028700" y="2603499"/>
            <a:ext cx="9658349" cy="4254501"/>
          </a:xfrm>
        </p:spPr>
      </p:pic>
    </p:spTree>
    <p:extLst>
      <p:ext uri="{BB962C8B-B14F-4D97-AF65-F5344CB8AC3E}">
        <p14:creationId xmlns:p14="http://schemas.microsoft.com/office/powerpoint/2010/main" val="1164122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3DA6E-B4DA-4C91-BE85-184C019FD446}"/>
              </a:ext>
            </a:extLst>
          </p:cNvPr>
          <p:cNvSpPr>
            <a:spLocks noGrp="1"/>
          </p:cNvSpPr>
          <p:nvPr>
            <p:ph type="title"/>
          </p:nvPr>
        </p:nvSpPr>
        <p:spPr/>
        <p:txBody>
          <a:bodyPr/>
          <a:lstStyle/>
          <a:p>
            <a:r>
              <a:rPr lang="en-US" dirty="0"/>
              <a:t>INFERENCES</a:t>
            </a:r>
          </a:p>
        </p:txBody>
      </p:sp>
      <p:sp>
        <p:nvSpPr>
          <p:cNvPr id="3" name="Content Placeholder 2">
            <a:extLst>
              <a:ext uri="{FF2B5EF4-FFF2-40B4-BE49-F238E27FC236}">
                <a16:creationId xmlns:a16="http://schemas.microsoft.com/office/drawing/2014/main" id="{C41907AD-CB42-44BF-80A7-14E7117B9554}"/>
              </a:ext>
            </a:extLst>
          </p:cNvPr>
          <p:cNvSpPr>
            <a:spLocks noGrp="1"/>
          </p:cNvSpPr>
          <p:nvPr>
            <p:ph idx="1"/>
          </p:nvPr>
        </p:nvSpPr>
        <p:spPr/>
        <p:txBody>
          <a:bodyPr/>
          <a:lstStyle/>
          <a:p>
            <a:r>
              <a:rPr lang="en-US" dirty="0"/>
              <a:t>RNN/LSTM works way better than Random Forest and Support Vector Machines because of it’s ability to perform well on large datasets. Therefore, in this project we can conclude that as we increase the amount of data the tradeoff between RNN/LSTM and other machine learning algorithms will be higher.</a:t>
            </a:r>
          </a:p>
          <a:p>
            <a:r>
              <a:rPr lang="en-US" dirty="0"/>
              <a:t>There is a very slight change in the Recall for Random Forest because of the fact that it works on the concept of ‘Bootstrap’ and that oversampling brings no change to it.</a:t>
            </a:r>
          </a:p>
        </p:txBody>
      </p:sp>
    </p:spTree>
    <p:extLst>
      <p:ext uri="{BB962C8B-B14F-4D97-AF65-F5344CB8AC3E}">
        <p14:creationId xmlns:p14="http://schemas.microsoft.com/office/powerpoint/2010/main" val="1025874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A5D50-84AA-4A92-8CB5-DE693BB7D00F}"/>
              </a:ext>
            </a:extLst>
          </p:cNvPr>
          <p:cNvSpPr>
            <a:spLocks noGrp="1"/>
          </p:cNvSpPr>
          <p:nvPr>
            <p:ph type="title"/>
          </p:nvPr>
        </p:nvSpPr>
        <p:spPr/>
        <p:txBody>
          <a:bodyPr/>
          <a:lstStyle/>
          <a:p>
            <a:r>
              <a:rPr lang="en-US" dirty="0"/>
              <a:t>PARAMETERS TUNING IN LSTM</a:t>
            </a:r>
          </a:p>
        </p:txBody>
      </p:sp>
      <p:sp>
        <p:nvSpPr>
          <p:cNvPr id="3" name="Content Placeholder 2">
            <a:extLst>
              <a:ext uri="{FF2B5EF4-FFF2-40B4-BE49-F238E27FC236}">
                <a16:creationId xmlns:a16="http://schemas.microsoft.com/office/drawing/2014/main" id="{B3E29F43-9E74-49E9-ABEA-CD5881039F58}"/>
              </a:ext>
            </a:extLst>
          </p:cNvPr>
          <p:cNvSpPr>
            <a:spLocks noGrp="1"/>
          </p:cNvSpPr>
          <p:nvPr>
            <p:ph idx="1"/>
          </p:nvPr>
        </p:nvSpPr>
        <p:spPr/>
        <p:txBody>
          <a:bodyPr/>
          <a:lstStyle/>
          <a:p>
            <a:r>
              <a:rPr lang="en-US" dirty="0"/>
              <a:t>There are two approaches for tuning the parameters in LSTM:</a:t>
            </a:r>
          </a:p>
          <a:p>
            <a:pPr marL="0" indent="0">
              <a:buNone/>
            </a:pPr>
            <a:r>
              <a:rPr lang="en-US" dirty="0"/>
              <a:t>	Algorithmic Approach</a:t>
            </a:r>
          </a:p>
          <a:p>
            <a:pPr marL="0" indent="0">
              <a:buNone/>
            </a:pPr>
            <a:r>
              <a:rPr lang="en-US" dirty="0"/>
              <a:t>	Manual Approach</a:t>
            </a:r>
          </a:p>
          <a:p>
            <a:r>
              <a:rPr lang="en-US" dirty="0"/>
              <a:t>Although algorithmic approach requires less labor and gives more accurate results but it is very much dependent on the specifications of your machine.</a:t>
            </a:r>
          </a:p>
          <a:p>
            <a:r>
              <a:rPr lang="en-US" dirty="0"/>
              <a:t>We used Manual Approach for tuning the parameters such as Batch Size and Sequence Length.</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87259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C510-2650-46B8-914E-82BE8FD73451}"/>
              </a:ext>
            </a:extLst>
          </p:cNvPr>
          <p:cNvSpPr>
            <a:spLocks noGrp="1"/>
          </p:cNvSpPr>
          <p:nvPr>
            <p:ph type="title"/>
          </p:nvPr>
        </p:nvSpPr>
        <p:spPr/>
        <p:txBody>
          <a:bodyPr/>
          <a:lstStyle/>
          <a:p>
            <a:r>
              <a:rPr lang="en-US" dirty="0"/>
              <a:t>TUNING OF BATCH SIZE</a:t>
            </a:r>
          </a:p>
        </p:txBody>
      </p:sp>
      <p:sp>
        <p:nvSpPr>
          <p:cNvPr id="3" name="Content Placeholder 2">
            <a:extLst>
              <a:ext uri="{FF2B5EF4-FFF2-40B4-BE49-F238E27FC236}">
                <a16:creationId xmlns:a16="http://schemas.microsoft.com/office/drawing/2014/main" id="{3E5BBE79-8275-41D8-BEC5-DE4AD827E1C7}"/>
              </a:ext>
            </a:extLst>
          </p:cNvPr>
          <p:cNvSpPr>
            <a:spLocks noGrp="1"/>
          </p:cNvSpPr>
          <p:nvPr>
            <p:ph idx="1"/>
          </p:nvPr>
        </p:nvSpPr>
        <p:spPr/>
        <p:txBody>
          <a:bodyPr/>
          <a:lstStyle/>
          <a:p>
            <a:r>
              <a:rPr lang="en-US" dirty="0"/>
              <a:t>We tried to understand the change in accuracy with changing batch size.</a:t>
            </a:r>
          </a:p>
          <a:p>
            <a:r>
              <a:rPr lang="en-US" dirty="0"/>
              <a:t>Batch Size= 50,100,200,400</a:t>
            </a:r>
          </a:p>
          <a:p>
            <a:r>
              <a:rPr lang="en-US" b="1" dirty="0"/>
              <a:t>The best accuracy is obtained when Batch Size is 50.</a:t>
            </a:r>
          </a:p>
          <a:p>
            <a:pPr marL="0" indent="0">
              <a:buNone/>
            </a:pPr>
            <a:endParaRPr lang="en-US" dirty="0"/>
          </a:p>
        </p:txBody>
      </p:sp>
      <p:pic>
        <p:nvPicPr>
          <p:cNvPr id="5" name="Picture 4">
            <a:extLst>
              <a:ext uri="{FF2B5EF4-FFF2-40B4-BE49-F238E27FC236}">
                <a16:creationId xmlns:a16="http://schemas.microsoft.com/office/drawing/2014/main" id="{FEE9AE71-A26A-4FC6-9586-1E75804B5758}"/>
              </a:ext>
            </a:extLst>
          </p:cNvPr>
          <p:cNvPicPr>
            <a:picLocks noChangeAspect="1"/>
          </p:cNvPicPr>
          <p:nvPr/>
        </p:nvPicPr>
        <p:blipFill>
          <a:blip r:embed="rId2"/>
          <a:stretch>
            <a:fillRect/>
          </a:stretch>
        </p:blipFill>
        <p:spPr>
          <a:xfrm>
            <a:off x="1154954" y="3681711"/>
            <a:ext cx="9720192" cy="3260957"/>
          </a:xfrm>
          <a:prstGeom prst="rect">
            <a:avLst/>
          </a:prstGeom>
        </p:spPr>
      </p:pic>
    </p:spTree>
    <p:extLst>
      <p:ext uri="{BB962C8B-B14F-4D97-AF65-F5344CB8AC3E}">
        <p14:creationId xmlns:p14="http://schemas.microsoft.com/office/powerpoint/2010/main" val="4117279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CEF4-7733-4A59-B7FE-A882BFFF8A97}"/>
              </a:ext>
            </a:extLst>
          </p:cNvPr>
          <p:cNvSpPr>
            <a:spLocks noGrp="1"/>
          </p:cNvSpPr>
          <p:nvPr>
            <p:ph type="title"/>
          </p:nvPr>
        </p:nvSpPr>
        <p:spPr/>
        <p:txBody>
          <a:bodyPr/>
          <a:lstStyle/>
          <a:p>
            <a:r>
              <a:rPr lang="en-US" dirty="0"/>
              <a:t>TUNING OF SEQUENCE LENGTH</a:t>
            </a:r>
          </a:p>
        </p:txBody>
      </p:sp>
      <p:sp>
        <p:nvSpPr>
          <p:cNvPr id="3" name="Content Placeholder 2">
            <a:extLst>
              <a:ext uri="{FF2B5EF4-FFF2-40B4-BE49-F238E27FC236}">
                <a16:creationId xmlns:a16="http://schemas.microsoft.com/office/drawing/2014/main" id="{86E38543-3DC7-4F84-A711-3A73C501455D}"/>
              </a:ext>
            </a:extLst>
          </p:cNvPr>
          <p:cNvSpPr>
            <a:spLocks noGrp="1"/>
          </p:cNvSpPr>
          <p:nvPr>
            <p:ph idx="1"/>
          </p:nvPr>
        </p:nvSpPr>
        <p:spPr/>
        <p:txBody>
          <a:bodyPr/>
          <a:lstStyle/>
          <a:p>
            <a:r>
              <a:rPr lang="en-US" dirty="0"/>
              <a:t>We tried to understand the change in accuracy and time with changing Sequence Length.</a:t>
            </a:r>
          </a:p>
          <a:p>
            <a:r>
              <a:rPr lang="en-US" dirty="0"/>
              <a:t>Sequence Length= 30,50,70</a:t>
            </a:r>
          </a:p>
          <a:p>
            <a:r>
              <a:rPr lang="en-US" b="1" dirty="0"/>
              <a:t>The best accuracy and the longest time is observed when Sequence Length is 30.</a:t>
            </a:r>
          </a:p>
          <a:p>
            <a:pPr marL="0" indent="0">
              <a:buNone/>
            </a:pPr>
            <a:endParaRPr lang="en-US" b="1" dirty="0"/>
          </a:p>
          <a:p>
            <a:endParaRPr lang="en-US" dirty="0"/>
          </a:p>
        </p:txBody>
      </p:sp>
      <p:pic>
        <p:nvPicPr>
          <p:cNvPr id="5" name="Picture 4">
            <a:extLst>
              <a:ext uri="{FF2B5EF4-FFF2-40B4-BE49-F238E27FC236}">
                <a16:creationId xmlns:a16="http://schemas.microsoft.com/office/drawing/2014/main" id="{A9E534CE-411C-4E80-9CAA-6469B1655387}"/>
              </a:ext>
            </a:extLst>
          </p:cNvPr>
          <p:cNvPicPr>
            <a:picLocks noChangeAspect="1"/>
          </p:cNvPicPr>
          <p:nvPr/>
        </p:nvPicPr>
        <p:blipFill>
          <a:blip r:embed="rId2"/>
          <a:stretch>
            <a:fillRect/>
          </a:stretch>
        </p:blipFill>
        <p:spPr>
          <a:xfrm>
            <a:off x="1030667" y="4234649"/>
            <a:ext cx="10627471" cy="2817231"/>
          </a:xfrm>
          <a:prstGeom prst="rect">
            <a:avLst/>
          </a:prstGeom>
        </p:spPr>
      </p:pic>
    </p:spTree>
    <p:extLst>
      <p:ext uri="{BB962C8B-B14F-4D97-AF65-F5344CB8AC3E}">
        <p14:creationId xmlns:p14="http://schemas.microsoft.com/office/powerpoint/2010/main" val="5158537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D0FC0-83F6-4DF7-8A26-9E4B3C4CF306}"/>
              </a:ext>
            </a:extLst>
          </p:cNvPr>
          <p:cNvSpPr>
            <a:spLocks noGrp="1"/>
          </p:cNvSpPr>
          <p:nvPr>
            <p:ph type="title"/>
          </p:nvPr>
        </p:nvSpPr>
        <p:spPr/>
        <p:txBody>
          <a:bodyPr/>
          <a:lstStyle/>
          <a:p>
            <a:r>
              <a:rPr lang="en-US" dirty="0"/>
              <a:t>LSTM WITH VARIABLE LEARNING RATE</a:t>
            </a:r>
          </a:p>
        </p:txBody>
      </p:sp>
      <p:sp>
        <p:nvSpPr>
          <p:cNvPr id="3" name="Content Placeholder 2">
            <a:extLst>
              <a:ext uri="{FF2B5EF4-FFF2-40B4-BE49-F238E27FC236}">
                <a16:creationId xmlns:a16="http://schemas.microsoft.com/office/drawing/2014/main" id="{FC3D9204-6AA1-4B70-A2E9-C6975473E28E}"/>
              </a:ext>
            </a:extLst>
          </p:cNvPr>
          <p:cNvSpPr>
            <a:spLocks noGrp="1"/>
          </p:cNvSpPr>
          <p:nvPr>
            <p:ph idx="1"/>
          </p:nvPr>
        </p:nvSpPr>
        <p:spPr/>
        <p:txBody>
          <a:bodyPr/>
          <a:lstStyle/>
          <a:p>
            <a:r>
              <a:rPr lang="en-US" dirty="0"/>
              <a:t>Two different approaches were used:</a:t>
            </a:r>
          </a:p>
          <a:p>
            <a:pPr marL="0" indent="0">
              <a:buNone/>
            </a:pPr>
            <a:r>
              <a:rPr lang="en-US" dirty="0"/>
              <a:t> 	Time-Based Learning Rate Schedule</a:t>
            </a:r>
          </a:p>
          <a:p>
            <a:pPr marL="0" indent="0">
              <a:buNone/>
            </a:pPr>
            <a:r>
              <a:rPr lang="en-US" dirty="0"/>
              <a:t>	Drop-Based Learning Rate Schedule</a:t>
            </a:r>
          </a:p>
          <a:p>
            <a:pPr marL="0" indent="0">
              <a:buNone/>
            </a:pPr>
            <a:endParaRPr lang="en-US" dirty="0"/>
          </a:p>
          <a:p>
            <a:r>
              <a:rPr lang="en-US" dirty="0"/>
              <a:t>Time-Based Learning Rate = </a:t>
            </a:r>
            <a:r>
              <a:rPr lang="en-US" b="1" dirty="0" err="1"/>
              <a:t>LearningRate</a:t>
            </a:r>
            <a:r>
              <a:rPr lang="en-US" b="1" dirty="0"/>
              <a:t> * 1/(1 + decay * epoch)</a:t>
            </a:r>
          </a:p>
          <a:p>
            <a:r>
              <a:rPr lang="en-US" dirty="0"/>
              <a:t>Drop-Based Learning Rate= </a:t>
            </a:r>
            <a:r>
              <a:rPr lang="en-US" b="1" dirty="0" err="1"/>
              <a:t>InitialLearningRate</a:t>
            </a:r>
            <a:r>
              <a:rPr lang="en-US" b="1" dirty="0"/>
              <a:t> * </a:t>
            </a:r>
            <a:r>
              <a:rPr lang="en-US" b="1" dirty="0" err="1"/>
              <a:t>DropRate^floor</a:t>
            </a:r>
            <a:r>
              <a:rPr lang="en-US" b="1" dirty="0"/>
              <a:t>(Epoch / </a:t>
            </a:r>
            <a:r>
              <a:rPr lang="en-US" b="1" dirty="0" err="1"/>
              <a:t>EpochDrop</a:t>
            </a:r>
            <a:r>
              <a:rPr lang="en-US" b="1" dirty="0"/>
              <a:t>)</a:t>
            </a:r>
          </a:p>
        </p:txBody>
      </p:sp>
    </p:spTree>
    <p:extLst>
      <p:ext uri="{BB962C8B-B14F-4D97-AF65-F5344CB8AC3E}">
        <p14:creationId xmlns:p14="http://schemas.microsoft.com/office/powerpoint/2010/main" val="235933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E6688-67E6-455F-B8BF-2CC41F7E9CF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4BD4141-5DC7-4B95-B8BA-BB39C2E6D30D}"/>
              </a:ext>
            </a:extLst>
          </p:cNvPr>
          <p:cNvSpPr>
            <a:spLocks noGrp="1"/>
          </p:cNvSpPr>
          <p:nvPr>
            <p:ph idx="1"/>
          </p:nvPr>
        </p:nvSpPr>
        <p:spPr/>
        <p:txBody>
          <a:bodyPr/>
          <a:lstStyle/>
          <a:p>
            <a:r>
              <a:rPr lang="en-US" dirty="0"/>
              <a:t>A major problem faced by businesses in asset-heavy industries such as manufacturing is the significant costs that are associated with delays in the production process due to breakdown of machineries or </a:t>
            </a:r>
            <a:r>
              <a:rPr lang="en-US" dirty="0" err="1"/>
              <a:t>equipments</a:t>
            </a:r>
            <a:r>
              <a:rPr lang="en-US" dirty="0"/>
              <a:t>. </a:t>
            </a:r>
          </a:p>
        </p:txBody>
      </p:sp>
    </p:spTree>
    <p:extLst>
      <p:ext uri="{BB962C8B-B14F-4D97-AF65-F5344CB8AC3E}">
        <p14:creationId xmlns:p14="http://schemas.microsoft.com/office/powerpoint/2010/main" val="3265802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BC6D4-C55E-40F6-A4D7-4BF39E59479D}"/>
              </a:ext>
            </a:extLst>
          </p:cNvPr>
          <p:cNvSpPr>
            <a:spLocks noGrp="1"/>
          </p:cNvSpPr>
          <p:nvPr>
            <p:ph type="title"/>
          </p:nvPr>
        </p:nvSpPr>
        <p:spPr/>
        <p:txBody>
          <a:bodyPr/>
          <a:lstStyle/>
          <a:p>
            <a:r>
              <a:rPr lang="en-US" dirty="0"/>
              <a:t>LSTM WITH VARIABLE LEARNING RATE</a:t>
            </a:r>
          </a:p>
        </p:txBody>
      </p:sp>
      <p:sp>
        <p:nvSpPr>
          <p:cNvPr id="14" name="Content Placeholder 13">
            <a:extLst>
              <a:ext uri="{FF2B5EF4-FFF2-40B4-BE49-F238E27FC236}">
                <a16:creationId xmlns:a16="http://schemas.microsoft.com/office/drawing/2014/main" id="{CA17B69B-8098-4A3E-A4BE-68E5FF78E745}"/>
              </a:ext>
            </a:extLst>
          </p:cNvPr>
          <p:cNvSpPr>
            <a:spLocks noGrp="1"/>
          </p:cNvSpPr>
          <p:nvPr>
            <p:ph idx="1"/>
          </p:nvPr>
        </p:nvSpPr>
        <p:spPr>
          <a:xfrm>
            <a:off x="1154954" y="2413000"/>
            <a:ext cx="8825659" cy="3082926"/>
          </a:xfrm>
        </p:spPr>
        <p:txBody>
          <a:bodyPr/>
          <a:lstStyle/>
          <a:p>
            <a:r>
              <a:rPr lang="en-US" dirty="0"/>
              <a:t>Type of learning rate vs time in min was plotted where for drop based learning it took less time</a:t>
            </a:r>
          </a:p>
          <a:p>
            <a:r>
              <a:rPr lang="en-US" dirty="0"/>
              <a:t>Type of learning rate vs accuracy was plotted where time based learning performed better</a:t>
            </a:r>
          </a:p>
          <a:p>
            <a:endParaRPr lang="en-US" dirty="0"/>
          </a:p>
          <a:p>
            <a:endParaRPr lang="en-US" dirty="0"/>
          </a:p>
        </p:txBody>
      </p:sp>
      <p:pic>
        <p:nvPicPr>
          <p:cNvPr id="15" name="Content Placeholder 10" descr="A screenshot of a social media post&#10;&#10;Description generated with very high confidence">
            <a:extLst>
              <a:ext uri="{FF2B5EF4-FFF2-40B4-BE49-F238E27FC236}">
                <a16:creationId xmlns:a16="http://schemas.microsoft.com/office/drawing/2014/main" id="{A4AD696F-7504-41C8-99DF-E4FED55D0F78}"/>
              </a:ext>
            </a:extLst>
          </p:cNvPr>
          <p:cNvPicPr>
            <a:picLocks noChangeAspect="1"/>
          </p:cNvPicPr>
          <p:nvPr/>
        </p:nvPicPr>
        <p:blipFill>
          <a:blip r:embed="rId2"/>
          <a:stretch>
            <a:fillRect/>
          </a:stretch>
        </p:blipFill>
        <p:spPr>
          <a:xfrm>
            <a:off x="6191250" y="3775074"/>
            <a:ext cx="5838825" cy="3082926"/>
          </a:xfrm>
          <a:prstGeom prst="rect">
            <a:avLst/>
          </a:prstGeom>
        </p:spPr>
      </p:pic>
      <p:pic>
        <p:nvPicPr>
          <p:cNvPr id="16" name="Picture 15" descr="A screenshot of a social media post&#10;&#10;Description generated with very high confidence">
            <a:extLst>
              <a:ext uri="{FF2B5EF4-FFF2-40B4-BE49-F238E27FC236}">
                <a16:creationId xmlns:a16="http://schemas.microsoft.com/office/drawing/2014/main" id="{0BE6601A-CE04-45C9-A8DD-51D5F99A166E}"/>
              </a:ext>
            </a:extLst>
          </p:cNvPr>
          <p:cNvPicPr>
            <a:picLocks noChangeAspect="1"/>
          </p:cNvPicPr>
          <p:nvPr/>
        </p:nvPicPr>
        <p:blipFill>
          <a:blip r:embed="rId3"/>
          <a:stretch>
            <a:fillRect/>
          </a:stretch>
        </p:blipFill>
        <p:spPr>
          <a:xfrm>
            <a:off x="1040654" y="3775074"/>
            <a:ext cx="5261313" cy="3082926"/>
          </a:xfrm>
          <a:prstGeom prst="rect">
            <a:avLst/>
          </a:prstGeom>
        </p:spPr>
      </p:pic>
    </p:spTree>
    <p:extLst>
      <p:ext uri="{BB962C8B-B14F-4D97-AF65-F5344CB8AC3E}">
        <p14:creationId xmlns:p14="http://schemas.microsoft.com/office/powerpoint/2010/main" val="2670626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8F634-98BA-402F-8740-D9157A3E6647}"/>
              </a:ext>
            </a:extLst>
          </p:cNvPr>
          <p:cNvSpPr>
            <a:spLocks noGrp="1"/>
          </p:cNvSpPr>
          <p:nvPr>
            <p:ph type="title"/>
          </p:nvPr>
        </p:nvSpPr>
        <p:spPr/>
        <p:txBody>
          <a:bodyPr/>
          <a:lstStyle/>
          <a:p>
            <a:r>
              <a:rPr lang="en-US" dirty="0"/>
              <a:t>Final model-LSTM</a:t>
            </a:r>
          </a:p>
        </p:txBody>
      </p:sp>
      <p:sp>
        <p:nvSpPr>
          <p:cNvPr id="3" name="Content Placeholder 2">
            <a:extLst>
              <a:ext uri="{FF2B5EF4-FFF2-40B4-BE49-F238E27FC236}">
                <a16:creationId xmlns:a16="http://schemas.microsoft.com/office/drawing/2014/main" id="{D96FF8EC-1650-40A4-B6BE-60893A662A12}"/>
              </a:ext>
            </a:extLst>
          </p:cNvPr>
          <p:cNvSpPr>
            <a:spLocks noGrp="1"/>
          </p:cNvSpPr>
          <p:nvPr>
            <p:ph idx="1"/>
          </p:nvPr>
        </p:nvSpPr>
        <p:spPr/>
        <p:txBody>
          <a:bodyPr>
            <a:normAutofit fontScale="77500" lnSpcReduction="20000"/>
          </a:bodyPr>
          <a:lstStyle/>
          <a:p>
            <a:r>
              <a:rPr lang="en-US" dirty="0"/>
              <a:t>An architecture with 2 stacked LSTM layers and 1 Dense Layers was used with optimized parameters.</a:t>
            </a:r>
          </a:p>
          <a:p>
            <a:r>
              <a:rPr lang="en-US" dirty="0"/>
              <a:t>Batch Size=50</a:t>
            </a:r>
          </a:p>
          <a:p>
            <a:r>
              <a:rPr lang="en-US" dirty="0"/>
              <a:t>Epochs= 10</a:t>
            </a:r>
          </a:p>
          <a:p>
            <a:r>
              <a:rPr lang="en-US" dirty="0"/>
              <a:t>Sequence= 30</a:t>
            </a:r>
          </a:p>
          <a:p>
            <a:r>
              <a:rPr lang="en-US" dirty="0"/>
              <a:t>Dropout was taken to be 0.2.</a:t>
            </a:r>
          </a:p>
          <a:p>
            <a:r>
              <a:rPr lang="en-US" dirty="0"/>
              <a:t>Activation Function= ‘Sigmoid’</a:t>
            </a:r>
          </a:p>
          <a:p>
            <a:r>
              <a:rPr lang="en-US" dirty="0"/>
              <a:t>Optimizer= ‘SGD’</a:t>
            </a:r>
          </a:p>
          <a:p>
            <a:r>
              <a:rPr lang="en-US" dirty="0"/>
              <a:t>Type of learning rate-</a:t>
            </a:r>
            <a:r>
              <a:rPr lang="en-US" dirty="0" err="1"/>
              <a:t>time_based</a:t>
            </a:r>
            <a:endParaRPr lang="en-US" dirty="0"/>
          </a:p>
          <a:p>
            <a:r>
              <a:rPr lang="en-US" b="1" dirty="0"/>
              <a:t>Accuracy= 97.99%</a:t>
            </a:r>
            <a:r>
              <a:rPr lang="en-US" dirty="0"/>
              <a:t>(earlier 97.32%)</a:t>
            </a:r>
          </a:p>
          <a:p>
            <a:r>
              <a:rPr lang="en-US" b="1" dirty="0"/>
              <a:t>Precision=98.2% </a:t>
            </a:r>
            <a:r>
              <a:rPr lang="en-US" dirty="0"/>
              <a:t>(earlier 98.4%)</a:t>
            </a:r>
          </a:p>
          <a:p>
            <a:r>
              <a:rPr lang="en-US" b="1" dirty="0"/>
              <a:t>Recall= 98.02% </a:t>
            </a:r>
            <a:r>
              <a:rPr lang="en-US" dirty="0"/>
              <a:t>(earlier 97.4%)</a:t>
            </a:r>
          </a:p>
          <a:p>
            <a:endParaRPr lang="en-US" dirty="0"/>
          </a:p>
        </p:txBody>
      </p:sp>
      <p:pic>
        <p:nvPicPr>
          <p:cNvPr id="6" name="Picture 5" descr="A screenshot of a cell phone&#10;&#10;Description generated with very high confidence">
            <a:extLst>
              <a:ext uri="{FF2B5EF4-FFF2-40B4-BE49-F238E27FC236}">
                <a16:creationId xmlns:a16="http://schemas.microsoft.com/office/drawing/2014/main" id="{F18809FD-E5A2-4F60-83D3-90FD7CE08577}"/>
              </a:ext>
            </a:extLst>
          </p:cNvPr>
          <p:cNvPicPr>
            <a:picLocks noChangeAspect="1"/>
          </p:cNvPicPr>
          <p:nvPr/>
        </p:nvPicPr>
        <p:blipFill>
          <a:blip r:embed="rId2"/>
          <a:stretch>
            <a:fillRect/>
          </a:stretch>
        </p:blipFill>
        <p:spPr>
          <a:xfrm>
            <a:off x="7029450" y="3038475"/>
            <a:ext cx="4977982" cy="3333750"/>
          </a:xfrm>
          <a:prstGeom prst="rect">
            <a:avLst/>
          </a:prstGeom>
        </p:spPr>
      </p:pic>
    </p:spTree>
    <p:extLst>
      <p:ext uri="{BB962C8B-B14F-4D97-AF65-F5344CB8AC3E}">
        <p14:creationId xmlns:p14="http://schemas.microsoft.com/office/powerpoint/2010/main" val="3432231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9660-C5AA-404F-8540-295A3C4CA52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40B82405-C566-4746-91AC-DFD62E35C813}"/>
              </a:ext>
            </a:extLst>
          </p:cNvPr>
          <p:cNvSpPr>
            <a:spLocks noGrp="1"/>
          </p:cNvSpPr>
          <p:nvPr>
            <p:ph idx="1"/>
          </p:nvPr>
        </p:nvSpPr>
        <p:spPr/>
        <p:txBody>
          <a:bodyPr>
            <a:normAutofit fontScale="92500" lnSpcReduction="10000"/>
          </a:bodyPr>
          <a:lstStyle/>
          <a:p>
            <a:r>
              <a:rPr lang="en-US" dirty="0"/>
              <a:t>False-Negatives play an important role in Failure Detection and it needs to be minimized.</a:t>
            </a:r>
          </a:p>
          <a:p>
            <a:r>
              <a:rPr lang="en-US" dirty="0"/>
              <a:t>Sampling technique is one of the methods to create a balance between the classes and thereby improve the recall.</a:t>
            </a:r>
          </a:p>
          <a:p>
            <a:r>
              <a:rPr lang="en-US" dirty="0"/>
              <a:t>Sampling does not improve the results of Random Forest due to it’s inbuilt concept of Bootstrap.</a:t>
            </a:r>
          </a:p>
          <a:p>
            <a:r>
              <a:rPr lang="en-US" dirty="0"/>
              <a:t>The performance of RNN/LSTM improves as we feed in more data to it.</a:t>
            </a:r>
          </a:p>
          <a:p>
            <a:r>
              <a:rPr lang="en-US" dirty="0"/>
              <a:t>Using variable learning rate we can improve the computational time without compromising much on the accuracy.</a:t>
            </a:r>
          </a:p>
          <a:p>
            <a:r>
              <a:rPr lang="en-US" dirty="0"/>
              <a:t>Optimizing the parameters of RNN/LSTM can help us achieve higher accuracy without having to stack a large number of layers.</a:t>
            </a:r>
          </a:p>
          <a:p>
            <a:pPr marL="0" indent="0">
              <a:buNone/>
            </a:pPr>
            <a:endParaRPr lang="en-US" dirty="0"/>
          </a:p>
        </p:txBody>
      </p:sp>
    </p:spTree>
    <p:extLst>
      <p:ext uri="{BB962C8B-B14F-4D97-AF65-F5344CB8AC3E}">
        <p14:creationId xmlns:p14="http://schemas.microsoft.com/office/powerpoint/2010/main" val="1934460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97D69-7498-4A91-9771-2D708E8572A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6A1449C-9DC3-4C7C-9CF8-AC30CE3EEBE3}"/>
              </a:ext>
            </a:extLst>
          </p:cNvPr>
          <p:cNvSpPr>
            <a:spLocks noGrp="1"/>
          </p:cNvSpPr>
          <p:nvPr>
            <p:ph idx="1"/>
          </p:nvPr>
        </p:nvSpPr>
        <p:spPr/>
        <p:txBody>
          <a:bodyPr/>
          <a:lstStyle/>
          <a:p>
            <a:r>
              <a:rPr lang="en-US" dirty="0">
                <a:hlinkClick r:id="rId2"/>
              </a:rPr>
              <a:t>https://machinelearningmastery.com/using-learning-rate-schedules-deep-learning-models-python-keras/</a:t>
            </a:r>
            <a:endParaRPr lang="en-US" dirty="0"/>
          </a:p>
          <a:p>
            <a:r>
              <a:rPr lang="en-US" dirty="0">
                <a:hlinkClick r:id="rId3"/>
              </a:rPr>
              <a:t>home.ustc.edu.cn/~</a:t>
            </a:r>
            <a:r>
              <a:rPr lang="en-US" dirty="0" err="1">
                <a:hlinkClick r:id="rId3"/>
              </a:rPr>
              <a:t>zcgong</a:t>
            </a:r>
            <a:r>
              <a:rPr lang="en-US" dirty="0">
                <a:hlinkClick r:id="rId3"/>
              </a:rPr>
              <a:t>/Paper/CIKM2016.pdf/</a:t>
            </a:r>
            <a:endParaRPr lang="en-US" dirty="0"/>
          </a:p>
          <a:p>
            <a:r>
              <a:rPr lang="en-US" dirty="0">
                <a:hlinkClick r:id="rId4"/>
              </a:rPr>
              <a:t>https://machinelearningmastery.com/adam-optimization-algorithm-for-deep-learning/</a:t>
            </a:r>
            <a:endParaRPr lang="en-US" dirty="0"/>
          </a:p>
          <a:p>
            <a:r>
              <a:rPr lang="en-US" dirty="0">
                <a:hlinkClick r:id="rId5"/>
              </a:rPr>
              <a:t>https://elitedatascience.com/keras-tutorial-deep-learning-in-python</a:t>
            </a:r>
            <a:endParaRPr lang="en-US" dirty="0"/>
          </a:p>
          <a:p>
            <a:r>
              <a:rPr lang="en-US" dirty="0">
                <a:hlinkClick r:id="rId6"/>
              </a:rPr>
              <a:t>https://keras.io/layers/recurrent/</a:t>
            </a:r>
            <a:endParaRPr lang="en-US" dirty="0"/>
          </a:p>
          <a:p>
            <a:r>
              <a:rPr lang="en-US" dirty="0">
                <a:hlinkClick r:id="rId7"/>
              </a:rPr>
              <a:t>https://keras.io/layers/recurrent/#simplernn</a:t>
            </a:r>
            <a:endParaRPr lang="en-US" dirty="0"/>
          </a:p>
          <a:p>
            <a:r>
              <a:rPr lang="en-US" dirty="0">
                <a:hlinkClick r:id="rId8"/>
              </a:rPr>
              <a:t>https://keras.io/layers/recurrent/#stackedrnncells</a:t>
            </a:r>
            <a:endParaRPr lang="en-US" dirty="0"/>
          </a:p>
          <a:p>
            <a:pPr marL="0" indent="0">
              <a:buNone/>
            </a:pPr>
            <a:endParaRPr lang="en-US" dirty="0"/>
          </a:p>
        </p:txBody>
      </p:sp>
    </p:spTree>
    <p:extLst>
      <p:ext uri="{BB962C8B-B14F-4D97-AF65-F5344CB8AC3E}">
        <p14:creationId xmlns:p14="http://schemas.microsoft.com/office/powerpoint/2010/main" val="22365372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60CCF-17FE-43B0-8EB6-D3C70C27D17A}"/>
              </a:ext>
            </a:extLst>
          </p:cNvPr>
          <p:cNvSpPr>
            <a:spLocks noGrp="1"/>
          </p:cNvSpPr>
          <p:nvPr>
            <p:ph type="ctrTitle"/>
          </p:nvPr>
        </p:nvSpPr>
        <p:spPr/>
        <p:txBody>
          <a:bodyPr/>
          <a:lstStyle/>
          <a:p>
            <a:r>
              <a:rPr lang="en-US" b="1" dirty="0"/>
              <a:t>					THANK YOU!</a:t>
            </a:r>
            <a:br>
              <a:rPr lang="en-US" b="1" dirty="0"/>
            </a:br>
            <a:r>
              <a:rPr lang="en-US" b="1" dirty="0"/>
              <a:t>					QUESTIONS?</a:t>
            </a:r>
          </a:p>
        </p:txBody>
      </p:sp>
      <p:sp>
        <p:nvSpPr>
          <p:cNvPr id="3" name="Subtitle 2">
            <a:extLst>
              <a:ext uri="{FF2B5EF4-FFF2-40B4-BE49-F238E27FC236}">
                <a16:creationId xmlns:a16="http://schemas.microsoft.com/office/drawing/2014/main" id="{C4DD84D6-AF95-4DAF-862C-0A176CDEB5AC}"/>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FE1B572E-B61C-4370-8F7D-E70DD059CEA5}"/>
              </a:ext>
            </a:extLst>
          </p:cNvPr>
          <p:cNvPicPr>
            <a:picLocks noChangeAspect="1"/>
          </p:cNvPicPr>
          <p:nvPr/>
        </p:nvPicPr>
        <p:blipFill>
          <a:blip r:embed="rId2"/>
          <a:stretch>
            <a:fillRect/>
          </a:stretch>
        </p:blipFill>
        <p:spPr>
          <a:xfrm>
            <a:off x="7222617" y="3742677"/>
            <a:ext cx="4876800" cy="2677648"/>
          </a:xfrm>
          <a:prstGeom prst="rect">
            <a:avLst/>
          </a:prstGeom>
        </p:spPr>
      </p:pic>
    </p:spTree>
    <p:extLst>
      <p:ext uri="{BB962C8B-B14F-4D97-AF65-F5344CB8AC3E}">
        <p14:creationId xmlns:p14="http://schemas.microsoft.com/office/powerpoint/2010/main" val="22592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F1C78-30F8-4D5B-AE5B-C72B11A8DAAB}"/>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DC70EC6A-19B0-46AC-9A42-C032E5DD394D}"/>
              </a:ext>
            </a:extLst>
          </p:cNvPr>
          <p:cNvSpPr>
            <a:spLocks noGrp="1"/>
          </p:cNvSpPr>
          <p:nvPr>
            <p:ph idx="1"/>
          </p:nvPr>
        </p:nvSpPr>
        <p:spPr/>
        <p:txBody>
          <a:bodyPr/>
          <a:lstStyle/>
          <a:p>
            <a:r>
              <a:rPr lang="en-US" dirty="0"/>
              <a:t>Develop a failure detection model using Recurrent Neural Networks/Long Short-Term Memory which would predict if the air-craft engine is going to fail in future or not.</a:t>
            </a:r>
          </a:p>
          <a:p>
            <a:r>
              <a:rPr lang="en-US" dirty="0"/>
              <a:t>This model will help the companies to take pre-cautionary actions of maintenance on the engines so that breakdown can be avoided which in turn will save a lot of time and money for them.</a:t>
            </a:r>
          </a:p>
        </p:txBody>
      </p:sp>
      <p:pic>
        <p:nvPicPr>
          <p:cNvPr id="5" name="Picture 4">
            <a:extLst>
              <a:ext uri="{FF2B5EF4-FFF2-40B4-BE49-F238E27FC236}">
                <a16:creationId xmlns:a16="http://schemas.microsoft.com/office/drawing/2014/main" id="{BAD06BC3-5DA4-40CD-8327-6644343B8A35}"/>
              </a:ext>
            </a:extLst>
          </p:cNvPr>
          <p:cNvPicPr>
            <a:picLocks noChangeAspect="1"/>
          </p:cNvPicPr>
          <p:nvPr/>
        </p:nvPicPr>
        <p:blipFill>
          <a:blip r:embed="rId2"/>
          <a:stretch>
            <a:fillRect/>
          </a:stretch>
        </p:blipFill>
        <p:spPr>
          <a:xfrm>
            <a:off x="8929687" y="4129087"/>
            <a:ext cx="2962275" cy="2728913"/>
          </a:xfrm>
          <a:prstGeom prst="rect">
            <a:avLst/>
          </a:prstGeom>
        </p:spPr>
      </p:pic>
    </p:spTree>
    <p:extLst>
      <p:ext uri="{BB962C8B-B14F-4D97-AF65-F5344CB8AC3E}">
        <p14:creationId xmlns:p14="http://schemas.microsoft.com/office/powerpoint/2010/main" val="4128645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637E-6B86-46E0-8092-35E3EFFCF15D}"/>
              </a:ext>
            </a:extLst>
          </p:cNvPr>
          <p:cNvSpPr>
            <a:spLocks noGrp="1"/>
          </p:cNvSpPr>
          <p:nvPr>
            <p:ph type="title"/>
          </p:nvPr>
        </p:nvSpPr>
        <p:spPr/>
        <p:txBody>
          <a:bodyPr/>
          <a:lstStyle/>
          <a:p>
            <a:r>
              <a:rPr lang="en-US" dirty="0"/>
              <a:t>LITERATURE REVIEW</a:t>
            </a:r>
          </a:p>
        </p:txBody>
      </p:sp>
      <p:graphicFrame>
        <p:nvGraphicFramePr>
          <p:cNvPr id="4" name="Content Placeholder 3">
            <a:extLst>
              <a:ext uri="{FF2B5EF4-FFF2-40B4-BE49-F238E27FC236}">
                <a16:creationId xmlns:a16="http://schemas.microsoft.com/office/drawing/2014/main" id="{F34281A7-7658-4D71-8A93-AB5986824EAF}"/>
              </a:ext>
            </a:extLst>
          </p:cNvPr>
          <p:cNvGraphicFramePr>
            <a:graphicFrameLocks noGrp="1"/>
          </p:cNvGraphicFramePr>
          <p:nvPr>
            <p:ph idx="1"/>
            <p:extLst>
              <p:ext uri="{D42A27DB-BD31-4B8C-83A1-F6EECF244321}">
                <p14:modId xmlns:p14="http://schemas.microsoft.com/office/powerpoint/2010/main" val="3876004305"/>
              </p:ext>
            </p:extLst>
          </p:nvPr>
        </p:nvGraphicFramePr>
        <p:xfrm>
          <a:off x="541019" y="2286001"/>
          <a:ext cx="10605517" cy="4572000"/>
        </p:xfrm>
        <a:graphic>
          <a:graphicData uri="http://schemas.openxmlformats.org/drawingml/2006/table">
            <a:tbl>
              <a:tblPr firstRow="1" firstCol="1" bandRow="1">
                <a:tableStyleId>{5C22544A-7EE6-4342-B048-85BDC9FD1C3A}</a:tableStyleId>
              </a:tblPr>
              <a:tblGrid>
                <a:gridCol w="7280105">
                  <a:extLst>
                    <a:ext uri="{9D8B030D-6E8A-4147-A177-3AD203B41FA5}">
                      <a16:colId xmlns:a16="http://schemas.microsoft.com/office/drawing/2014/main" val="2773719192"/>
                    </a:ext>
                  </a:extLst>
                </a:gridCol>
                <a:gridCol w="2240316">
                  <a:extLst>
                    <a:ext uri="{9D8B030D-6E8A-4147-A177-3AD203B41FA5}">
                      <a16:colId xmlns:a16="http://schemas.microsoft.com/office/drawing/2014/main" val="4017092054"/>
                    </a:ext>
                  </a:extLst>
                </a:gridCol>
                <a:gridCol w="1085096">
                  <a:extLst>
                    <a:ext uri="{9D8B030D-6E8A-4147-A177-3AD203B41FA5}">
                      <a16:colId xmlns:a16="http://schemas.microsoft.com/office/drawing/2014/main" val="1752228522"/>
                    </a:ext>
                  </a:extLst>
                </a:gridCol>
              </a:tblGrid>
              <a:tr h="326591">
                <a:tc>
                  <a:txBody>
                    <a:bodyPr/>
                    <a:lstStyle/>
                    <a:p>
                      <a:pPr marL="0" marR="0" algn="ctr">
                        <a:lnSpc>
                          <a:spcPct val="107000"/>
                        </a:lnSpc>
                        <a:spcBef>
                          <a:spcPts val="0"/>
                        </a:spcBef>
                        <a:spcAft>
                          <a:spcPts val="0"/>
                        </a:spcAft>
                      </a:pPr>
                      <a:r>
                        <a:rPr lang="en-US" sz="1000" dirty="0">
                          <a:effectLst/>
                        </a:rPr>
                        <a:t>PAPER TITLES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5877" marR="35877" marT="0" marB="0"/>
                </a:tc>
                <a:tc>
                  <a:txBody>
                    <a:bodyPr/>
                    <a:lstStyle/>
                    <a:p>
                      <a:pPr marL="0" marR="0" algn="ctr">
                        <a:lnSpc>
                          <a:spcPct val="107000"/>
                        </a:lnSpc>
                        <a:spcBef>
                          <a:spcPts val="0"/>
                        </a:spcBef>
                        <a:spcAft>
                          <a:spcPts val="0"/>
                        </a:spcAft>
                      </a:pPr>
                      <a:r>
                        <a:rPr lang="en-US" sz="1000">
                          <a:effectLst/>
                        </a:rPr>
                        <a:t>AUTHORS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5877" marR="35877" marT="0" marB="0"/>
                </a:tc>
                <a:tc>
                  <a:txBody>
                    <a:bodyPr/>
                    <a:lstStyle/>
                    <a:p>
                      <a:pPr marL="0" marR="0" algn="ctr">
                        <a:lnSpc>
                          <a:spcPct val="107000"/>
                        </a:lnSpc>
                        <a:spcBef>
                          <a:spcPts val="0"/>
                        </a:spcBef>
                        <a:spcAft>
                          <a:spcPts val="0"/>
                        </a:spcAft>
                      </a:pPr>
                      <a:r>
                        <a:rPr lang="en-US" sz="1000" spc="15">
                          <a:effectLst/>
                        </a:rPr>
                        <a:t>PUBLISHED Date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5877" marR="35877" marT="0" marB="0"/>
                </a:tc>
                <a:extLst>
                  <a:ext uri="{0D108BD9-81ED-4DB2-BD59-A6C34878D82A}">
                    <a16:rowId xmlns:a16="http://schemas.microsoft.com/office/drawing/2014/main" val="388708329"/>
                  </a:ext>
                </a:extLst>
              </a:tr>
              <a:tr h="494210">
                <a:tc>
                  <a:txBody>
                    <a:bodyPr/>
                    <a:lstStyle/>
                    <a:p>
                      <a:pPr marL="0" marR="0" algn="l">
                        <a:lnSpc>
                          <a:spcPct val="107000"/>
                        </a:lnSpc>
                        <a:spcBef>
                          <a:spcPts val="0"/>
                        </a:spcBef>
                        <a:spcAft>
                          <a:spcPts val="0"/>
                        </a:spcAft>
                      </a:pPr>
                      <a:r>
                        <a:rPr lang="en-US" sz="1000">
                          <a:effectLst/>
                        </a:rPr>
                        <a:t>Remaining Useful Life Prediction of Hybrid Ceramic Bearings Using an Integrated Deep Learning and Particle Filter Approach </a:t>
                      </a:r>
                    </a:p>
                    <a:p>
                      <a:pPr marL="0" marR="0" algn="l">
                        <a:lnSpc>
                          <a:spcPct val="107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5877" marR="35877" marT="0" marB="0"/>
                </a:tc>
                <a:tc>
                  <a:txBody>
                    <a:bodyPr/>
                    <a:lstStyle/>
                    <a:p>
                      <a:pPr marL="0" marR="0" algn="l">
                        <a:lnSpc>
                          <a:spcPct val="107000"/>
                        </a:lnSpc>
                        <a:spcBef>
                          <a:spcPts val="0"/>
                        </a:spcBef>
                        <a:spcAft>
                          <a:spcPts val="0"/>
                        </a:spcAft>
                      </a:pPr>
                      <a:r>
                        <a:rPr lang="en-US" sz="1000" spc="15">
                          <a:effectLst/>
                        </a:rPr>
                        <a:t>Jason Deutsch, Miao He and David He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5877" marR="35877" marT="0" marB="0"/>
                </a:tc>
                <a:tc>
                  <a:txBody>
                    <a:bodyPr/>
                    <a:lstStyle/>
                    <a:p>
                      <a:pPr marL="0" marR="0" algn="ctr">
                        <a:lnSpc>
                          <a:spcPct val="107000"/>
                        </a:lnSpc>
                        <a:spcBef>
                          <a:spcPts val="0"/>
                        </a:spcBef>
                        <a:spcAft>
                          <a:spcPts val="0"/>
                        </a:spcAft>
                      </a:pPr>
                      <a:r>
                        <a:rPr lang="en-US" sz="1000" spc="15">
                          <a:effectLst/>
                        </a:rPr>
                        <a:t>23 June 2017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5877" marR="35877" marT="0" marB="0"/>
                </a:tc>
                <a:extLst>
                  <a:ext uri="{0D108BD9-81ED-4DB2-BD59-A6C34878D82A}">
                    <a16:rowId xmlns:a16="http://schemas.microsoft.com/office/drawing/2014/main" val="971124623"/>
                  </a:ext>
                </a:extLst>
              </a:tr>
              <a:tr h="494210">
                <a:tc>
                  <a:txBody>
                    <a:bodyPr/>
                    <a:lstStyle/>
                    <a:p>
                      <a:pPr marL="0" marR="0" algn="l">
                        <a:lnSpc>
                          <a:spcPct val="107000"/>
                        </a:lnSpc>
                        <a:spcBef>
                          <a:spcPts val="0"/>
                        </a:spcBef>
                        <a:spcAft>
                          <a:spcPts val="0"/>
                        </a:spcAft>
                      </a:pPr>
                      <a:r>
                        <a:rPr lang="en-US" sz="1000" dirty="0">
                          <a:effectLst/>
                        </a:rPr>
                        <a:t>Aircraft engine health prognostics based on logistic regression with penalization regularization and state-space-based degradation framework</a:t>
                      </a:r>
                    </a:p>
                    <a:p>
                      <a:pPr marL="0" marR="0" algn="l">
                        <a:lnSpc>
                          <a:spcPct val="107000"/>
                        </a:lnSpc>
                        <a:spcBef>
                          <a:spcPts val="0"/>
                        </a:spcBef>
                        <a:spcAft>
                          <a:spcPts val="0"/>
                        </a:spcAft>
                        <a:tabLst>
                          <a:tab pos="1927860" algn="l"/>
                        </a:tabLs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5877" marR="35877" marT="0" marB="0"/>
                </a:tc>
                <a:tc>
                  <a:txBody>
                    <a:bodyPr/>
                    <a:lstStyle/>
                    <a:p>
                      <a:pPr marL="0" marR="0" algn="l">
                        <a:lnSpc>
                          <a:spcPct val="107000"/>
                        </a:lnSpc>
                        <a:spcBef>
                          <a:spcPts val="0"/>
                        </a:spcBef>
                        <a:spcAft>
                          <a:spcPts val="0"/>
                        </a:spcAft>
                      </a:pPr>
                      <a:r>
                        <a:rPr lang="en-US" sz="1000">
                          <a:effectLst/>
                        </a:rPr>
                        <a:t>Jianbo Yu</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5877" marR="35877" marT="0" marB="0"/>
                </a:tc>
                <a:tc>
                  <a:txBody>
                    <a:bodyPr/>
                    <a:lstStyle/>
                    <a:p>
                      <a:pPr marL="0" marR="0" algn="ctr">
                        <a:lnSpc>
                          <a:spcPct val="107000"/>
                        </a:lnSpc>
                        <a:spcBef>
                          <a:spcPts val="0"/>
                        </a:spcBef>
                        <a:spcAft>
                          <a:spcPts val="0"/>
                        </a:spcAft>
                      </a:pPr>
                      <a:r>
                        <a:rPr lang="en-US" sz="1000">
                          <a:effectLst/>
                        </a:rPr>
                        <a:t>23 May 2017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5877" marR="35877" marT="0" marB="0"/>
                </a:tc>
                <a:extLst>
                  <a:ext uri="{0D108BD9-81ED-4DB2-BD59-A6C34878D82A}">
                    <a16:rowId xmlns:a16="http://schemas.microsoft.com/office/drawing/2014/main" val="3686448968"/>
                  </a:ext>
                </a:extLst>
              </a:tr>
              <a:tr h="326700">
                <a:tc>
                  <a:txBody>
                    <a:bodyPr/>
                    <a:lstStyle/>
                    <a:p>
                      <a:pPr marL="0" marR="0" algn="l">
                        <a:lnSpc>
                          <a:spcPct val="107000"/>
                        </a:lnSpc>
                        <a:spcBef>
                          <a:spcPts val="0"/>
                        </a:spcBef>
                        <a:spcAft>
                          <a:spcPts val="0"/>
                        </a:spcAft>
                      </a:pPr>
                      <a:r>
                        <a:rPr lang="en-US" sz="1000" dirty="0">
                          <a:effectLst/>
                        </a:rPr>
                        <a:t>Fault Tolerant Control, Artificial Intelligence and Predictive Analytics for Aerospace Systems: An Overview</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5877" marR="35877" marT="0" marB="0"/>
                </a:tc>
                <a:tc>
                  <a:txBody>
                    <a:bodyPr/>
                    <a:lstStyle/>
                    <a:p>
                      <a:pPr marL="0" marR="0" algn="l">
                        <a:lnSpc>
                          <a:spcPct val="107000"/>
                        </a:lnSpc>
                        <a:spcBef>
                          <a:spcPts val="0"/>
                        </a:spcBef>
                        <a:spcAft>
                          <a:spcPts val="0"/>
                        </a:spcAft>
                      </a:pPr>
                      <a:r>
                        <a:rPr lang="en-US" sz="1000" spc="20">
                          <a:effectLst/>
                        </a:rPr>
                        <a:t>Krishna Dev Kumar,</a:t>
                      </a:r>
                      <a:endParaRPr lang="en-US" sz="1000">
                        <a:effectLst/>
                      </a:endParaRPr>
                    </a:p>
                    <a:p>
                      <a:pPr marL="0" marR="0" algn="l">
                        <a:lnSpc>
                          <a:spcPct val="107000"/>
                        </a:lnSpc>
                        <a:spcBef>
                          <a:spcPts val="0"/>
                        </a:spcBef>
                        <a:spcAft>
                          <a:spcPts val="0"/>
                        </a:spcAft>
                      </a:pPr>
                      <a:r>
                        <a:rPr lang="en-US" sz="1000" spc="20">
                          <a:effectLst/>
                        </a:rPr>
                        <a:t>Venkatesh Muthusamy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5877" marR="35877" marT="0" marB="0"/>
                </a:tc>
                <a:tc>
                  <a:txBody>
                    <a:bodyPr/>
                    <a:lstStyle/>
                    <a:p>
                      <a:pPr marL="0" marR="0" algn="ctr">
                        <a:lnSpc>
                          <a:spcPct val="107000"/>
                        </a:lnSpc>
                        <a:spcBef>
                          <a:spcPts val="0"/>
                        </a:spcBef>
                        <a:spcAft>
                          <a:spcPts val="0"/>
                        </a:spcAft>
                      </a:pPr>
                      <a:r>
                        <a:rPr lang="en-US" sz="1000" spc="20">
                          <a:effectLst/>
                        </a:rPr>
                        <a:t>11 October 2017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5877" marR="35877" marT="0" marB="0"/>
                </a:tc>
                <a:extLst>
                  <a:ext uri="{0D108BD9-81ED-4DB2-BD59-A6C34878D82A}">
                    <a16:rowId xmlns:a16="http://schemas.microsoft.com/office/drawing/2014/main" val="447964784"/>
                  </a:ext>
                </a:extLst>
              </a:tr>
              <a:tr h="494319">
                <a:tc>
                  <a:txBody>
                    <a:bodyPr/>
                    <a:lstStyle/>
                    <a:p>
                      <a:pPr marL="0" marR="0" algn="l">
                        <a:lnSpc>
                          <a:spcPct val="107000"/>
                        </a:lnSpc>
                        <a:spcBef>
                          <a:spcPts val="0"/>
                        </a:spcBef>
                        <a:spcAft>
                          <a:spcPts val="0"/>
                        </a:spcAft>
                      </a:pPr>
                      <a:r>
                        <a:rPr lang="en-US" sz="1000">
                          <a:effectLst/>
                        </a:rPr>
                        <a:t>Fault Diagnosis from Raw Sensor Data Using Deep Neural Networks Considering Temporal Coherence</a:t>
                      </a:r>
                    </a:p>
                    <a:p>
                      <a:pPr marL="0" marR="0" algn="l">
                        <a:lnSpc>
                          <a:spcPct val="107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5877" marR="35877" marT="0" marB="0"/>
                </a:tc>
                <a:tc>
                  <a:txBody>
                    <a:bodyPr/>
                    <a:lstStyle/>
                    <a:p>
                      <a:pPr marL="0" marR="0" algn="l">
                        <a:lnSpc>
                          <a:spcPct val="107000"/>
                        </a:lnSpc>
                        <a:spcBef>
                          <a:spcPts val="0"/>
                        </a:spcBef>
                        <a:spcAft>
                          <a:spcPts val="0"/>
                        </a:spcAft>
                      </a:pPr>
                      <a:r>
                        <a:rPr lang="en-US" sz="1000" u="none" strike="noStrike" dirty="0">
                          <a:effectLst/>
                        </a:rPr>
                        <a:t>Ran Zhang</a:t>
                      </a:r>
                      <a:r>
                        <a:rPr lang="en-US" sz="1000" dirty="0">
                          <a:effectLst/>
                        </a:rPr>
                        <a:t>,</a:t>
                      </a:r>
                      <a:r>
                        <a:rPr lang="en-US" sz="1000" baseline="30000" dirty="0">
                          <a:effectLst/>
                        </a:rPr>
                        <a:t> </a:t>
                      </a:r>
                      <a:r>
                        <a:rPr lang="en-US" sz="1000" u="none" strike="noStrike" dirty="0">
                          <a:effectLst/>
                        </a:rPr>
                        <a:t>Yong Guan</a:t>
                      </a:r>
                      <a:endParaRPr lang="en-US" sz="1000" dirty="0">
                        <a:effectLst/>
                      </a:endParaRPr>
                    </a:p>
                    <a:p>
                      <a:pPr marL="0" marR="0" algn="l">
                        <a:lnSpc>
                          <a:spcPct val="107000"/>
                        </a:lnSpc>
                        <a:spcBef>
                          <a:spcPts val="0"/>
                        </a:spcBef>
                        <a:spcAft>
                          <a:spcPts val="0"/>
                        </a:spcAft>
                      </a:pPr>
                      <a:r>
                        <a:rPr lang="en-US" sz="1000" u="none" strike="noStrike" dirty="0">
                          <a:effectLst/>
                        </a:rPr>
                        <a:t>Zhen Peng</a:t>
                      </a:r>
                      <a:r>
                        <a:rPr lang="en-US" sz="1000" dirty="0">
                          <a:effectLst/>
                        </a:rPr>
                        <a:t>, </a:t>
                      </a:r>
                      <a:r>
                        <a:rPr lang="en-US" sz="1000" u="none" strike="noStrike" dirty="0" err="1">
                          <a:effectLst/>
                        </a:rPr>
                        <a:t>Lifeng</a:t>
                      </a:r>
                      <a:r>
                        <a:rPr lang="en-US" sz="1000" u="none" strike="noStrike" dirty="0">
                          <a:effectLst/>
                        </a:rPr>
                        <a:t> Wu</a:t>
                      </a:r>
                      <a:r>
                        <a:rPr lang="en-US" sz="1000" dirty="0">
                          <a:effectLst/>
                        </a:rPr>
                        <a:t>,</a:t>
                      </a:r>
                    </a:p>
                    <a:p>
                      <a:pPr marL="0" marR="0" algn="l">
                        <a:lnSpc>
                          <a:spcPct val="107000"/>
                        </a:lnSpc>
                        <a:spcBef>
                          <a:spcPts val="0"/>
                        </a:spcBef>
                        <a:spcAft>
                          <a:spcPts val="0"/>
                        </a:spcAft>
                      </a:pPr>
                      <a:r>
                        <a:rPr lang="en-US" sz="1000" u="none" strike="noStrike" dirty="0" err="1">
                          <a:effectLst/>
                        </a:rPr>
                        <a:t>Beibei</a:t>
                      </a:r>
                      <a:r>
                        <a:rPr lang="en-US" sz="1000" u="none" strike="noStrike" dirty="0">
                          <a:effectLst/>
                        </a:rPr>
                        <a:t> Yao</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5877" marR="35877" marT="0" marB="0"/>
                </a:tc>
                <a:tc>
                  <a:txBody>
                    <a:bodyPr/>
                    <a:lstStyle/>
                    <a:p>
                      <a:pPr marL="0" marR="0" algn="ctr">
                        <a:lnSpc>
                          <a:spcPct val="107000"/>
                        </a:lnSpc>
                        <a:spcBef>
                          <a:spcPts val="0"/>
                        </a:spcBef>
                        <a:spcAft>
                          <a:spcPts val="0"/>
                        </a:spcAft>
                      </a:pPr>
                      <a:r>
                        <a:rPr lang="en-US" sz="1000">
                          <a:effectLst/>
                        </a:rPr>
                        <a:t>9 March 2017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5877" marR="35877" marT="0" marB="0"/>
                </a:tc>
                <a:extLst>
                  <a:ext uri="{0D108BD9-81ED-4DB2-BD59-A6C34878D82A}">
                    <a16:rowId xmlns:a16="http://schemas.microsoft.com/office/drawing/2014/main" val="2863612229"/>
                  </a:ext>
                </a:extLst>
              </a:tr>
              <a:tr h="997175">
                <a:tc>
                  <a:txBody>
                    <a:bodyPr/>
                    <a:lstStyle/>
                    <a:p>
                      <a:pPr marL="0" marR="0" algn="l">
                        <a:lnSpc>
                          <a:spcPct val="107000"/>
                        </a:lnSpc>
                        <a:spcBef>
                          <a:spcPts val="0"/>
                        </a:spcBef>
                        <a:spcAft>
                          <a:spcPts val="0"/>
                        </a:spcAft>
                      </a:pPr>
                      <a:r>
                        <a:rPr lang="en-US" sz="1000" dirty="0">
                          <a:effectLst/>
                        </a:rPr>
                        <a:t>Fault diagnosis of low speed bearing based on relevance vector machine and support vector machine</a:t>
                      </a:r>
                    </a:p>
                    <a:p>
                      <a:pPr marL="0" marR="0" algn="l">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5877" marR="35877" marT="0" marB="0"/>
                </a:tc>
                <a:tc>
                  <a:txBody>
                    <a:bodyPr/>
                    <a:lstStyle/>
                    <a:p>
                      <a:pPr marL="0" marR="0" algn="l">
                        <a:lnSpc>
                          <a:spcPct val="107000"/>
                        </a:lnSpc>
                        <a:spcBef>
                          <a:spcPts val="0"/>
                        </a:spcBef>
                        <a:spcAft>
                          <a:spcPts val="0"/>
                        </a:spcAft>
                      </a:pPr>
                      <a:r>
                        <a:rPr lang="en-US" sz="1000">
                          <a:effectLst/>
                        </a:rPr>
                        <a:t>Achmad Widodo, Eric Y.Kim, Jong-DukSon</a:t>
                      </a:r>
                    </a:p>
                    <a:p>
                      <a:pPr marL="0" marR="0" algn="l">
                        <a:lnSpc>
                          <a:spcPct val="107000"/>
                        </a:lnSpc>
                        <a:spcBef>
                          <a:spcPts val="0"/>
                        </a:spcBef>
                        <a:spcAft>
                          <a:spcPts val="0"/>
                        </a:spcAft>
                      </a:pPr>
                      <a:r>
                        <a:rPr lang="en-US" sz="1000">
                          <a:effectLst/>
                        </a:rPr>
                        <a:t>,Bo-SukYang, Andy C.C. Tan, Dong-Sik Gu,</a:t>
                      </a:r>
                    </a:p>
                    <a:p>
                      <a:pPr marL="0" marR="0" algn="l">
                        <a:lnSpc>
                          <a:spcPct val="107000"/>
                        </a:lnSpc>
                        <a:spcBef>
                          <a:spcPts val="0"/>
                        </a:spcBef>
                        <a:spcAft>
                          <a:spcPts val="0"/>
                        </a:spcAft>
                      </a:pPr>
                      <a:r>
                        <a:rPr lang="en-US" sz="1000">
                          <a:effectLst/>
                        </a:rPr>
                        <a:t>Byeong-Keun Choi,</a:t>
                      </a:r>
                    </a:p>
                    <a:p>
                      <a:pPr marL="0" marR="0" algn="l">
                        <a:lnSpc>
                          <a:spcPct val="107000"/>
                        </a:lnSpc>
                        <a:spcBef>
                          <a:spcPts val="0"/>
                        </a:spcBef>
                        <a:spcAft>
                          <a:spcPts val="0"/>
                        </a:spcAft>
                      </a:pPr>
                      <a:r>
                        <a:rPr lang="en-US" sz="1000">
                          <a:effectLst/>
                        </a:rPr>
                        <a:t>Joseph Mathew</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5877" marR="35877" marT="0" marB="0"/>
                </a:tc>
                <a:tc>
                  <a:txBody>
                    <a:bodyPr/>
                    <a:lstStyle/>
                    <a:p>
                      <a:pPr marL="0" marR="0" algn="ctr">
                        <a:lnSpc>
                          <a:spcPct val="107000"/>
                        </a:lnSpc>
                        <a:spcBef>
                          <a:spcPts val="0"/>
                        </a:spcBef>
                        <a:spcAft>
                          <a:spcPts val="0"/>
                        </a:spcAft>
                      </a:pPr>
                      <a:r>
                        <a:rPr lang="en-US" sz="1000">
                          <a:effectLst/>
                        </a:rPr>
                        <a:t>April 2009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5877" marR="35877" marT="0" marB="0"/>
                </a:tc>
                <a:extLst>
                  <a:ext uri="{0D108BD9-81ED-4DB2-BD59-A6C34878D82A}">
                    <a16:rowId xmlns:a16="http://schemas.microsoft.com/office/drawing/2014/main" val="1747666935"/>
                  </a:ext>
                </a:extLst>
              </a:tr>
              <a:tr h="472238">
                <a:tc>
                  <a:txBody>
                    <a:bodyPr/>
                    <a:lstStyle/>
                    <a:p>
                      <a:pPr marL="0" marR="0" algn="l">
                        <a:lnSpc>
                          <a:spcPct val="200000"/>
                        </a:lnSpc>
                        <a:spcBef>
                          <a:spcPts val="0"/>
                        </a:spcBef>
                        <a:spcAft>
                          <a:spcPts val="0"/>
                        </a:spcAft>
                      </a:pPr>
                      <a:r>
                        <a:rPr lang="en-US" sz="1000">
                          <a:effectLst/>
                        </a:rPr>
                        <a:t>A Review of Machine Learning based Anomaly Detection Techniques.</a:t>
                      </a:r>
                    </a:p>
                    <a:p>
                      <a:pPr marL="0" marR="0" algn="l">
                        <a:lnSpc>
                          <a:spcPct val="107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5877" marR="35877" marT="0" marB="0"/>
                </a:tc>
                <a:tc>
                  <a:txBody>
                    <a:bodyPr/>
                    <a:lstStyle/>
                    <a:p>
                      <a:pPr marL="0" marR="0" algn="l">
                        <a:lnSpc>
                          <a:spcPct val="107000"/>
                        </a:lnSpc>
                        <a:spcBef>
                          <a:spcPts val="0"/>
                        </a:spcBef>
                        <a:spcAft>
                          <a:spcPts val="0"/>
                        </a:spcAft>
                      </a:pPr>
                      <a:r>
                        <a:rPr lang="en-US" sz="1000">
                          <a:effectLst/>
                        </a:rPr>
                        <a:t>Harjinder Kaur, Gurpreet Singh,</a:t>
                      </a:r>
                    </a:p>
                    <a:p>
                      <a:pPr marL="0" marR="0" algn="l">
                        <a:lnSpc>
                          <a:spcPct val="107000"/>
                        </a:lnSpc>
                        <a:spcBef>
                          <a:spcPts val="0"/>
                        </a:spcBef>
                        <a:spcAft>
                          <a:spcPts val="0"/>
                        </a:spcAft>
                      </a:pPr>
                      <a:r>
                        <a:rPr lang="en-US" sz="1000">
                          <a:effectLst/>
                        </a:rPr>
                        <a:t>Jaspreet Minhas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5877" marR="35877" marT="0" marB="0"/>
                </a:tc>
                <a:tc>
                  <a:txBody>
                    <a:bodyPr/>
                    <a:lstStyle/>
                    <a:p>
                      <a:pPr marL="0" marR="0" algn="ctr">
                        <a:lnSpc>
                          <a:spcPct val="107000"/>
                        </a:lnSpc>
                        <a:spcBef>
                          <a:spcPts val="0"/>
                        </a:spcBef>
                        <a:spcAft>
                          <a:spcPts val="0"/>
                        </a:spcAft>
                      </a:pPr>
                      <a:r>
                        <a:rPr lang="en-US" sz="1000">
                          <a:effectLst/>
                        </a:rPr>
                        <a:t>10 March 2013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5877" marR="35877" marT="0" marB="0"/>
                </a:tc>
                <a:extLst>
                  <a:ext uri="{0D108BD9-81ED-4DB2-BD59-A6C34878D82A}">
                    <a16:rowId xmlns:a16="http://schemas.microsoft.com/office/drawing/2014/main" val="2681955484"/>
                  </a:ext>
                </a:extLst>
              </a:tr>
              <a:tr h="472238">
                <a:tc>
                  <a:txBody>
                    <a:bodyPr/>
                    <a:lstStyle/>
                    <a:p>
                      <a:pPr marL="0" marR="0" algn="l">
                        <a:lnSpc>
                          <a:spcPct val="200000"/>
                        </a:lnSpc>
                        <a:spcBef>
                          <a:spcPts val="0"/>
                        </a:spcBef>
                        <a:spcAft>
                          <a:spcPts val="0"/>
                        </a:spcAft>
                      </a:pPr>
                      <a:r>
                        <a:rPr lang="en-US" sz="1000" dirty="0">
                          <a:effectLst/>
                        </a:rPr>
                        <a:t>Deep Learning for Time-Series Analysis</a:t>
                      </a:r>
                    </a:p>
                    <a:p>
                      <a:pPr marL="0" marR="0" algn="l">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5877" marR="35877" marT="0" marB="0"/>
                </a:tc>
                <a:tc>
                  <a:txBody>
                    <a:bodyPr/>
                    <a:lstStyle/>
                    <a:p>
                      <a:pPr marL="0" marR="0" algn="l">
                        <a:lnSpc>
                          <a:spcPct val="107000"/>
                        </a:lnSpc>
                        <a:spcBef>
                          <a:spcPts val="0"/>
                        </a:spcBef>
                        <a:spcAft>
                          <a:spcPts val="0"/>
                        </a:spcAft>
                      </a:pPr>
                      <a:r>
                        <a:rPr lang="en-US" sz="1000">
                          <a:effectLst/>
                        </a:rPr>
                        <a:t>John Gamboa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5877" marR="35877" marT="0" marB="0"/>
                </a:tc>
                <a:tc>
                  <a:txBody>
                    <a:bodyPr/>
                    <a:lstStyle/>
                    <a:p>
                      <a:pPr marL="0" marR="0" algn="ctr">
                        <a:lnSpc>
                          <a:spcPct val="107000"/>
                        </a:lnSpc>
                        <a:spcBef>
                          <a:spcPts val="0"/>
                        </a:spcBef>
                        <a:spcAft>
                          <a:spcPts val="0"/>
                        </a:spcAft>
                      </a:pPr>
                      <a:r>
                        <a:rPr lang="en-US" sz="1000">
                          <a:effectLst/>
                        </a:rPr>
                        <a:t>7 January 2017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5877" marR="35877" marT="0" marB="0"/>
                </a:tc>
                <a:extLst>
                  <a:ext uri="{0D108BD9-81ED-4DB2-BD59-A6C34878D82A}">
                    <a16:rowId xmlns:a16="http://schemas.microsoft.com/office/drawing/2014/main" val="3770099335"/>
                  </a:ext>
                </a:extLst>
              </a:tr>
              <a:tr h="494319">
                <a:tc>
                  <a:txBody>
                    <a:bodyPr/>
                    <a:lstStyle/>
                    <a:p>
                      <a:pPr marL="0" marR="0" algn="l">
                        <a:lnSpc>
                          <a:spcPct val="107000"/>
                        </a:lnSpc>
                        <a:spcBef>
                          <a:spcPts val="0"/>
                        </a:spcBef>
                        <a:spcAft>
                          <a:spcPts val="0"/>
                        </a:spcAft>
                      </a:pPr>
                      <a:r>
                        <a:rPr lang="en-US" sz="1000">
                          <a:effectLst/>
                        </a:rPr>
                        <a:t>Optimizing Recurrent Neural Networks Architectures under Time Constraints</a:t>
                      </a:r>
                    </a:p>
                    <a:p>
                      <a:pPr marL="0" marR="0" algn="l">
                        <a:lnSpc>
                          <a:spcPct val="107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5877" marR="35877" marT="0" marB="0"/>
                </a:tc>
                <a:tc>
                  <a:txBody>
                    <a:bodyPr/>
                    <a:lstStyle/>
                    <a:p>
                      <a:pPr marL="0" marR="0" algn="l">
                        <a:lnSpc>
                          <a:spcPct val="107000"/>
                        </a:lnSpc>
                        <a:spcBef>
                          <a:spcPts val="0"/>
                        </a:spcBef>
                        <a:spcAft>
                          <a:spcPts val="0"/>
                        </a:spcAft>
                      </a:pPr>
                      <a:r>
                        <a:rPr lang="en-US" sz="1000">
                          <a:effectLst/>
                        </a:rPr>
                        <a:t>Junqi Jin, Ziang Yan,</a:t>
                      </a:r>
                    </a:p>
                    <a:p>
                      <a:pPr marL="0" marR="0" algn="l">
                        <a:lnSpc>
                          <a:spcPct val="107000"/>
                        </a:lnSpc>
                        <a:spcBef>
                          <a:spcPts val="0"/>
                        </a:spcBef>
                        <a:spcAft>
                          <a:spcPts val="0"/>
                        </a:spcAft>
                      </a:pPr>
                      <a:r>
                        <a:rPr lang="en-US" sz="1000">
                          <a:effectLst/>
                        </a:rPr>
                        <a:t>Kun Fu, Nan Jiang,</a:t>
                      </a:r>
                    </a:p>
                    <a:p>
                      <a:pPr marL="0" marR="0" algn="l">
                        <a:lnSpc>
                          <a:spcPct val="107000"/>
                        </a:lnSpc>
                        <a:spcBef>
                          <a:spcPts val="0"/>
                        </a:spcBef>
                        <a:spcAft>
                          <a:spcPts val="0"/>
                        </a:spcAft>
                      </a:pPr>
                      <a:r>
                        <a:rPr lang="en-US" sz="1000">
                          <a:effectLst/>
                        </a:rPr>
                        <a:t>Changshui Zhang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5877" marR="35877" marT="0" marB="0"/>
                </a:tc>
                <a:tc>
                  <a:txBody>
                    <a:bodyPr/>
                    <a:lstStyle/>
                    <a:p>
                      <a:pPr marL="0" marR="0" algn="ctr">
                        <a:lnSpc>
                          <a:spcPct val="107000"/>
                        </a:lnSpc>
                        <a:spcBef>
                          <a:spcPts val="0"/>
                        </a:spcBef>
                        <a:spcAft>
                          <a:spcPts val="0"/>
                        </a:spcAft>
                      </a:pPr>
                      <a:r>
                        <a:rPr lang="en-US" sz="1000" dirty="0">
                          <a:effectLst/>
                        </a:rPr>
                        <a:t>19 March 2017</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5877" marR="35877" marT="0" marB="0"/>
                </a:tc>
                <a:extLst>
                  <a:ext uri="{0D108BD9-81ED-4DB2-BD59-A6C34878D82A}">
                    <a16:rowId xmlns:a16="http://schemas.microsoft.com/office/drawing/2014/main" val="3544522468"/>
                  </a:ext>
                </a:extLst>
              </a:tr>
            </a:tbl>
          </a:graphicData>
        </a:graphic>
      </p:graphicFrame>
      <p:sp>
        <p:nvSpPr>
          <p:cNvPr id="5" name="Rectangle 1">
            <a:extLst>
              <a:ext uri="{FF2B5EF4-FFF2-40B4-BE49-F238E27FC236}">
                <a16:creationId xmlns:a16="http://schemas.microsoft.com/office/drawing/2014/main" id="{D7823341-BBC5-4B4D-9867-9E9259181F60}"/>
              </a:ext>
            </a:extLst>
          </p:cNvPr>
          <p:cNvSpPr>
            <a:spLocks noChangeArrowheads="1"/>
          </p:cNvSpPr>
          <p:nvPr/>
        </p:nvSpPr>
        <p:spPr bwMode="auto">
          <a:xfrm>
            <a:off x="-9859283" y="1"/>
            <a:ext cx="3547534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10417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CE8F0-E7A4-42B5-9868-CEC728F9CF80}"/>
              </a:ext>
            </a:extLst>
          </p:cNvPr>
          <p:cNvSpPr>
            <a:spLocks noGrp="1"/>
          </p:cNvSpPr>
          <p:nvPr>
            <p:ph type="title"/>
          </p:nvPr>
        </p:nvSpPr>
        <p:spPr/>
        <p:txBody>
          <a:bodyPr/>
          <a:lstStyle/>
          <a:p>
            <a:r>
              <a:rPr lang="en-US" dirty="0"/>
              <a:t>DATASET DESCRIPTION</a:t>
            </a:r>
          </a:p>
        </p:txBody>
      </p:sp>
      <p:sp>
        <p:nvSpPr>
          <p:cNvPr id="3" name="Content Placeholder 2">
            <a:extLst>
              <a:ext uri="{FF2B5EF4-FFF2-40B4-BE49-F238E27FC236}">
                <a16:creationId xmlns:a16="http://schemas.microsoft.com/office/drawing/2014/main" id="{9CDFCC03-608F-4CCE-B80C-AD54F7C16699}"/>
              </a:ext>
            </a:extLst>
          </p:cNvPr>
          <p:cNvSpPr>
            <a:spLocks noGrp="1"/>
          </p:cNvSpPr>
          <p:nvPr>
            <p:ph idx="1"/>
          </p:nvPr>
        </p:nvSpPr>
        <p:spPr>
          <a:xfrm>
            <a:off x="1154954" y="2390861"/>
            <a:ext cx="8825659" cy="3416300"/>
          </a:xfrm>
        </p:spPr>
        <p:txBody>
          <a:bodyPr/>
          <a:lstStyle/>
          <a:p>
            <a:r>
              <a:rPr lang="en-US" dirty="0"/>
              <a:t>Dataset was taken from </a:t>
            </a:r>
            <a:r>
              <a:rPr lang="en-US" altLang="en-US" u="sng" dirty="0">
                <a:solidFill>
                  <a:srgbClr val="1155CC"/>
                </a:solidFill>
                <a:latin typeface="Arial" panose="020B0604020202020204" pitchFamily="34" charset="0"/>
                <a:cs typeface="Arial" panose="020B0604020202020204" pitchFamily="34" charset="0"/>
                <a:hlinkClick r:id="rId2"/>
              </a:rPr>
              <a:t>https://ti.arc.nasa.gov/tech/dash/pcoe/prognostic-data-repository/#turbofan</a:t>
            </a:r>
            <a:r>
              <a:rPr lang="en-US" altLang="en-US" u="sng" dirty="0">
                <a:solidFill>
                  <a:srgbClr val="1155CC"/>
                </a:solidFill>
                <a:latin typeface="Arial" panose="020B0604020202020204" pitchFamily="34" charset="0"/>
                <a:cs typeface="Arial" panose="020B0604020202020204" pitchFamily="34" charset="0"/>
              </a:rPr>
              <a:t>.</a:t>
            </a:r>
            <a:endParaRPr lang="en-US" dirty="0"/>
          </a:p>
          <a:p>
            <a:r>
              <a:rPr lang="en-US" dirty="0"/>
              <a:t>Dataset had 61249 rows and 28 columns, target variable was not given in the dataset.</a:t>
            </a:r>
          </a:p>
          <a:p>
            <a:r>
              <a:rPr lang="en-US" dirty="0"/>
              <a:t>The columns represent the readings taken by different sensors, id of the engine and the cycle corresponding to the sensor readings.</a:t>
            </a:r>
          </a:p>
        </p:txBody>
      </p:sp>
      <p:pic>
        <p:nvPicPr>
          <p:cNvPr id="5" name="Picture 4">
            <a:extLst>
              <a:ext uri="{FF2B5EF4-FFF2-40B4-BE49-F238E27FC236}">
                <a16:creationId xmlns:a16="http://schemas.microsoft.com/office/drawing/2014/main" id="{EA8CEBF2-154F-4FB5-B93C-E81FB1C4F538}"/>
              </a:ext>
            </a:extLst>
          </p:cNvPr>
          <p:cNvPicPr>
            <a:picLocks noChangeAspect="1"/>
          </p:cNvPicPr>
          <p:nvPr/>
        </p:nvPicPr>
        <p:blipFill>
          <a:blip r:embed="rId3"/>
          <a:stretch>
            <a:fillRect/>
          </a:stretch>
        </p:blipFill>
        <p:spPr>
          <a:xfrm>
            <a:off x="742492" y="4467139"/>
            <a:ext cx="10554615" cy="1981372"/>
          </a:xfrm>
          <a:prstGeom prst="rect">
            <a:avLst/>
          </a:prstGeom>
        </p:spPr>
      </p:pic>
    </p:spTree>
    <p:extLst>
      <p:ext uri="{BB962C8B-B14F-4D97-AF65-F5344CB8AC3E}">
        <p14:creationId xmlns:p14="http://schemas.microsoft.com/office/powerpoint/2010/main" val="835853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5BDE5-F868-46B2-830F-4290D3E86D4A}"/>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2B26FCFF-FC3F-4B19-A35C-4F8B367F5E55}"/>
              </a:ext>
            </a:extLst>
          </p:cNvPr>
          <p:cNvSpPr>
            <a:spLocks noGrp="1"/>
          </p:cNvSpPr>
          <p:nvPr>
            <p:ph idx="1"/>
          </p:nvPr>
        </p:nvSpPr>
        <p:spPr/>
        <p:txBody>
          <a:bodyPr>
            <a:normAutofit fontScale="85000" lnSpcReduction="10000"/>
          </a:bodyPr>
          <a:lstStyle/>
          <a:p>
            <a:pPr lvl="0"/>
            <a:r>
              <a:rPr lang="en-US" dirty="0"/>
              <a:t>Reading the data, which was a text file into a pandas Data frame</a:t>
            </a:r>
          </a:p>
          <a:p>
            <a:pPr lvl="0"/>
            <a:r>
              <a:rPr lang="en-US" dirty="0"/>
              <a:t>Checking for missing values </a:t>
            </a:r>
          </a:p>
          <a:p>
            <a:pPr lvl="0"/>
            <a:r>
              <a:rPr lang="en-US" dirty="0"/>
              <a:t>Reformatting the data frame by sorting the id, cycle columns</a:t>
            </a:r>
          </a:p>
          <a:p>
            <a:pPr lvl="0"/>
            <a:r>
              <a:rPr lang="en-US" dirty="0"/>
              <a:t>Generating Remaining Useful Life for each cycle</a:t>
            </a:r>
          </a:p>
          <a:p>
            <a:pPr lvl="0"/>
            <a:r>
              <a:rPr lang="en-US" dirty="0"/>
              <a:t>Generating label (Last  30 cycles of an engine were labeled as 1 which indicated failure)</a:t>
            </a:r>
          </a:p>
          <a:p>
            <a:pPr lvl="0"/>
            <a:r>
              <a:rPr lang="en-US" dirty="0"/>
              <a:t>Number of Failing instances were 7719 and Not-Failing instances were 53530.</a:t>
            </a:r>
          </a:p>
          <a:p>
            <a:pPr lvl="0"/>
            <a:r>
              <a:rPr lang="en-US" dirty="0"/>
              <a:t>Normalizing the data using </a:t>
            </a:r>
            <a:r>
              <a:rPr lang="en-US" b="1" dirty="0"/>
              <a:t>“</a:t>
            </a:r>
            <a:r>
              <a:rPr lang="en-US" b="1" dirty="0" err="1"/>
              <a:t>Min_Max_Scalar</a:t>
            </a:r>
            <a:r>
              <a:rPr lang="en-US" b="1" dirty="0"/>
              <a:t>” </a:t>
            </a:r>
            <a:r>
              <a:rPr lang="en-US" dirty="0"/>
              <a:t>function</a:t>
            </a:r>
          </a:p>
          <a:p>
            <a:pPr lvl="0"/>
            <a:r>
              <a:rPr lang="en-US" dirty="0"/>
              <a:t>Principal Component Analysis was implemented, retaining 90% of the variance.</a:t>
            </a:r>
          </a:p>
          <a:p>
            <a:pPr lvl="0"/>
            <a:r>
              <a:rPr lang="en-US" dirty="0"/>
              <a:t>Number of Principal Components explaining 90% of variance was obtained to be 2.</a:t>
            </a:r>
          </a:p>
          <a:p>
            <a:pPr lvl="0"/>
            <a:r>
              <a:rPr lang="en-US" dirty="0"/>
              <a:t>The train-test split was taken to be 80:20.</a:t>
            </a:r>
          </a:p>
        </p:txBody>
      </p:sp>
    </p:spTree>
    <p:extLst>
      <p:ext uri="{BB962C8B-B14F-4D97-AF65-F5344CB8AC3E}">
        <p14:creationId xmlns:p14="http://schemas.microsoft.com/office/powerpoint/2010/main" val="803303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94108-AE07-4E42-9EFB-E3B50A74BFB7}"/>
              </a:ext>
            </a:extLst>
          </p:cNvPr>
          <p:cNvSpPr>
            <a:spLocks noGrp="1"/>
          </p:cNvSpPr>
          <p:nvPr>
            <p:ph type="title"/>
          </p:nvPr>
        </p:nvSpPr>
        <p:spPr/>
        <p:txBody>
          <a:bodyPr/>
          <a:lstStyle/>
          <a:p>
            <a:r>
              <a:rPr lang="en-US" dirty="0"/>
              <a:t>ONE STEP EXTRA FOR RNN/LSTM</a:t>
            </a:r>
          </a:p>
        </p:txBody>
      </p:sp>
      <p:sp>
        <p:nvSpPr>
          <p:cNvPr id="3" name="Content Placeholder 2">
            <a:extLst>
              <a:ext uri="{FF2B5EF4-FFF2-40B4-BE49-F238E27FC236}">
                <a16:creationId xmlns:a16="http://schemas.microsoft.com/office/drawing/2014/main" id="{90563317-3F5D-4A46-BD31-D651A96A4E4D}"/>
              </a:ext>
            </a:extLst>
          </p:cNvPr>
          <p:cNvSpPr>
            <a:spLocks noGrp="1"/>
          </p:cNvSpPr>
          <p:nvPr>
            <p:ph idx="1"/>
          </p:nvPr>
        </p:nvSpPr>
        <p:spPr/>
        <p:txBody>
          <a:bodyPr>
            <a:normAutofit lnSpcReduction="10000"/>
          </a:bodyPr>
          <a:lstStyle/>
          <a:p>
            <a:r>
              <a:rPr lang="en-US" dirty="0"/>
              <a:t>LSTM layers expect an input in the shape of a </a:t>
            </a:r>
            <a:r>
              <a:rPr lang="en-US" dirty="0" err="1"/>
              <a:t>numpy</a:t>
            </a:r>
            <a:r>
              <a:rPr lang="en-US" dirty="0"/>
              <a:t> array of 3 dimensions (samples, time steps, features) where samples is the number of training sequences, time steps is the look back window or sequence length and features is the number of features of each sequence at each time step.</a:t>
            </a:r>
          </a:p>
          <a:p>
            <a:r>
              <a:rPr lang="en-US" dirty="0"/>
              <a:t>A Function was created to reshape features into</a:t>
            </a:r>
            <a:r>
              <a:rPr lang="en-US" i="1" dirty="0"/>
              <a:t> </a:t>
            </a:r>
            <a:r>
              <a:rPr lang="en-US" dirty="0"/>
              <a:t>samples, time steps, features.</a:t>
            </a:r>
          </a:p>
          <a:p>
            <a:r>
              <a:rPr lang="en-US" dirty="0"/>
              <a:t>Only sequences that meet the window-length are considered, no padding is used.</a:t>
            </a:r>
          </a:p>
          <a:p>
            <a:r>
              <a:rPr lang="en-US" dirty="0"/>
              <a:t>Feature columns was picked and the sequence was generated and converted to </a:t>
            </a:r>
            <a:r>
              <a:rPr lang="en-US" dirty="0" err="1"/>
              <a:t>numpy</a:t>
            </a:r>
            <a:r>
              <a:rPr lang="en-US" dirty="0"/>
              <a:t> array.</a:t>
            </a:r>
          </a:p>
          <a:p>
            <a:r>
              <a:rPr lang="en-US" dirty="0"/>
              <a:t>Finally, a function to generate labels was also created.</a:t>
            </a:r>
          </a:p>
          <a:p>
            <a:pPr marL="0" indent="0">
              <a:buNone/>
            </a:pPr>
            <a:endParaRPr lang="en-US" dirty="0"/>
          </a:p>
        </p:txBody>
      </p:sp>
    </p:spTree>
    <p:extLst>
      <p:ext uri="{BB962C8B-B14F-4D97-AF65-F5344CB8AC3E}">
        <p14:creationId xmlns:p14="http://schemas.microsoft.com/office/powerpoint/2010/main" val="673621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0D882-C7AC-49C2-9E34-D1F7E8F0CC9C}"/>
              </a:ext>
            </a:extLst>
          </p:cNvPr>
          <p:cNvSpPr>
            <a:spLocks noGrp="1"/>
          </p:cNvSpPr>
          <p:nvPr>
            <p:ph type="ctrTitle"/>
          </p:nvPr>
        </p:nvSpPr>
        <p:spPr/>
        <p:txBody>
          <a:bodyPr/>
          <a:lstStyle/>
          <a:p>
            <a:r>
              <a:rPr lang="en-US" dirty="0"/>
              <a:t>DATASET IS READY FOR MODELLING! </a:t>
            </a:r>
          </a:p>
        </p:txBody>
      </p:sp>
      <p:sp>
        <p:nvSpPr>
          <p:cNvPr id="3" name="Subtitle 2">
            <a:extLst>
              <a:ext uri="{FF2B5EF4-FFF2-40B4-BE49-F238E27FC236}">
                <a16:creationId xmlns:a16="http://schemas.microsoft.com/office/drawing/2014/main" id="{F165511F-3FAD-4FC5-B079-D9933B6C823D}"/>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44F9AF8-5E77-4782-ACCB-A11E5748B57C}"/>
              </a:ext>
            </a:extLst>
          </p:cNvPr>
          <p:cNvPicPr>
            <a:picLocks noChangeAspect="1"/>
          </p:cNvPicPr>
          <p:nvPr/>
        </p:nvPicPr>
        <p:blipFill>
          <a:blip r:embed="rId2"/>
          <a:stretch>
            <a:fillRect/>
          </a:stretch>
        </p:blipFill>
        <p:spPr>
          <a:xfrm>
            <a:off x="8105775" y="3781322"/>
            <a:ext cx="3590925" cy="2589742"/>
          </a:xfrm>
          <a:prstGeom prst="rect">
            <a:avLst/>
          </a:prstGeom>
        </p:spPr>
      </p:pic>
    </p:spTree>
    <p:extLst>
      <p:ext uri="{BB962C8B-B14F-4D97-AF65-F5344CB8AC3E}">
        <p14:creationId xmlns:p14="http://schemas.microsoft.com/office/powerpoint/2010/main" val="29229248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679</TotalTime>
  <Words>1418</Words>
  <Application>Microsoft Office PowerPoint</Application>
  <PresentationFormat>Widescreen</PresentationFormat>
  <Paragraphs>222</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Century Gothic</vt:lpstr>
      <vt:lpstr>Times New Roman</vt:lpstr>
      <vt:lpstr>Wingdings 3</vt:lpstr>
      <vt:lpstr>Ion Boardroom</vt:lpstr>
      <vt:lpstr>Failure Detection of Air-Craft Engines using Recurrent Neural Networks/LSTM.</vt:lpstr>
      <vt:lpstr>FLOW </vt:lpstr>
      <vt:lpstr>INTRODUCTION</vt:lpstr>
      <vt:lpstr>OBJECTIVE</vt:lpstr>
      <vt:lpstr>LITERATURE REVIEW</vt:lpstr>
      <vt:lpstr>DATASET DESCRIPTION</vt:lpstr>
      <vt:lpstr>DATA PRE-PROCESSING</vt:lpstr>
      <vt:lpstr>ONE STEP EXTRA FOR RNN/LSTM</vt:lpstr>
      <vt:lpstr>DATASET IS READY FOR MODELLING! </vt:lpstr>
      <vt:lpstr>MODELLING</vt:lpstr>
      <vt:lpstr>RANDOM FOREST</vt:lpstr>
      <vt:lpstr>Support Vector Machines</vt:lpstr>
      <vt:lpstr>RECURRENT NEURAL NETWORK/LSTM</vt:lpstr>
      <vt:lpstr>COMPARISION</vt:lpstr>
      <vt:lpstr>VISUAL COMPARISION</vt:lpstr>
      <vt:lpstr>PowerPoint Presentation</vt:lpstr>
      <vt:lpstr>PowerPoint Presentation</vt:lpstr>
      <vt:lpstr>Imbalance in Class-Distrubution</vt:lpstr>
      <vt:lpstr>Let’s check Confusion Matrix Again!</vt:lpstr>
      <vt:lpstr>SOLUTION!</vt:lpstr>
      <vt:lpstr>VISUALIZING CLASS DISTRIBUTION AFTER SMOTE</vt:lpstr>
      <vt:lpstr>MODELLING ON OVERSAMPLED DATA</vt:lpstr>
      <vt:lpstr> Confusion matrix of all algorithms</vt:lpstr>
      <vt:lpstr>VISUAL COMPARISION</vt:lpstr>
      <vt:lpstr>INFERENCES</vt:lpstr>
      <vt:lpstr>PARAMETERS TUNING IN LSTM</vt:lpstr>
      <vt:lpstr>TUNING OF BATCH SIZE</vt:lpstr>
      <vt:lpstr>TUNING OF SEQUENCE LENGTH</vt:lpstr>
      <vt:lpstr>LSTM WITH VARIABLE LEARNING RATE</vt:lpstr>
      <vt:lpstr>LSTM WITH VARIABLE LEARNING RATE</vt:lpstr>
      <vt:lpstr>Final model-LSTM</vt:lpstr>
      <vt:lpstr>CONCLUSIONS</vt:lpstr>
      <vt:lpstr>REFERENCES</vt:lpstr>
      <vt:lpstr>     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Failure Detection of Air-Craft Engines using Recurrent Neural Networks/LSTM.</dc:title>
  <dc:creator>Akshay Singh</dc:creator>
  <cp:lastModifiedBy>Akshay Singh</cp:lastModifiedBy>
  <cp:revision>56</cp:revision>
  <dcterms:created xsi:type="dcterms:W3CDTF">2017-12-06T08:58:08Z</dcterms:created>
  <dcterms:modified xsi:type="dcterms:W3CDTF">2017-12-06T22:06:43Z</dcterms:modified>
</cp:coreProperties>
</file>