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7" d="100"/>
          <a:sy n="107" d="100"/>
        </p:scale>
        <p:origin x="6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D8278-99A0-ECAA-905B-DB39B20A66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F524C95-3875-7F97-2EE9-D49C31C778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DC95C14-2DA1-7723-8A3A-E880DF2B4058}"/>
              </a:ext>
            </a:extLst>
          </p:cNvPr>
          <p:cNvSpPr>
            <a:spLocks noGrp="1"/>
          </p:cNvSpPr>
          <p:nvPr>
            <p:ph type="dt" sz="half" idx="10"/>
          </p:nvPr>
        </p:nvSpPr>
        <p:spPr/>
        <p:txBody>
          <a:bodyPr/>
          <a:lstStyle/>
          <a:p>
            <a:fld id="{30E320CE-F966-424A-A0F4-19D45DC3B1DA}" type="datetimeFigureOut">
              <a:rPr lang="en-IN" smtClean="0"/>
              <a:t>20-07-2024</a:t>
            </a:fld>
            <a:endParaRPr lang="en-IN"/>
          </a:p>
        </p:txBody>
      </p:sp>
      <p:sp>
        <p:nvSpPr>
          <p:cNvPr id="5" name="Footer Placeholder 4">
            <a:extLst>
              <a:ext uri="{FF2B5EF4-FFF2-40B4-BE49-F238E27FC236}">
                <a16:creationId xmlns:a16="http://schemas.microsoft.com/office/drawing/2014/main" id="{86B871E0-449E-9488-CBF9-BCABC2173F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03AC31-AD1E-3A49-E971-EA27BCAFC3B6}"/>
              </a:ext>
            </a:extLst>
          </p:cNvPr>
          <p:cNvSpPr>
            <a:spLocks noGrp="1"/>
          </p:cNvSpPr>
          <p:nvPr>
            <p:ph type="sldNum" sz="quarter" idx="12"/>
          </p:nvPr>
        </p:nvSpPr>
        <p:spPr/>
        <p:txBody>
          <a:bodyPr/>
          <a:lstStyle/>
          <a:p>
            <a:fld id="{B5B9282B-AD5A-479F-B109-D529293A2CE5}" type="slidenum">
              <a:rPr lang="en-IN" smtClean="0"/>
              <a:t>‹#›</a:t>
            </a:fld>
            <a:endParaRPr lang="en-IN"/>
          </a:p>
        </p:txBody>
      </p:sp>
    </p:spTree>
    <p:extLst>
      <p:ext uri="{BB962C8B-B14F-4D97-AF65-F5344CB8AC3E}">
        <p14:creationId xmlns:p14="http://schemas.microsoft.com/office/powerpoint/2010/main" val="4164956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7FF80-2D9A-D596-00B8-F935B31A313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3AF114-FE92-B41B-CEB1-202CB8DDC1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8ABAFF-BAD5-B4F1-7C9D-D9988A14B309}"/>
              </a:ext>
            </a:extLst>
          </p:cNvPr>
          <p:cNvSpPr>
            <a:spLocks noGrp="1"/>
          </p:cNvSpPr>
          <p:nvPr>
            <p:ph type="dt" sz="half" idx="10"/>
          </p:nvPr>
        </p:nvSpPr>
        <p:spPr/>
        <p:txBody>
          <a:bodyPr/>
          <a:lstStyle/>
          <a:p>
            <a:fld id="{30E320CE-F966-424A-A0F4-19D45DC3B1DA}" type="datetimeFigureOut">
              <a:rPr lang="en-IN" smtClean="0"/>
              <a:t>20-07-2024</a:t>
            </a:fld>
            <a:endParaRPr lang="en-IN"/>
          </a:p>
        </p:txBody>
      </p:sp>
      <p:sp>
        <p:nvSpPr>
          <p:cNvPr id="5" name="Footer Placeholder 4">
            <a:extLst>
              <a:ext uri="{FF2B5EF4-FFF2-40B4-BE49-F238E27FC236}">
                <a16:creationId xmlns:a16="http://schemas.microsoft.com/office/drawing/2014/main" id="{5371F702-2597-AB86-14AE-653418E777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812FEC-4FE7-4344-ABEB-52936DFC229E}"/>
              </a:ext>
            </a:extLst>
          </p:cNvPr>
          <p:cNvSpPr>
            <a:spLocks noGrp="1"/>
          </p:cNvSpPr>
          <p:nvPr>
            <p:ph type="sldNum" sz="quarter" idx="12"/>
          </p:nvPr>
        </p:nvSpPr>
        <p:spPr/>
        <p:txBody>
          <a:bodyPr/>
          <a:lstStyle/>
          <a:p>
            <a:fld id="{B5B9282B-AD5A-479F-B109-D529293A2CE5}" type="slidenum">
              <a:rPr lang="en-IN" smtClean="0"/>
              <a:t>‹#›</a:t>
            </a:fld>
            <a:endParaRPr lang="en-IN"/>
          </a:p>
        </p:txBody>
      </p:sp>
    </p:spTree>
    <p:extLst>
      <p:ext uri="{BB962C8B-B14F-4D97-AF65-F5344CB8AC3E}">
        <p14:creationId xmlns:p14="http://schemas.microsoft.com/office/powerpoint/2010/main" val="358761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CA2C19-4059-0B77-7EFC-CB03D5956E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163412-E605-7F6B-13C4-1C65C35164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705300-B5C6-9B7B-19E8-9F7978E90891}"/>
              </a:ext>
            </a:extLst>
          </p:cNvPr>
          <p:cNvSpPr>
            <a:spLocks noGrp="1"/>
          </p:cNvSpPr>
          <p:nvPr>
            <p:ph type="dt" sz="half" idx="10"/>
          </p:nvPr>
        </p:nvSpPr>
        <p:spPr/>
        <p:txBody>
          <a:bodyPr/>
          <a:lstStyle/>
          <a:p>
            <a:fld id="{30E320CE-F966-424A-A0F4-19D45DC3B1DA}" type="datetimeFigureOut">
              <a:rPr lang="en-IN" smtClean="0"/>
              <a:t>20-07-2024</a:t>
            </a:fld>
            <a:endParaRPr lang="en-IN"/>
          </a:p>
        </p:txBody>
      </p:sp>
      <p:sp>
        <p:nvSpPr>
          <p:cNvPr id="5" name="Footer Placeholder 4">
            <a:extLst>
              <a:ext uri="{FF2B5EF4-FFF2-40B4-BE49-F238E27FC236}">
                <a16:creationId xmlns:a16="http://schemas.microsoft.com/office/drawing/2014/main" id="{AA82A0D3-2E98-342D-15CA-19C268BD20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B2FFF8-D5A8-83CF-3924-F378F38E0F2A}"/>
              </a:ext>
            </a:extLst>
          </p:cNvPr>
          <p:cNvSpPr>
            <a:spLocks noGrp="1"/>
          </p:cNvSpPr>
          <p:nvPr>
            <p:ph type="sldNum" sz="quarter" idx="12"/>
          </p:nvPr>
        </p:nvSpPr>
        <p:spPr/>
        <p:txBody>
          <a:bodyPr/>
          <a:lstStyle/>
          <a:p>
            <a:fld id="{B5B9282B-AD5A-479F-B109-D529293A2CE5}" type="slidenum">
              <a:rPr lang="en-IN" smtClean="0"/>
              <a:t>‹#›</a:t>
            </a:fld>
            <a:endParaRPr lang="en-IN"/>
          </a:p>
        </p:txBody>
      </p:sp>
    </p:spTree>
    <p:extLst>
      <p:ext uri="{BB962C8B-B14F-4D97-AF65-F5344CB8AC3E}">
        <p14:creationId xmlns:p14="http://schemas.microsoft.com/office/powerpoint/2010/main" val="38869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E9E3A-EEA2-D04B-02C6-6DCA91509A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BEEB9E-43F5-F55A-17D2-7E5AD1144B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E7294A-4EDE-7BBB-E6DF-28B45C4F558F}"/>
              </a:ext>
            </a:extLst>
          </p:cNvPr>
          <p:cNvSpPr>
            <a:spLocks noGrp="1"/>
          </p:cNvSpPr>
          <p:nvPr>
            <p:ph type="dt" sz="half" idx="10"/>
          </p:nvPr>
        </p:nvSpPr>
        <p:spPr/>
        <p:txBody>
          <a:bodyPr/>
          <a:lstStyle/>
          <a:p>
            <a:fld id="{30E320CE-F966-424A-A0F4-19D45DC3B1DA}" type="datetimeFigureOut">
              <a:rPr lang="en-IN" smtClean="0"/>
              <a:t>20-07-2024</a:t>
            </a:fld>
            <a:endParaRPr lang="en-IN"/>
          </a:p>
        </p:txBody>
      </p:sp>
      <p:sp>
        <p:nvSpPr>
          <p:cNvPr id="5" name="Footer Placeholder 4">
            <a:extLst>
              <a:ext uri="{FF2B5EF4-FFF2-40B4-BE49-F238E27FC236}">
                <a16:creationId xmlns:a16="http://schemas.microsoft.com/office/drawing/2014/main" id="{08D0F6C5-7398-82A8-40D5-031997EE08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6C5CE0-0A04-B2EA-EA37-DA117A4549B9}"/>
              </a:ext>
            </a:extLst>
          </p:cNvPr>
          <p:cNvSpPr>
            <a:spLocks noGrp="1"/>
          </p:cNvSpPr>
          <p:nvPr>
            <p:ph type="sldNum" sz="quarter" idx="12"/>
          </p:nvPr>
        </p:nvSpPr>
        <p:spPr/>
        <p:txBody>
          <a:bodyPr/>
          <a:lstStyle/>
          <a:p>
            <a:fld id="{B5B9282B-AD5A-479F-B109-D529293A2CE5}" type="slidenum">
              <a:rPr lang="en-IN" smtClean="0"/>
              <a:t>‹#›</a:t>
            </a:fld>
            <a:endParaRPr lang="en-IN"/>
          </a:p>
        </p:txBody>
      </p:sp>
    </p:spTree>
    <p:extLst>
      <p:ext uri="{BB962C8B-B14F-4D97-AF65-F5344CB8AC3E}">
        <p14:creationId xmlns:p14="http://schemas.microsoft.com/office/powerpoint/2010/main" val="1196996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7B526-ABFD-BFA0-0237-CB8F240D56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0076DCC-C2C9-5DC1-2BF3-3AE5A725FF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B5B4FB-B2A3-5349-2D4E-A3FF28CEB974}"/>
              </a:ext>
            </a:extLst>
          </p:cNvPr>
          <p:cNvSpPr>
            <a:spLocks noGrp="1"/>
          </p:cNvSpPr>
          <p:nvPr>
            <p:ph type="dt" sz="half" idx="10"/>
          </p:nvPr>
        </p:nvSpPr>
        <p:spPr/>
        <p:txBody>
          <a:bodyPr/>
          <a:lstStyle/>
          <a:p>
            <a:fld id="{30E320CE-F966-424A-A0F4-19D45DC3B1DA}" type="datetimeFigureOut">
              <a:rPr lang="en-IN" smtClean="0"/>
              <a:t>20-07-2024</a:t>
            </a:fld>
            <a:endParaRPr lang="en-IN"/>
          </a:p>
        </p:txBody>
      </p:sp>
      <p:sp>
        <p:nvSpPr>
          <p:cNvPr id="5" name="Footer Placeholder 4">
            <a:extLst>
              <a:ext uri="{FF2B5EF4-FFF2-40B4-BE49-F238E27FC236}">
                <a16:creationId xmlns:a16="http://schemas.microsoft.com/office/drawing/2014/main" id="{124AD018-F121-D292-48AF-B00201EEB3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C5D909-1AC3-70A7-1473-287C7C4B1518}"/>
              </a:ext>
            </a:extLst>
          </p:cNvPr>
          <p:cNvSpPr>
            <a:spLocks noGrp="1"/>
          </p:cNvSpPr>
          <p:nvPr>
            <p:ph type="sldNum" sz="quarter" idx="12"/>
          </p:nvPr>
        </p:nvSpPr>
        <p:spPr/>
        <p:txBody>
          <a:bodyPr/>
          <a:lstStyle/>
          <a:p>
            <a:fld id="{B5B9282B-AD5A-479F-B109-D529293A2CE5}" type="slidenum">
              <a:rPr lang="en-IN" smtClean="0"/>
              <a:t>‹#›</a:t>
            </a:fld>
            <a:endParaRPr lang="en-IN"/>
          </a:p>
        </p:txBody>
      </p:sp>
    </p:spTree>
    <p:extLst>
      <p:ext uri="{BB962C8B-B14F-4D97-AF65-F5344CB8AC3E}">
        <p14:creationId xmlns:p14="http://schemas.microsoft.com/office/powerpoint/2010/main" val="2136854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FB83C-8EAE-0E16-0DF4-863573B4A3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315170-0B52-8D8D-6679-E2286A6A7A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88E170-5F54-E73A-1EC2-22AA959E72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994B24-339D-AB10-49BF-4D51806DB0FB}"/>
              </a:ext>
            </a:extLst>
          </p:cNvPr>
          <p:cNvSpPr>
            <a:spLocks noGrp="1"/>
          </p:cNvSpPr>
          <p:nvPr>
            <p:ph type="dt" sz="half" idx="10"/>
          </p:nvPr>
        </p:nvSpPr>
        <p:spPr/>
        <p:txBody>
          <a:bodyPr/>
          <a:lstStyle/>
          <a:p>
            <a:fld id="{30E320CE-F966-424A-A0F4-19D45DC3B1DA}" type="datetimeFigureOut">
              <a:rPr lang="en-IN" smtClean="0"/>
              <a:t>20-07-2024</a:t>
            </a:fld>
            <a:endParaRPr lang="en-IN"/>
          </a:p>
        </p:txBody>
      </p:sp>
      <p:sp>
        <p:nvSpPr>
          <p:cNvPr id="6" name="Footer Placeholder 5">
            <a:extLst>
              <a:ext uri="{FF2B5EF4-FFF2-40B4-BE49-F238E27FC236}">
                <a16:creationId xmlns:a16="http://schemas.microsoft.com/office/drawing/2014/main" id="{F099CBD2-2BB7-0540-36A5-D7D3221ADB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94C60E-4679-5635-2852-53AF81020EFE}"/>
              </a:ext>
            </a:extLst>
          </p:cNvPr>
          <p:cNvSpPr>
            <a:spLocks noGrp="1"/>
          </p:cNvSpPr>
          <p:nvPr>
            <p:ph type="sldNum" sz="quarter" idx="12"/>
          </p:nvPr>
        </p:nvSpPr>
        <p:spPr/>
        <p:txBody>
          <a:bodyPr/>
          <a:lstStyle/>
          <a:p>
            <a:fld id="{B5B9282B-AD5A-479F-B109-D529293A2CE5}" type="slidenum">
              <a:rPr lang="en-IN" smtClean="0"/>
              <a:t>‹#›</a:t>
            </a:fld>
            <a:endParaRPr lang="en-IN"/>
          </a:p>
        </p:txBody>
      </p:sp>
    </p:spTree>
    <p:extLst>
      <p:ext uri="{BB962C8B-B14F-4D97-AF65-F5344CB8AC3E}">
        <p14:creationId xmlns:p14="http://schemas.microsoft.com/office/powerpoint/2010/main" val="3206637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88980-39A1-3224-61B3-F529D18790F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FB4D9F-7066-9BC4-A2B9-9D8E22437D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288998-8F29-5C77-C741-EAAA27D926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0569DFB-A573-26BF-10BC-C06BDACBAD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9D72DC-AFB8-5901-FD45-4D40E69625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B171D60-DB1C-1697-A3C9-F4AABFCC01DD}"/>
              </a:ext>
            </a:extLst>
          </p:cNvPr>
          <p:cNvSpPr>
            <a:spLocks noGrp="1"/>
          </p:cNvSpPr>
          <p:nvPr>
            <p:ph type="dt" sz="half" idx="10"/>
          </p:nvPr>
        </p:nvSpPr>
        <p:spPr/>
        <p:txBody>
          <a:bodyPr/>
          <a:lstStyle/>
          <a:p>
            <a:fld id="{30E320CE-F966-424A-A0F4-19D45DC3B1DA}" type="datetimeFigureOut">
              <a:rPr lang="en-IN" smtClean="0"/>
              <a:t>20-07-2024</a:t>
            </a:fld>
            <a:endParaRPr lang="en-IN"/>
          </a:p>
        </p:txBody>
      </p:sp>
      <p:sp>
        <p:nvSpPr>
          <p:cNvPr id="8" name="Footer Placeholder 7">
            <a:extLst>
              <a:ext uri="{FF2B5EF4-FFF2-40B4-BE49-F238E27FC236}">
                <a16:creationId xmlns:a16="http://schemas.microsoft.com/office/drawing/2014/main" id="{A24F0579-679C-9EC9-B6CC-55B930380A7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1AE0FA5-1313-F2D3-A02F-BD2E4C1B1CE2}"/>
              </a:ext>
            </a:extLst>
          </p:cNvPr>
          <p:cNvSpPr>
            <a:spLocks noGrp="1"/>
          </p:cNvSpPr>
          <p:nvPr>
            <p:ph type="sldNum" sz="quarter" idx="12"/>
          </p:nvPr>
        </p:nvSpPr>
        <p:spPr/>
        <p:txBody>
          <a:bodyPr/>
          <a:lstStyle/>
          <a:p>
            <a:fld id="{B5B9282B-AD5A-479F-B109-D529293A2CE5}" type="slidenum">
              <a:rPr lang="en-IN" smtClean="0"/>
              <a:t>‹#›</a:t>
            </a:fld>
            <a:endParaRPr lang="en-IN"/>
          </a:p>
        </p:txBody>
      </p:sp>
    </p:spTree>
    <p:extLst>
      <p:ext uri="{BB962C8B-B14F-4D97-AF65-F5344CB8AC3E}">
        <p14:creationId xmlns:p14="http://schemas.microsoft.com/office/powerpoint/2010/main" val="1399599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3CD07-6EFF-E15A-22A3-54468EE0219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C22DD4A-3141-015B-89FA-494039EE0D49}"/>
              </a:ext>
            </a:extLst>
          </p:cNvPr>
          <p:cNvSpPr>
            <a:spLocks noGrp="1"/>
          </p:cNvSpPr>
          <p:nvPr>
            <p:ph type="dt" sz="half" idx="10"/>
          </p:nvPr>
        </p:nvSpPr>
        <p:spPr/>
        <p:txBody>
          <a:bodyPr/>
          <a:lstStyle/>
          <a:p>
            <a:fld id="{30E320CE-F966-424A-A0F4-19D45DC3B1DA}" type="datetimeFigureOut">
              <a:rPr lang="en-IN" smtClean="0"/>
              <a:t>20-07-2024</a:t>
            </a:fld>
            <a:endParaRPr lang="en-IN"/>
          </a:p>
        </p:txBody>
      </p:sp>
      <p:sp>
        <p:nvSpPr>
          <p:cNvPr id="4" name="Footer Placeholder 3">
            <a:extLst>
              <a:ext uri="{FF2B5EF4-FFF2-40B4-BE49-F238E27FC236}">
                <a16:creationId xmlns:a16="http://schemas.microsoft.com/office/drawing/2014/main" id="{B6F96B06-F5EF-ED03-8AC4-5CBBAF021A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0239613-C715-99AD-D58D-D1B9D3B47CCE}"/>
              </a:ext>
            </a:extLst>
          </p:cNvPr>
          <p:cNvSpPr>
            <a:spLocks noGrp="1"/>
          </p:cNvSpPr>
          <p:nvPr>
            <p:ph type="sldNum" sz="quarter" idx="12"/>
          </p:nvPr>
        </p:nvSpPr>
        <p:spPr/>
        <p:txBody>
          <a:bodyPr/>
          <a:lstStyle/>
          <a:p>
            <a:fld id="{B5B9282B-AD5A-479F-B109-D529293A2CE5}" type="slidenum">
              <a:rPr lang="en-IN" smtClean="0"/>
              <a:t>‹#›</a:t>
            </a:fld>
            <a:endParaRPr lang="en-IN"/>
          </a:p>
        </p:txBody>
      </p:sp>
    </p:spTree>
    <p:extLst>
      <p:ext uri="{BB962C8B-B14F-4D97-AF65-F5344CB8AC3E}">
        <p14:creationId xmlns:p14="http://schemas.microsoft.com/office/powerpoint/2010/main" val="2516319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3E7A1D-6E1F-40A1-4088-EC2B87DBC749}"/>
              </a:ext>
            </a:extLst>
          </p:cNvPr>
          <p:cNvSpPr>
            <a:spLocks noGrp="1"/>
          </p:cNvSpPr>
          <p:nvPr>
            <p:ph type="dt" sz="half" idx="10"/>
          </p:nvPr>
        </p:nvSpPr>
        <p:spPr/>
        <p:txBody>
          <a:bodyPr/>
          <a:lstStyle/>
          <a:p>
            <a:fld id="{30E320CE-F966-424A-A0F4-19D45DC3B1DA}" type="datetimeFigureOut">
              <a:rPr lang="en-IN" smtClean="0"/>
              <a:t>20-07-2024</a:t>
            </a:fld>
            <a:endParaRPr lang="en-IN"/>
          </a:p>
        </p:txBody>
      </p:sp>
      <p:sp>
        <p:nvSpPr>
          <p:cNvPr id="3" name="Footer Placeholder 2">
            <a:extLst>
              <a:ext uri="{FF2B5EF4-FFF2-40B4-BE49-F238E27FC236}">
                <a16:creationId xmlns:a16="http://schemas.microsoft.com/office/drawing/2014/main" id="{A6472E25-F191-7CFD-2933-27F8B2F248F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ABFA4EB-3AF3-50AF-3D4C-0DD87D066C45}"/>
              </a:ext>
            </a:extLst>
          </p:cNvPr>
          <p:cNvSpPr>
            <a:spLocks noGrp="1"/>
          </p:cNvSpPr>
          <p:nvPr>
            <p:ph type="sldNum" sz="quarter" idx="12"/>
          </p:nvPr>
        </p:nvSpPr>
        <p:spPr/>
        <p:txBody>
          <a:bodyPr/>
          <a:lstStyle/>
          <a:p>
            <a:fld id="{B5B9282B-AD5A-479F-B109-D529293A2CE5}" type="slidenum">
              <a:rPr lang="en-IN" smtClean="0"/>
              <a:t>‹#›</a:t>
            </a:fld>
            <a:endParaRPr lang="en-IN"/>
          </a:p>
        </p:txBody>
      </p:sp>
    </p:spTree>
    <p:extLst>
      <p:ext uri="{BB962C8B-B14F-4D97-AF65-F5344CB8AC3E}">
        <p14:creationId xmlns:p14="http://schemas.microsoft.com/office/powerpoint/2010/main" val="1736947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9F8E0-DF46-7E3B-F519-C496613D9F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CFBF48B-B6C1-4A85-C7E7-2656510EB8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3814774-4A0D-067E-ECA8-51EDC42ACB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FE1D1D-C118-F420-37C3-7D54972476D4}"/>
              </a:ext>
            </a:extLst>
          </p:cNvPr>
          <p:cNvSpPr>
            <a:spLocks noGrp="1"/>
          </p:cNvSpPr>
          <p:nvPr>
            <p:ph type="dt" sz="half" idx="10"/>
          </p:nvPr>
        </p:nvSpPr>
        <p:spPr/>
        <p:txBody>
          <a:bodyPr/>
          <a:lstStyle/>
          <a:p>
            <a:fld id="{30E320CE-F966-424A-A0F4-19D45DC3B1DA}" type="datetimeFigureOut">
              <a:rPr lang="en-IN" smtClean="0"/>
              <a:t>20-07-2024</a:t>
            </a:fld>
            <a:endParaRPr lang="en-IN"/>
          </a:p>
        </p:txBody>
      </p:sp>
      <p:sp>
        <p:nvSpPr>
          <p:cNvPr id="6" name="Footer Placeholder 5">
            <a:extLst>
              <a:ext uri="{FF2B5EF4-FFF2-40B4-BE49-F238E27FC236}">
                <a16:creationId xmlns:a16="http://schemas.microsoft.com/office/drawing/2014/main" id="{5AC53BD5-FB68-CFBF-BF58-BC16314CAD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F5E3F3-F0EA-D444-9163-0A5495F1C0C1}"/>
              </a:ext>
            </a:extLst>
          </p:cNvPr>
          <p:cNvSpPr>
            <a:spLocks noGrp="1"/>
          </p:cNvSpPr>
          <p:nvPr>
            <p:ph type="sldNum" sz="quarter" idx="12"/>
          </p:nvPr>
        </p:nvSpPr>
        <p:spPr/>
        <p:txBody>
          <a:bodyPr/>
          <a:lstStyle/>
          <a:p>
            <a:fld id="{B5B9282B-AD5A-479F-B109-D529293A2CE5}" type="slidenum">
              <a:rPr lang="en-IN" smtClean="0"/>
              <a:t>‹#›</a:t>
            </a:fld>
            <a:endParaRPr lang="en-IN"/>
          </a:p>
        </p:txBody>
      </p:sp>
    </p:spTree>
    <p:extLst>
      <p:ext uri="{BB962C8B-B14F-4D97-AF65-F5344CB8AC3E}">
        <p14:creationId xmlns:p14="http://schemas.microsoft.com/office/powerpoint/2010/main" val="3006021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19541-4F37-39CE-A104-69C29480B6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BDDCF78-5FAA-2140-26F8-7563A4EFFB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463DBC8-BCC3-B7BE-4066-51CDADD9A9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E47FA3-E98E-1146-5002-BEB05BFCE810}"/>
              </a:ext>
            </a:extLst>
          </p:cNvPr>
          <p:cNvSpPr>
            <a:spLocks noGrp="1"/>
          </p:cNvSpPr>
          <p:nvPr>
            <p:ph type="dt" sz="half" idx="10"/>
          </p:nvPr>
        </p:nvSpPr>
        <p:spPr/>
        <p:txBody>
          <a:bodyPr/>
          <a:lstStyle/>
          <a:p>
            <a:fld id="{30E320CE-F966-424A-A0F4-19D45DC3B1DA}" type="datetimeFigureOut">
              <a:rPr lang="en-IN" smtClean="0"/>
              <a:t>20-07-2024</a:t>
            </a:fld>
            <a:endParaRPr lang="en-IN"/>
          </a:p>
        </p:txBody>
      </p:sp>
      <p:sp>
        <p:nvSpPr>
          <p:cNvPr id="6" name="Footer Placeholder 5">
            <a:extLst>
              <a:ext uri="{FF2B5EF4-FFF2-40B4-BE49-F238E27FC236}">
                <a16:creationId xmlns:a16="http://schemas.microsoft.com/office/drawing/2014/main" id="{C68F6762-8564-DEA3-BA52-C471F32EF1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E7A4E9-19B7-5C0B-F601-6878376FB010}"/>
              </a:ext>
            </a:extLst>
          </p:cNvPr>
          <p:cNvSpPr>
            <a:spLocks noGrp="1"/>
          </p:cNvSpPr>
          <p:nvPr>
            <p:ph type="sldNum" sz="quarter" idx="12"/>
          </p:nvPr>
        </p:nvSpPr>
        <p:spPr/>
        <p:txBody>
          <a:bodyPr/>
          <a:lstStyle/>
          <a:p>
            <a:fld id="{B5B9282B-AD5A-479F-B109-D529293A2CE5}" type="slidenum">
              <a:rPr lang="en-IN" smtClean="0"/>
              <a:t>‹#›</a:t>
            </a:fld>
            <a:endParaRPr lang="en-IN"/>
          </a:p>
        </p:txBody>
      </p:sp>
    </p:spTree>
    <p:extLst>
      <p:ext uri="{BB962C8B-B14F-4D97-AF65-F5344CB8AC3E}">
        <p14:creationId xmlns:p14="http://schemas.microsoft.com/office/powerpoint/2010/main" val="109293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3CED7B-3F77-DCDC-E73A-33A65ACA76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91CF41-91B9-09C9-CD0D-E2253A9F15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D3FB60-3F8E-DC6B-025E-DA3A03720E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320CE-F966-424A-A0F4-19D45DC3B1DA}" type="datetimeFigureOut">
              <a:rPr lang="en-IN" smtClean="0"/>
              <a:t>20-07-2024</a:t>
            </a:fld>
            <a:endParaRPr lang="en-IN"/>
          </a:p>
        </p:txBody>
      </p:sp>
      <p:sp>
        <p:nvSpPr>
          <p:cNvPr id="5" name="Footer Placeholder 4">
            <a:extLst>
              <a:ext uri="{FF2B5EF4-FFF2-40B4-BE49-F238E27FC236}">
                <a16:creationId xmlns:a16="http://schemas.microsoft.com/office/drawing/2014/main" id="{A46E4AE1-1C70-B962-2B46-DBF06046C9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C2B5DBF-3DFA-5247-BCC8-549AC97E83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B9282B-AD5A-479F-B109-D529293A2CE5}" type="slidenum">
              <a:rPr lang="en-IN" smtClean="0"/>
              <a:t>‹#›</a:t>
            </a:fld>
            <a:endParaRPr lang="en-IN"/>
          </a:p>
        </p:txBody>
      </p:sp>
    </p:spTree>
    <p:extLst>
      <p:ext uri="{BB962C8B-B14F-4D97-AF65-F5344CB8AC3E}">
        <p14:creationId xmlns:p14="http://schemas.microsoft.com/office/powerpoint/2010/main" val="3289355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984E3-648B-70DD-0EDF-2F2C3916529D}"/>
              </a:ext>
            </a:extLst>
          </p:cNvPr>
          <p:cNvSpPr>
            <a:spLocks noGrp="1"/>
          </p:cNvSpPr>
          <p:nvPr>
            <p:ph type="ctrTitle"/>
          </p:nvPr>
        </p:nvSpPr>
        <p:spPr>
          <a:xfrm>
            <a:off x="1524000" y="3838668"/>
            <a:ext cx="9144000" cy="1262249"/>
          </a:xfrm>
        </p:spPr>
        <p:txBody>
          <a:bodyPr>
            <a:noAutofit/>
          </a:bodyPr>
          <a:lstStyle/>
          <a:p>
            <a:r>
              <a:rPr lang="en-US" sz="3600" b="1" dirty="0"/>
              <a:t>Title</a:t>
            </a:r>
            <a:r>
              <a:rPr lang="en-US" sz="3600" dirty="0"/>
              <a:t>: Sales Analysis Dashboard: Amazon Sales Data Visualization</a:t>
            </a:r>
            <a:br>
              <a:rPr lang="en-US" sz="3600" dirty="0"/>
            </a:br>
            <a:r>
              <a:rPr lang="en-US" sz="3600" b="1" dirty="0"/>
              <a:t>Name</a:t>
            </a:r>
            <a:r>
              <a:rPr lang="en-US" sz="3600" dirty="0"/>
              <a:t>: Shrinivas </a:t>
            </a:r>
            <a:r>
              <a:rPr lang="en-US" sz="3600" dirty="0" err="1"/>
              <a:t>Pattar</a:t>
            </a:r>
            <a:br>
              <a:rPr lang="en-US" sz="3600" dirty="0"/>
            </a:br>
            <a:r>
              <a:rPr lang="en-US" sz="3600" b="1" dirty="0"/>
              <a:t>Date</a:t>
            </a:r>
            <a:r>
              <a:rPr lang="en-US" sz="3600" dirty="0"/>
              <a:t>: 18-07-2024</a:t>
            </a:r>
            <a:br>
              <a:rPr lang="en-US" sz="3600" dirty="0"/>
            </a:br>
            <a:endParaRPr lang="en-IN" sz="3600" dirty="0"/>
          </a:p>
        </p:txBody>
      </p:sp>
    </p:spTree>
    <p:extLst>
      <p:ext uri="{BB962C8B-B14F-4D97-AF65-F5344CB8AC3E}">
        <p14:creationId xmlns:p14="http://schemas.microsoft.com/office/powerpoint/2010/main" val="2453320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46331-6D2E-BD2F-9EAB-0C6426DE991F}"/>
              </a:ext>
            </a:extLst>
          </p:cNvPr>
          <p:cNvSpPr>
            <a:spLocks noGrp="1"/>
          </p:cNvSpPr>
          <p:nvPr>
            <p:ph type="title"/>
          </p:nvPr>
        </p:nvSpPr>
        <p:spPr>
          <a:xfrm>
            <a:off x="838200" y="365126"/>
            <a:ext cx="10515600" cy="726696"/>
          </a:xfrm>
        </p:spPr>
        <p:txBody>
          <a:bodyPr>
            <a:normAutofit/>
          </a:bodyPr>
          <a:lstStyle/>
          <a:p>
            <a:r>
              <a:rPr lang="en-US" b="1" dirty="0"/>
              <a:t>Appendices</a:t>
            </a:r>
            <a:endParaRPr lang="en-IN" dirty="0"/>
          </a:p>
        </p:txBody>
      </p:sp>
      <p:sp>
        <p:nvSpPr>
          <p:cNvPr id="27" name="TextBox 26">
            <a:extLst>
              <a:ext uri="{FF2B5EF4-FFF2-40B4-BE49-F238E27FC236}">
                <a16:creationId xmlns:a16="http://schemas.microsoft.com/office/drawing/2014/main" id="{F94E954E-B61B-0A42-FE6D-80B8F91885E1}"/>
              </a:ext>
            </a:extLst>
          </p:cNvPr>
          <p:cNvSpPr txBox="1"/>
          <p:nvPr/>
        </p:nvSpPr>
        <p:spPr>
          <a:xfrm>
            <a:off x="1" y="1414561"/>
            <a:ext cx="6096000" cy="4231928"/>
          </a:xfrm>
          <a:prstGeom prst="rect">
            <a:avLst/>
          </a:prstGeom>
          <a:noFill/>
        </p:spPr>
        <p:txBody>
          <a:bodyPr vert="horz" wrap="square" lIns="0" tIns="0" rIns="0" bIns="0" numCol="1" anchor="t" anchorCtr="0">
            <a:spAutoFit/>
          </a:bodyPr>
          <a:lstStyle/>
          <a:p>
            <a:r>
              <a:rPr lang="en-US" sz="1100" b="1" dirty="0"/>
              <a:t>Appendix A: Tableau Dashboard Screenshots</a:t>
            </a:r>
          </a:p>
          <a:p>
            <a:pPr marL="742950" lvl="1" indent="-285750">
              <a:buFont typeface="Arial" panose="020B0604020202020204" pitchFamily="34" charset="0"/>
              <a:buChar char="•"/>
            </a:pPr>
            <a:r>
              <a:rPr lang="en-US" sz="1100" b="1" dirty="0"/>
              <a:t>Monthly Sales Trends Over Time</a:t>
            </a:r>
            <a:endParaRPr lang="en-US" sz="1100" dirty="0"/>
          </a:p>
          <a:p>
            <a:pPr marL="1200150" lvl="2" indent="-285750">
              <a:buFont typeface="Arial" panose="020B0604020202020204" pitchFamily="34" charset="0"/>
              <a:buChar char="•"/>
            </a:pPr>
            <a:r>
              <a:rPr lang="en-US" sz="1100" dirty="0"/>
              <a:t>Description: Line chart showing total revenue for each month from 2010 to 2017, highlighting significant peaks.</a:t>
            </a:r>
          </a:p>
          <a:p>
            <a:pPr marL="742950" lvl="1" indent="-285750">
              <a:buFont typeface="Arial" panose="020B0604020202020204" pitchFamily="34" charset="0"/>
              <a:buChar char="•"/>
            </a:pPr>
            <a:r>
              <a:rPr lang="en-US" sz="1100" b="1" dirty="0"/>
              <a:t>Total Sales by Region</a:t>
            </a:r>
            <a:endParaRPr lang="en-US" sz="1100" dirty="0"/>
          </a:p>
          <a:p>
            <a:pPr marL="1200150" lvl="2" indent="-285750">
              <a:buFont typeface="Arial" panose="020B0604020202020204" pitchFamily="34" charset="0"/>
              <a:buChar char="•"/>
            </a:pPr>
            <a:r>
              <a:rPr lang="en-US" sz="1100" dirty="0"/>
              <a:t>Description: Bar chart comparing total revenue by region.</a:t>
            </a:r>
          </a:p>
          <a:p>
            <a:pPr marL="742950" lvl="1" indent="-285750">
              <a:buFont typeface="Arial" panose="020B0604020202020204" pitchFamily="34" charset="0"/>
              <a:buChar char="•"/>
            </a:pPr>
            <a:r>
              <a:rPr lang="en-US" sz="1100" b="1" dirty="0"/>
              <a:t>Sales Channel Performance</a:t>
            </a:r>
            <a:endParaRPr lang="en-US" sz="1100" dirty="0"/>
          </a:p>
          <a:p>
            <a:pPr marL="1200150" lvl="2" indent="-285750">
              <a:buFont typeface="Arial" panose="020B0604020202020204" pitchFamily="34" charset="0"/>
              <a:buChar char="•"/>
            </a:pPr>
            <a:r>
              <a:rPr lang="en-US" sz="1100" dirty="0"/>
              <a:t>Description: Comparison of online vs. offline sales.</a:t>
            </a:r>
          </a:p>
          <a:p>
            <a:pPr marL="742950" lvl="1" indent="-285750">
              <a:buFont typeface="Arial" panose="020B0604020202020204" pitchFamily="34" charset="0"/>
              <a:buChar char="•"/>
            </a:pPr>
            <a:r>
              <a:rPr lang="en-US" sz="1100" b="1" dirty="0"/>
              <a:t>Order Priority Impact</a:t>
            </a:r>
            <a:endParaRPr lang="en-US" sz="1100" dirty="0"/>
          </a:p>
          <a:p>
            <a:pPr marL="1200150" lvl="2" indent="-285750">
              <a:buFont typeface="Arial" panose="020B0604020202020204" pitchFamily="34" charset="0"/>
              <a:buChar char="•"/>
            </a:pPr>
            <a:r>
              <a:rPr lang="en-US" sz="1100" dirty="0"/>
              <a:t>Description: Analysis of how different order priorities affect sales and profit.</a:t>
            </a:r>
          </a:p>
          <a:p>
            <a:endParaRPr lang="en-US" sz="1100" i="1" dirty="0"/>
          </a:p>
          <a:p>
            <a:r>
              <a:rPr lang="en-US" sz="1100" b="1" dirty="0"/>
              <a:t>Appendix B: Methodology Details</a:t>
            </a:r>
          </a:p>
          <a:p>
            <a:pPr marL="742950" lvl="1" indent="-285750">
              <a:buFont typeface="Arial" panose="020B0604020202020204" pitchFamily="34" charset="0"/>
              <a:buChar char="•"/>
            </a:pPr>
            <a:r>
              <a:rPr lang="en-US" sz="1100" b="1" dirty="0"/>
              <a:t>Data Collection</a:t>
            </a:r>
            <a:endParaRPr lang="en-US" sz="1100" dirty="0"/>
          </a:p>
          <a:p>
            <a:pPr marL="1200150" lvl="2" indent="-285750">
              <a:buFont typeface="Arial" panose="020B0604020202020204" pitchFamily="34" charset="0"/>
              <a:buChar char="•"/>
            </a:pPr>
            <a:r>
              <a:rPr lang="en-US" sz="1100" dirty="0"/>
              <a:t>Source: Amazon's sales records from 2010 to 2017.</a:t>
            </a:r>
          </a:p>
          <a:p>
            <a:pPr marL="1200150" lvl="2" indent="-285750">
              <a:buFont typeface="Arial" panose="020B0604020202020204" pitchFamily="34" charset="0"/>
              <a:buChar char="•"/>
            </a:pPr>
            <a:r>
              <a:rPr lang="en-US" sz="1100" dirty="0"/>
              <a:t>Format: CSV format with fields such as Region, Country, Item Type, Sales Channel, etc.</a:t>
            </a:r>
          </a:p>
          <a:p>
            <a:pPr marL="742950" lvl="1" indent="-285750">
              <a:buFont typeface="Arial" panose="020B0604020202020204" pitchFamily="34" charset="0"/>
              <a:buChar char="•"/>
            </a:pPr>
            <a:r>
              <a:rPr lang="en-US" sz="1100" b="1" dirty="0"/>
              <a:t>Data Cleaning and Preparation</a:t>
            </a:r>
            <a:endParaRPr lang="en-US" sz="1100" dirty="0"/>
          </a:p>
          <a:p>
            <a:pPr marL="1200150" lvl="2" indent="-285750">
              <a:buFont typeface="Arial" panose="020B0604020202020204" pitchFamily="34" charset="0"/>
              <a:buChar char="•"/>
            </a:pPr>
            <a:r>
              <a:rPr lang="en-US" sz="1100" dirty="0"/>
              <a:t>Removed duplicates and irrelevant fields.</a:t>
            </a:r>
          </a:p>
          <a:p>
            <a:pPr marL="1200150" lvl="2" indent="-285750">
              <a:buFont typeface="Arial" panose="020B0604020202020204" pitchFamily="34" charset="0"/>
              <a:buChar char="•"/>
            </a:pPr>
            <a:r>
              <a:rPr lang="en-US" sz="1100" dirty="0"/>
              <a:t>Handled missing values through imputation or removal.</a:t>
            </a:r>
          </a:p>
          <a:p>
            <a:pPr marL="1200150" lvl="2" indent="-285750">
              <a:buFont typeface="Arial" panose="020B0604020202020204" pitchFamily="34" charset="0"/>
              <a:buChar char="•"/>
            </a:pPr>
            <a:r>
              <a:rPr lang="en-US" sz="1100" dirty="0"/>
              <a:t>Converted data types as necessary.</a:t>
            </a:r>
          </a:p>
          <a:p>
            <a:pPr marL="742950" lvl="1" indent="-285750">
              <a:buFont typeface="Arial" panose="020B0604020202020204" pitchFamily="34" charset="0"/>
              <a:buChar char="•"/>
            </a:pPr>
            <a:r>
              <a:rPr lang="en-US" sz="1100" b="1" dirty="0"/>
              <a:t>Analytical Techniques</a:t>
            </a:r>
            <a:endParaRPr lang="en-US" sz="1100" dirty="0"/>
          </a:p>
          <a:p>
            <a:pPr marL="1200150" lvl="2" indent="-285750">
              <a:buFont typeface="Arial" panose="020B0604020202020204" pitchFamily="34" charset="0"/>
              <a:buChar char="•"/>
            </a:pPr>
            <a:r>
              <a:rPr lang="en-US" sz="1100" dirty="0"/>
              <a:t>Tools: Tableau Public Desktop.</a:t>
            </a:r>
          </a:p>
          <a:p>
            <a:pPr marL="1200150" lvl="2" indent="-285750">
              <a:buFont typeface="Arial" panose="020B0604020202020204" pitchFamily="34" charset="0"/>
              <a:buChar char="•"/>
            </a:pPr>
            <a:r>
              <a:rPr lang="en-US" sz="1100" dirty="0"/>
              <a:t>Methods: Time Series Analysis, Comparative Analysis, Profitability Analysis.</a:t>
            </a:r>
          </a:p>
          <a:p>
            <a:pPr marL="742950" lvl="1" indent="-285750">
              <a:buFont typeface="Arial" panose="020B0604020202020204" pitchFamily="34" charset="0"/>
              <a:buChar char="•"/>
            </a:pPr>
            <a:r>
              <a:rPr lang="en-US" sz="1100" b="1" dirty="0"/>
              <a:t>Assumptions and Limitations</a:t>
            </a:r>
            <a:endParaRPr lang="en-US" sz="1100" dirty="0"/>
          </a:p>
          <a:p>
            <a:pPr marL="1200150" lvl="2" indent="-285750">
              <a:buFont typeface="Arial" panose="020B0604020202020204" pitchFamily="34" charset="0"/>
              <a:buChar char="•"/>
            </a:pPr>
            <a:r>
              <a:rPr lang="en-US" sz="1100" dirty="0"/>
              <a:t>Assumptions: Accuracy and completeness of data, consistent seasonal trends.</a:t>
            </a:r>
          </a:p>
          <a:p>
            <a:pPr marL="1200150" lvl="2" indent="-285750">
              <a:buFont typeface="Arial" panose="020B0604020202020204" pitchFamily="34" charset="0"/>
              <a:buChar char="•"/>
            </a:pPr>
            <a:r>
              <a:rPr lang="en-US" sz="1100" dirty="0"/>
              <a:t>Limitations: Data limited to 2010-2017, external factors not considered.</a:t>
            </a:r>
          </a:p>
        </p:txBody>
      </p:sp>
      <p:pic>
        <p:nvPicPr>
          <p:cNvPr id="4" name="Picture 3">
            <a:extLst>
              <a:ext uri="{FF2B5EF4-FFF2-40B4-BE49-F238E27FC236}">
                <a16:creationId xmlns:a16="http://schemas.microsoft.com/office/drawing/2014/main" id="{F8D687B8-21C3-AEAF-2D25-049975E5F780}"/>
              </a:ext>
            </a:extLst>
          </p:cNvPr>
          <p:cNvPicPr>
            <a:picLocks noChangeAspect="1"/>
          </p:cNvPicPr>
          <p:nvPr/>
        </p:nvPicPr>
        <p:blipFill>
          <a:blip r:embed="rId2"/>
          <a:stretch>
            <a:fillRect/>
          </a:stretch>
        </p:blipFill>
        <p:spPr>
          <a:xfrm>
            <a:off x="6849035" y="1091822"/>
            <a:ext cx="5342966" cy="2815016"/>
          </a:xfrm>
          <a:prstGeom prst="rect">
            <a:avLst/>
          </a:prstGeom>
        </p:spPr>
      </p:pic>
      <p:pic>
        <p:nvPicPr>
          <p:cNvPr id="8" name="Picture 7">
            <a:extLst>
              <a:ext uri="{FF2B5EF4-FFF2-40B4-BE49-F238E27FC236}">
                <a16:creationId xmlns:a16="http://schemas.microsoft.com/office/drawing/2014/main" id="{0FF89D60-A53E-73B8-F9C2-5DEC0B50A726}"/>
              </a:ext>
            </a:extLst>
          </p:cNvPr>
          <p:cNvPicPr>
            <a:picLocks noChangeAspect="1"/>
          </p:cNvPicPr>
          <p:nvPr/>
        </p:nvPicPr>
        <p:blipFill>
          <a:blip r:embed="rId3"/>
          <a:stretch>
            <a:fillRect/>
          </a:stretch>
        </p:blipFill>
        <p:spPr>
          <a:xfrm>
            <a:off x="6849034" y="3906838"/>
            <a:ext cx="5342966" cy="2951162"/>
          </a:xfrm>
          <a:prstGeom prst="rect">
            <a:avLst/>
          </a:prstGeom>
        </p:spPr>
      </p:pic>
    </p:spTree>
    <p:extLst>
      <p:ext uri="{BB962C8B-B14F-4D97-AF65-F5344CB8AC3E}">
        <p14:creationId xmlns:p14="http://schemas.microsoft.com/office/powerpoint/2010/main" val="2973409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B117A-3FB3-7371-BD2B-6D894DB9619C}"/>
              </a:ext>
            </a:extLst>
          </p:cNvPr>
          <p:cNvSpPr>
            <a:spLocks noGrp="1"/>
          </p:cNvSpPr>
          <p:nvPr>
            <p:ph type="title"/>
          </p:nvPr>
        </p:nvSpPr>
        <p:spPr/>
        <p:txBody>
          <a:bodyPr>
            <a:normAutofit fontScale="90000"/>
          </a:bodyPr>
          <a:lstStyle/>
          <a:p>
            <a:br>
              <a:rPr lang="en-US" b="1" dirty="0"/>
            </a:br>
            <a:r>
              <a:rPr lang="en-US" b="1" dirty="0"/>
              <a:t>Introduction</a:t>
            </a:r>
            <a:r>
              <a:rPr lang="en-US" dirty="0"/>
              <a:t>:</a:t>
            </a:r>
            <a:br>
              <a:rPr lang="en-US" dirty="0"/>
            </a:br>
            <a:endParaRPr lang="en-IN" dirty="0"/>
          </a:p>
        </p:txBody>
      </p:sp>
      <p:sp>
        <p:nvSpPr>
          <p:cNvPr id="3" name="Content Placeholder 2">
            <a:extLst>
              <a:ext uri="{FF2B5EF4-FFF2-40B4-BE49-F238E27FC236}">
                <a16:creationId xmlns:a16="http://schemas.microsoft.com/office/drawing/2014/main" id="{3E925C0E-9A18-23D5-21E5-FE4A3979C67B}"/>
              </a:ext>
            </a:extLst>
          </p:cNvPr>
          <p:cNvSpPr>
            <a:spLocks noGrp="1"/>
          </p:cNvSpPr>
          <p:nvPr>
            <p:ph idx="1"/>
          </p:nvPr>
        </p:nvSpPr>
        <p:spPr/>
        <p:txBody>
          <a:bodyPr/>
          <a:lstStyle/>
          <a:p>
            <a:r>
              <a:rPr lang="en-US" dirty="0"/>
              <a:t>This presentation provides an analysis of Amazon sales data from 2010 to 2017. The aim is to identify trends and patterns in sales over time and across different regions and sales channels.</a:t>
            </a:r>
            <a:endParaRPr lang="en-IN" dirty="0"/>
          </a:p>
        </p:txBody>
      </p:sp>
    </p:spTree>
    <p:extLst>
      <p:ext uri="{BB962C8B-B14F-4D97-AF65-F5344CB8AC3E}">
        <p14:creationId xmlns:p14="http://schemas.microsoft.com/office/powerpoint/2010/main" val="1276757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22F98-4A96-4A28-EBDF-E36CE91EF5FB}"/>
              </a:ext>
            </a:extLst>
          </p:cNvPr>
          <p:cNvSpPr>
            <a:spLocks noGrp="1"/>
          </p:cNvSpPr>
          <p:nvPr>
            <p:ph type="title"/>
          </p:nvPr>
        </p:nvSpPr>
        <p:spPr/>
        <p:txBody>
          <a:bodyPr>
            <a:normAutofit/>
          </a:bodyPr>
          <a:lstStyle/>
          <a:p>
            <a:r>
              <a:rPr lang="en-US" b="1" dirty="0"/>
              <a:t>Objectives</a:t>
            </a:r>
            <a:endParaRPr lang="en-IN" dirty="0"/>
          </a:p>
        </p:txBody>
      </p:sp>
      <p:sp>
        <p:nvSpPr>
          <p:cNvPr id="3" name="Content Placeholder 2">
            <a:extLst>
              <a:ext uri="{FF2B5EF4-FFF2-40B4-BE49-F238E27FC236}">
                <a16:creationId xmlns:a16="http://schemas.microsoft.com/office/drawing/2014/main" id="{E442F576-CB5D-87E3-3F8A-929095E3EACD}"/>
              </a:ext>
            </a:extLst>
          </p:cNvPr>
          <p:cNvSpPr>
            <a:spLocks noGrp="1"/>
          </p:cNvSpPr>
          <p:nvPr>
            <p:ph idx="1"/>
          </p:nvPr>
        </p:nvSpPr>
        <p:spPr/>
        <p:txBody>
          <a:bodyPr/>
          <a:lstStyle/>
          <a:p>
            <a:r>
              <a:rPr lang="en-US" dirty="0"/>
              <a:t>Visualize monthly sales trends over the specified period.</a:t>
            </a:r>
            <a:br>
              <a:rPr lang="en-US" dirty="0"/>
            </a:br>
            <a:r>
              <a:rPr lang="en-US" dirty="0"/>
              <a:t>Compare total sales by region.</a:t>
            </a:r>
            <a:br>
              <a:rPr lang="en-US" dirty="0"/>
            </a:br>
            <a:r>
              <a:rPr lang="en-US" dirty="0"/>
              <a:t>Provide interactive filters for more detailed analysis</a:t>
            </a:r>
            <a:endParaRPr lang="en-IN" dirty="0"/>
          </a:p>
        </p:txBody>
      </p:sp>
    </p:spTree>
    <p:extLst>
      <p:ext uri="{BB962C8B-B14F-4D97-AF65-F5344CB8AC3E}">
        <p14:creationId xmlns:p14="http://schemas.microsoft.com/office/powerpoint/2010/main" val="1764319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E0911-B662-C46C-3646-7CF41590F417}"/>
              </a:ext>
            </a:extLst>
          </p:cNvPr>
          <p:cNvSpPr>
            <a:spLocks noGrp="1"/>
          </p:cNvSpPr>
          <p:nvPr>
            <p:ph type="title"/>
          </p:nvPr>
        </p:nvSpPr>
        <p:spPr/>
        <p:txBody>
          <a:bodyPr>
            <a:normAutofit/>
          </a:bodyPr>
          <a:lstStyle/>
          <a:p>
            <a:r>
              <a:rPr lang="en-US" b="1" dirty="0"/>
              <a:t>Data Source</a:t>
            </a:r>
            <a:endParaRPr lang="en-IN" dirty="0"/>
          </a:p>
        </p:txBody>
      </p:sp>
      <p:pic>
        <p:nvPicPr>
          <p:cNvPr id="4" name="Picture 3">
            <a:extLst>
              <a:ext uri="{FF2B5EF4-FFF2-40B4-BE49-F238E27FC236}">
                <a16:creationId xmlns:a16="http://schemas.microsoft.com/office/drawing/2014/main" id="{CE25AFD8-3802-5755-27A3-6FBC00CC7C94}"/>
              </a:ext>
            </a:extLst>
          </p:cNvPr>
          <p:cNvPicPr>
            <a:picLocks noChangeAspect="1"/>
          </p:cNvPicPr>
          <p:nvPr/>
        </p:nvPicPr>
        <p:blipFill>
          <a:blip r:embed="rId2"/>
          <a:stretch>
            <a:fillRect/>
          </a:stretch>
        </p:blipFill>
        <p:spPr>
          <a:xfrm>
            <a:off x="2666521" y="1690688"/>
            <a:ext cx="6858957" cy="4010585"/>
          </a:xfrm>
          <a:prstGeom prst="rect">
            <a:avLst/>
          </a:prstGeom>
        </p:spPr>
      </p:pic>
    </p:spTree>
    <p:extLst>
      <p:ext uri="{BB962C8B-B14F-4D97-AF65-F5344CB8AC3E}">
        <p14:creationId xmlns:p14="http://schemas.microsoft.com/office/powerpoint/2010/main" val="533182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F0DDA8-7B10-EB33-09C5-CAD57A63C39F}"/>
              </a:ext>
            </a:extLst>
          </p:cNvPr>
          <p:cNvSpPr>
            <a:spLocks noGrp="1"/>
          </p:cNvSpPr>
          <p:nvPr>
            <p:ph idx="1"/>
          </p:nvPr>
        </p:nvSpPr>
        <p:spPr>
          <a:xfrm>
            <a:off x="0" y="-1"/>
            <a:ext cx="12192000" cy="1774209"/>
          </a:xfrm>
        </p:spPr>
        <p:txBody>
          <a:bodyPr>
            <a:normAutofit fontScale="92500" lnSpcReduction="10000"/>
          </a:bodyPr>
          <a:lstStyle/>
          <a:p>
            <a:r>
              <a:rPr lang="en-US" b="1" dirty="0"/>
              <a:t>Data Cleaning</a:t>
            </a:r>
            <a:r>
              <a:rPr lang="en-US" dirty="0"/>
              <a:t>: The raw data was cleaned to remove inconsistencies and errors.</a:t>
            </a:r>
            <a:br>
              <a:rPr lang="en-US" dirty="0"/>
            </a:br>
            <a:r>
              <a:rPr lang="en-US" b="1" dirty="0"/>
              <a:t>Data Visualization</a:t>
            </a:r>
            <a:r>
              <a:rPr lang="en-US" dirty="0"/>
              <a:t>: Tableau Public Desktop was used to create interactive visualizations.</a:t>
            </a:r>
            <a:br>
              <a:rPr lang="en-US" dirty="0"/>
            </a:br>
            <a:r>
              <a:rPr lang="en-US" b="1" dirty="0"/>
              <a:t>Analysis</a:t>
            </a:r>
            <a:r>
              <a:rPr lang="en-US" dirty="0"/>
              <a:t>: Monthly sales trends were analyzed using a line chart, and total sales by region were analyzed using a bar chart.</a:t>
            </a:r>
            <a:br>
              <a:rPr lang="en-US" dirty="0"/>
            </a:br>
            <a:endParaRPr lang="en-IN" dirty="0"/>
          </a:p>
        </p:txBody>
      </p:sp>
      <p:pic>
        <p:nvPicPr>
          <p:cNvPr id="6" name="Picture 5">
            <a:extLst>
              <a:ext uri="{FF2B5EF4-FFF2-40B4-BE49-F238E27FC236}">
                <a16:creationId xmlns:a16="http://schemas.microsoft.com/office/drawing/2014/main" id="{C2EAED42-53C6-F8FF-6964-34AF51885806}"/>
              </a:ext>
            </a:extLst>
          </p:cNvPr>
          <p:cNvPicPr>
            <a:picLocks noChangeAspect="1"/>
          </p:cNvPicPr>
          <p:nvPr/>
        </p:nvPicPr>
        <p:blipFill>
          <a:blip r:embed="rId2"/>
          <a:stretch>
            <a:fillRect/>
          </a:stretch>
        </p:blipFill>
        <p:spPr>
          <a:xfrm>
            <a:off x="2702256" y="1507067"/>
            <a:ext cx="9489743" cy="3843865"/>
          </a:xfrm>
          <a:prstGeom prst="rect">
            <a:avLst/>
          </a:prstGeom>
        </p:spPr>
      </p:pic>
      <p:pic>
        <p:nvPicPr>
          <p:cNvPr id="9" name="Picture 8">
            <a:extLst>
              <a:ext uri="{FF2B5EF4-FFF2-40B4-BE49-F238E27FC236}">
                <a16:creationId xmlns:a16="http://schemas.microsoft.com/office/drawing/2014/main" id="{6384FAEA-0DCF-85BA-494D-4DF63EB199F1}"/>
              </a:ext>
            </a:extLst>
          </p:cNvPr>
          <p:cNvPicPr>
            <a:picLocks noChangeAspect="1"/>
          </p:cNvPicPr>
          <p:nvPr/>
        </p:nvPicPr>
        <p:blipFill>
          <a:blip r:embed="rId3"/>
          <a:stretch>
            <a:fillRect/>
          </a:stretch>
        </p:blipFill>
        <p:spPr>
          <a:xfrm>
            <a:off x="2702256" y="5350932"/>
            <a:ext cx="9489744" cy="1483183"/>
          </a:xfrm>
          <a:prstGeom prst="rect">
            <a:avLst/>
          </a:prstGeom>
        </p:spPr>
      </p:pic>
    </p:spTree>
    <p:extLst>
      <p:ext uri="{BB962C8B-B14F-4D97-AF65-F5344CB8AC3E}">
        <p14:creationId xmlns:p14="http://schemas.microsoft.com/office/powerpoint/2010/main" val="883321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1D492-7957-870E-1C23-8DB53A5F9E5A}"/>
              </a:ext>
            </a:extLst>
          </p:cNvPr>
          <p:cNvSpPr>
            <a:spLocks noGrp="1"/>
          </p:cNvSpPr>
          <p:nvPr>
            <p:ph type="title"/>
          </p:nvPr>
        </p:nvSpPr>
        <p:spPr/>
        <p:txBody>
          <a:bodyPr>
            <a:normAutofit/>
          </a:bodyPr>
          <a:lstStyle/>
          <a:p>
            <a:r>
              <a:rPr lang="en-US" b="1" dirty="0"/>
              <a:t>Dashboard Overview</a:t>
            </a:r>
            <a:endParaRPr lang="en-IN" dirty="0"/>
          </a:p>
        </p:txBody>
      </p:sp>
      <p:sp>
        <p:nvSpPr>
          <p:cNvPr id="3" name="Content Placeholder 2">
            <a:extLst>
              <a:ext uri="{FF2B5EF4-FFF2-40B4-BE49-F238E27FC236}">
                <a16:creationId xmlns:a16="http://schemas.microsoft.com/office/drawing/2014/main" id="{B51F9AD2-5F51-E18B-9BE2-A825C23577E1}"/>
              </a:ext>
            </a:extLst>
          </p:cNvPr>
          <p:cNvSpPr>
            <a:spLocks noGrp="1"/>
          </p:cNvSpPr>
          <p:nvPr>
            <p:ph idx="1"/>
          </p:nvPr>
        </p:nvSpPr>
        <p:spPr>
          <a:xfrm>
            <a:off x="0" y="1825625"/>
            <a:ext cx="4476466" cy="4351338"/>
          </a:xfrm>
        </p:spPr>
        <p:txBody>
          <a:bodyPr>
            <a:normAutofit fontScale="92500" lnSpcReduction="20000"/>
          </a:bodyPr>
          <a:lstStyle/>
          <a:p>
            <a:r>
              <a:rPr lang="en-US" b="1" dirty="0"/>
              <a:t>Main Components</a:t>
            </a:r>
            <a:r>
              <a:rPr lang="en-US" dirty="0"/>
              <a:t>:</a:t>
            </a:r>
            <a:br>
              <a:rPr lang="en-US" dirty="0"/>
            </a:br>
            <a:r>
              <a:rPr lang="en-US" dirty="0"/>
              <a:t>Monthly Sales Trend Over Time (Line Chart)</a:t>
            </a:r>
            <a:br>
              <a:rPr lang="en-US" dirty="0"/>
            </a:br>
            <a:r>
              <a:rPr lang="en-US" dirty="0"/>
              <a:t>Total Sales by Region (Bar Chart)</a:t>
            </a:r>
            <a:br>
              <a:rPr lang="en-US" dirty="0"/>
            </a:br>
            <a:r>
              <a:rPr lang="en-US" dirty="0"/>
              <a:t>Interactive Filters (Year, Region, Sales Channel)</a:t>
            </a:r>
          </a:p>
          <a:p>
            <a:r>
              <a:rPr lang="en-US" b="1" dirty="0"/>
              <a:t>Interactive Features</a:t>
            </a:r>
            <a:r>
              <a:rPr lang="en-US" dirty="0"/>
              <a:t>:</a:t>
            </a:r>
            <a:br>
              <a:rPr lang="en-US" dirty="0"/>
            </a:br>
            <a:r>
              <a:rPr lang="en-US" dirty="0"/>
              <a:t>Users can filter the data by year, region, and sales channel.</a:t>
            </a:r>
            <a:br>
              <a:rPr lang="en-US" dirty="0"/>
            </a:br>
            <a:r>
              <a:rPr lang="en-US" dirty="0"/>
              <a:t>Tooltips provide detailed information on hover.</a:t>
            </a:r>
            <a:br>
              <a:rPr lang="en-US" dirty="0"/>
            </a:br>
            <a:endParaRPr lang="en-IN" dirty="0"/>
          </a:p>
        </p:txBody>
      </p:sp>
      <p:pic>
        <p:nvPicPr>
          <p:cNvPr id="5" name="Picture 4">
            <a:extLst>
              <a:ext uri="{FF2B5EF4-FFF2-40B4-BE49-F238E27FC236}">
                <a16:creationId xmlns:a16="http://schemas.microsoft.com/office/drawing/2014/main" id="{982293E2-0CAB-A029-FAAC-C771230D3A7E}"/>
              </a:ext>
            </a:extLst>
          </p:cNvPr>
          <p:cNvPicPr>
            <a:picLocks noChangeAspect="1"/>
          </p:cNvPicPr>
          <p:nvPr/>
        </p:nvPicPr>
        <p:blipFill>
          <a:blip r:embed="rId2"/>
          <a:stretch>
            <a:fillRect/>
          </a:stretch>
        </p:blipFill>
        <p:spPr>
          <a:xfrm>
            <a:off x="4476466" y="1253331"/>
            <a:ext cx="7715534" cy="4351338"/>
          </a:xfrm>
          <a:prstGeom prst="rect">
            <a:avLst/>
          </a:prstGeom>
        </p:spPr>
      </p:pic>
    </p:spTree>
    <p:extLst>
      <p:ext uri="{BB962C8B-B14F-4D97-AF65-F5344CB8AC3E}">
        <p14:creationId xmlns:p14="http://schemas.microsoft.com/office/powerpoint/2010/main" val="3892413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8774B-B887-6CE0-D284-8A955B0F9EA8}"/>
              </a:ext>
            </a:extLst>
          </p:cNvPr>
          <p:cNvSpPr>
            <a:spLocks noGrp="1"/>
          </p:cNvSpPr>
          <p:nvPr>
            <p:ph type="title"/>
          </p:nvPr>
        </p:nvSpPr>
        <p:spPr/>
        <p:txBody>
          <a:bodyPr>
            <a:normAutofit/>
          </a:bodyPr>
          <a:lstStyle/>
          <a:p>
            <a:r>
              <a:rPr lang="en-US" b="1" dirty="0"/>
              <a:t>Key Findings</a:t>
            </a:r>
            <a:endParaRPr lang="en-IN" dirty="0"/>
          </a:p>
        </p:txBody>
      </p:sp>
      <p:sp>
        <p:nvSpPr>
          <p:cNvPr id="3" name="Content Placeholder 2">
            <a:extLst>
              <a:ext uri="{FF2B5EF4-FFF2-40B4-BE49-F238E27FC236}">
                <a16:creationId xmlns:a16="http://schemas.microsoft.com/office/drawing/2014/main" id="{F7CFF51D-53FE-CFAE-B6C8-FE943BBB27A5}"/>
              </a:ext>
            </a:extLst>
          </p:cNvPr>
          <p:cNvSpPr>
            <a:spLocks noGrp="1"/>
          </p:cNvSpPr>
          <p:nvPr>
            <p:ph idx="1"/>
          </p:nvPr>
        </p:nvSpPr>
        <p:spPr>
          <a:xfrm>
            <a:off x="60278" y="1690688"/>
            <a:ext cx="5139312" cy="4351338"/>
          </a:xfrm>
        </p:spPr>
        <p:txBody>
          <a:bodyPr>
            <a:normAutofit/>
          </a:bodyPr>
          <a:lstStyle/>
          <a:p>
            <a:r>
              <a:rPr lang="en-US" sz="1800" b="1" dirty="0"/>
              <a:t>Monthly Sales Trends</a:t>
            </a:r>
            <a:r>
              <a:rPr lang="en-US" sz="1800" dirty="0"/>
              <a:t>:</a:t>
            </a:r>
            <a:br>
              <a:rPr lang="en-US" sz="1800" dirty="0"/>
            </a:br>
            <a:r>
              <a:rPr lang="en-US" sz="1800" dirty="0"/>
              <a:t>A significant peak in sales was observed in July 2013.</a:t>
            </a:r>
            <a:br>
              <a:rPr lang="en-US" sz="1800" dirty="0"/>
            </a:br>
            <a:r>
              <a:rPr lang="en-US" sz="1800" dirty="0"/>
              <a:t>There are noticeable fluctuations in sales over the years.</a:t>
            </a:r>
          </a:p>
          <a:p>
            <a:r>
              <a:rPr lang="en-US" sz="1800" b="1" dirty="0"/>
              <a:t>Total Sales by Region</a:t>
            </a:r>
            <a:r>
              <a:rPr lang="en-US" sz="1800" dirty="0"/>
              <a:t>:</a:t>
            </a:r>
            <a:br>
              <a:rPr lang="en-US" sz="1800" dirty="0"/>
            </a:br>
            <a:r>
              <a:rPr lang="en-US" sz="1800" dirty="0"/>
              <a:t>Sub-Saharan Africa had the highest total revenue among all regions.</a:t>
            </a:r>
            <a:br>
              <a:rPr lang="en-US" sz="1800" dirty="0"/>
            </a:br>
            <a:r>
              <a:rPr lang="en-US" sz="1800" dirty="0"/>
              <a:t>North America and Europe also showed substantial sales.</a:t>
            </a:r>
            <a:endParaRPr lang="en-IN" sz="1800" dirty="0"/>
          </a:p>
        </p:txBody>
      </p:sp>
      <p:pic>
        <p:nvPicPr>
          <p:cNvPr id="9" name="Picture 8">
            <a:extLst>
              <a:ext uri="{FF2B5EF4-FFF2-40B4-BE49-F238E27FC236}">
                <a16:creationId xmlns:a16="http://schemas.microsoft.com/office/drawing/2014/main" id="{C17EE29F-20A0-1DF6-FC33-ABF57DC4C2F3}"/>
              </a:ext>
            </a:extLst>
          </p:cNvPr>
          <p:cNvPicPr>
            <a:picLocks noChangeAspect="1"/>
          </p:cNvPicPr>
          <p:nvPr/>
        </p:nvPicPr>
        <p:blipFill>
          <a:blip r:embed="rId2"/>
          <a:stretch>
            <a:fillRect/>
          </a:stretch>
        </p:blipFill>
        <p:spPr>
          <a:xfrm>
            <a:off x="5199590" y="4510306"/>
            <a:ext cx="6992410" cy="2347694"/>
          </a:xfrm>
          <a:prstGeom prst="rect">
            <a:avLst/>
          </a:prstGeom>
        </p:spPr>
      </p:pic>
      <p:pic>
        <p:nvPicPr>
          <p:cNvPr id="11" name="Picture 10">
            <a:extLst>
              <a:ext uri="{FF2B5EF4-FFF2-40B4-BE49-F238E27FC236}">
                <a16:creationId xmlns:a16="http://schemas.microsoft.com/office/drawing/2014/main" id="{6B770E4F-C1A8-70B4-5FE1-853D79108AE5}"/>
              </a:ext>
            </a:extLst>
          </p:cNvPr>
          <p:cNvPicPr>
            <a:picLocks noChangeAspect="1"/>
          </p:cNvPicPr>
          <p:nvPr/>
        </p:nvPicPr>
        <p:blipFill>
          <a:blip r:embed="rId3"/>
          <a:stretch>
            <a:fillRect/>
          </a:stretch>
        </p:blipFill>
        <p:spPr>
          <a:xfrm>
            <a:off x="5199590" y="874715"/>
            <a:ext cx="6992410" cy="3635592"/>
          </a:xfrm>
          <a:prstGeom prst="rect">
            <a:avLst/>
          </a:prstGeom>
        </p:spPr>
      </p:pic>
    </p:spTree>
    <p:extLst>
      <p:ext uri="{BB962C8B-B14F-4D97-AF65-F5344CB8AC3E}">
        <p14:creationId xmlns:p14="http://schemas.microsoft.com/office/powerpoint/2010/main" val="1844702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71D45-6B44-2491-8B7C-7967906B6A01}"/>
              </a:ext>
            </a:extLst>
          </p:cNvPr>
          <p:cNvSpPr>
            <a:spLocks noGrp="1"/>
          </p:cNvSpPr>
          <p:nvPr>
            <p:ph type="title"/>
          </p:nvPr>
        </p:nvSpPr>
        <p:spPr/>
        <p:txBody>
          <a:bodyPr>
            <a:normAutofit/>
          </a:bodyPr>
          <a:lstStyle/>
          <a:p>
            <a:r>
              <a:rPr lang="en-US" b="1" dirty="0"/>
              <a:t>Insights and Recommendations</a:t>
            </a:r>
            <a:endParaRPr lang="en-IN" dirty="0"/>
          </a:p>
        </p:txBody>
      </p:sp>
      <p:sp>
        <p:nvSpPr>
          <p:cNvPr id="3" name="Content Placeholder 2">
            <a:extLst>
              <a:ext uri="{FF2B5EF4-FFF2-40B4-BE49-F238E27FC236}">
                <a16:creationId xmlns:a16="http://schemas.microsoft.com/office/drawing/2014/main" id="{FAA996BA-4669-8197-392E-BACCC60F8647}"/>
              </a:ext>
            </a:extLst>
          </p:cNvPr>
          <p:cNvSpPr>
            <a:spLocks noGrp="1"/>
          </p:cNvSpPr>
          <p:nvPr>
            <p:ph idx="1"/>
          </p:nvPr>
        </p:nvSpPr>
        <p:spPr>
          <a:xfrm>
            <a:off x="0" y="1690688"/>
            <a:ext cx="4667534" cy="4351338"/>
          </a:xfrm>
        </p:spPr>
        <p:txBody>
          <a:bodyPr>
            <a:normAutofit/>
          </a:bodyPr>
          <a:lstStyle/>
          <a:p>
            <a:r>
              <a:rPr lang="en-US" sz="1800" b="1" dirty="0"/>
              <a:t>Sales Peaks</a:t>
            </a:r>
            <a:r>
              <a:rPr lang="en-US" sz="1800" dirty="0"/>
              <a:t>: The peak in </a:t>
            </a:r>
            <a:r>
              <a:rPr lang="en-US" sz="1800" b="1" dirty="0"/>
              <a:t>July</a:t>
            </a:r>
            <a:r>
              <a:rPr lang="en-US" sz="1800" dirty="0"/>
              <a:t> </a:t>
            </a:r>
            <a:r>
              <a:rPr lang="en-US" sz="1800" b="1" dirty="0"/>
              <a:t>2013</a:t>
            </a:r>
            <a:r>
              <a:rPr lang="en-US" sz="1800" dirty="0"/>
              <a:t> suggests a possible major event or promotion that drove sales. Further investigation into marketing campaigns or product launches during that period is recommended.</a:t>
            </a:r>
          </a:p>
          <a:p>
            <a:r>
              <a:rPr lang="en-US" sz="1800" b="1" dirty="0"/>
              <a:t>Regional Performance</a:t>
            </a:r>
            <a:r>
              <a:rPr lang="en-US" sz="1800" dirty="0"/>
              <a:t>: </a:t>
            </a:r>
            <a:r>
              <a:rPr lang="en-US" sz="1800" b="1" dirty="0"/>
              <a:t>Sub-Saharan Africa's </a:t>
            </a:r>
            <a:r>
              <a:rPr lang="en-US" sz="1800" dirty="0"/>
              <a:t>high sales indicate strong market performance. Consider exploring the factors contributing to this success and applying similar strategies to other regions.</a:t>
            </a:r>
          </a:p>
          <a:p>
            <a:r>
              <a:rPr lang="en-US" sz="1800" b="1" dirty="0"/>
              <a:t>Sales Channels</a:t>
            </a:r>
            <a:r>
              <a:rPr lang="en-US" sz="1800" dirty="0"/>
              <a:t>: Analyze the performance of online vs. offline sales channels to optimize sales strategies.</a:t>
            </a:r>
            <a:endParaRPr lang="en-IN" sz="1800" dirty="0"/>
          </a:p>
        </p:txBody>
      </p:sp>
      <p:pic>
        <p:nvPicPr>
          <p:cNvPr id="5" name="Picture 4">
            <a:extLst>
              <a:ext uri="{FF2B5EF4-FFF2-40B4-BE49-F238E27FC236}">
                <a16:creationId xmlns:a16="http://schemas.microsoft.com/office/drawing/2014/main" id="{8D02BE86-853C-FD7D-87A5-1AE59F63F1FB}"/>
              </a:ext>
            </a:extLst>
          </p:cNvPr>
          <p:cNvPicPr>
            <a:picLocks noChangeAspect="1"/>
          </p:cNvPicPr>
          <p:nvPr/>
        </p:nvPicPr>
        <p:blipFill>
          <a:blip r:embed="rId2"/>
          <a:stretch>
            <a:fillRect/>
          </a:stretch>
        </p:blipFill>
        <p:spPr>
          <a:xfrm>
            <a:off x="5087903" y="1298548"/>
            <a:ext cx="7104097" cy="3370204"/>
          </a:xfrm>
          <a:prstGeom prst="rect">
            <a:avLst/>
          </a:prstGeom>
        </p:spPr>
      </p:pic>
      <p:pic>
        <p:nvPicPr>
          <p:cNvPr id="7" name="Picture 6">
            <a:extLst>
              <a:ext uri="{FF2B5EF4-FFF2-40B4-BE49-F238E27FC236}">
                <a16:creationId xmlns:a16="http://schemas.microsoft.com/office/drawing/2014/main" id="{6B94EA8D-B4E9-A23F-E730-FB1869F23679}"/>
              </a:ext>
            </a:extLst>
          </p:cNvPr>
          <p:cNvPicPr>
            <a:picLocks noChangeAspect="1"/>
          </p:cNvPicPr>
          <p:nvPr/>
        </p:nvPicPr>
        <p:blipFill>
          <a:blip r:embed="rId3"/>
          <a:stretch>
            <a:fillRect/>
          </a:stretch>
        </p:blipFill>
        <p:spPr>
          <a:xfrm>
            <a:off x="5087903" y="4668752"/>
            <a:ext cx="7104097" cy="2189248"/>
          </a:xfrm>
          <a:prstGeom prst="rect">
            <a:avLst/>
          </a:prstGeom>
        </p:spPr>
      </p:pic>
    </p:spTree>
    <p:extLst>
      <p:ext uri="{BB962C8B-B14F-4D97-AF65-F5344CB8AC3E}">
        <p14:creationId xmlns:p14="http://schemas.microsoft.com/office/powerpoint/2010/main" val="2369894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3E68C-420A-C1BD-5AD6-E2D65575F901}"/>
              </a:ext>
            </a:extLst>
          </p:cNvPr>
          <p:cNvSpPr>
            <a:spLocks noGrp="1"/>
          </p:cNvSpPr>
          <p:nvPr>
            <p:ph type="title"/>
          </p:nvPr>
        </p:nvSpPr>
        <p:spPr>
          <a:xfrm>
            <a:off x="838200" y="91982"/>
            <a:ext cx="10515600" cy="1325563"/>
          </a:xfrm>
        </p:spPr>
        <p:txBody>
          <a:bodyPr>
            <a:normAutofit/>
          </a:bodyPr>
          <a:lstStyle/>
          <a:p>
            <a:pPr algn="ctr"/>
            <a:r>
              <a:rPr lang="en-US" b="1" dirty="0"/>
              <a:t>Conclusion</a:t>
            </a:r>
            <a:endParaRPr lang="en-IN" dirty="0"/>
          </a:p>
        </p:txBody>
      </p:sp>
      <p:sp>
        <p:nvSpPr>
          <p:cNvPr id="3" name="Content Placeholder 2">
            <a:extLst>
              <a:ext uri="{FF2B5EF4-FFF2-40B4-BE49-F238E27FC236}">
                <a16:creationId xmlns:a16="http://schemas.microsoft.com/office/drawing/2014/main" id="{95B0E3A1-FE7C-DA8A-B74E-3C18BF6A5EF8}"/>
              </a:ext>
            </a:extLst>
          </p:cNvPr>
          <p:cNvSpPr>
            <a:spLocks noGrp="1"/>
          </p:cNvSpPr>
          <p:nvPr>
            <p:ph idx="1"/>
          </p:nvPr>
        </p:nvSpPr>
        <p:spPr>
          <a:xfrm>
            <a:off x="2748173" y="2224597"/>
            <a:ext cx="7114466" cy="818853"/>
          </a:xfrm>
        </p:spPr>
        <p:txBody>
          <a:bodyPr>
            <a:normAutofit fontScale="85000" lnSpcReduction="20000"/>
          </a:bodyPr>
          <a:lstStyle/>
          <a:p>
            <a:pPr algn="ctr"/>
            <a:r>
              <a:rPr lang="en-US" sz="1800" dirty="0"/>
              <a:t>This analysis provides </a:t>
            </a:r>
            <a:r>
              <a:rPr lang="en-US" sz="1800" b="1" dirty="0"/>
              <a:t>valuable insights</a:t>
            </a:r>
            <a:r>
              <a:rPr lang="en-US" sz="1800" dirty="0"/>
              <a:t> into </a:t>
            </a:r>
            <a:r>
              <a:rPr lang="en-US" sz="1800" b="1" dirty="0"/>
              <a:t>Amazon's sales trends </a:t>
            </a:r>
            <a:r>
              <a:rPr lang="en-US" sz="1800" dirty="0"/>
              <a:t>and </a:t>
            </a:r>
            <a:r>
              <a:rPr lang="en-US" sz="1800" b="1" dirty="0"/>
              <a:t>regional performance</a:t>
            </a:r>
            <a:r>
              <a:rPr lang="en-US" sz="1800" dirty="0"/>
              <a:t> from </a:t>
            </a:r>
            <a:r>
              <a:rPr lang="en-US" sz="1800" b="1" dirty="0"/>
              <a:t>2010</a:t>
            </a:r>
            <a:r>
              <a:rPr lang="en-US" sz="1800" dirty="0"/>
              <a:t> to </a:t>
            </a:r>
            <a:r>
              <a:rPr lang="en-US" sz="1800" b="1" dirty="0"/>
              <a:t>2017</a:t>
            </a:r>
            <a:r>
              <a:rPr lang="en-US" sz="1800" dirty="0"/>
              <a:t>. The </a:t>
            </a:r>
            <a:r>
              <a:rPr lang="en-US" sz="1800" b="1" dirty="0"/>
              <a:t>interactive dashboard</a:t>
            </a:r>
            <a:r>
              <a:rPr lang="en-US" sz="1800" dirty="0"/>
              <a:t> facilitates detailed exploration of the data, helping to inform </a:t>
            </a:r>
            <a:r>
              <a:rPr lang="en-US" sz="1800" b="1" dirty="0"/>
              <a:t>strategic decisions</a:t>
            </a:r>
            <a:r>
              <a:rPr lang="en-US" sz="1800" dirty="0"/>
              <a:t>.</a:t>
            </a:r>
            <a:br>
              <a:rPr lang="en-US" sz="1800" dirty="0"/>
            </a:br>
            <a:endParaRPr lang="en-IN" sz="1800" dirty="0"/>
          </a:p>
        </p:txBody>
      </p:sp>
      <p:pic>
        <p:nvPicPr>
          <p:cNvPr id="5" name="Picture 4">
            <a:extLst>
              <a:ext uri="{FF2B5EF4-FFF2-40B4-BE49-F238E27FC236}">
                <a16:creationId xmlns:a16="http://schemas.microsoft.com/office/drawing/2014/main" id="{096A87F5-E397-49F1-8366-D57FF1EA5F77}"/>
              </a:ext>
            </a:extLst>
          </p:cNvPr>
          <p:cNvPicPr>
            <a:picLocks noChangeAspect="1"/>
          </p:cNvPicPr>
          <p:nvPr/>
        </p:nvPicPr>
        <p:blipFill>
          <a:blip r:embed="rId2"/>
          <a:stretch>
            <a:fillRect/>
          </a:stretch>
        </p:blipFill>
        <p:spPr>
          <a:xfrm>
            <a:off x="2538766" y="3429000"/>
            <a:ext cx="7533281" cy="3429000"/>
          </a:xfrm>
          <a:prstGeom prst="rect">
            <a:avLst/>
          </a:prstGeom>
        </p:spPr>
      </p:pic>
    </p:spTree>
    <p:extLst>
      <p:ext uri="{BB962C8B-B14F-4D97-AF65-F5344CB8AC3E}">
        <p14:creationId xmlns:p14="http://schemas.microsoft.com/office/powerpoint/2010/main" val="3531483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TotalTime>
  <Words>556</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Title: Sales Analysis Dashboard: Amazon Sales Data Visualization Name: Shrinivas Pattar Date: 18-07-2024 </vt:lpstr>
      <vt:lpstr> Introduction: </vt:lpstr>
      <vt:lpstr>Objectives</vt:lpstr>
      <vt:lpstr>Data Source</vt:lpstr>
      <vt:lpstr>PowerPoint Presentation</vt:lpstr>
      <vt:lpstr>Dashboard Overview</vt:lpstr>
      <vt:lpstr>Key Findings</vt:lpstr>
      <vt:lpstr>Insights and Recommendations</vt:lpstr>
      <vt:lpstr>Conclusion</vt:lpstr>
      <vt:lpstr>Appendices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Personal</dc:creator>
  <cp:lastModifiedBy>Personal</cp:lastModifiedBy>
  <cp:revision>21</cp:revision>
  <dcterms:created xsi:type="dcterms:W3CDTF">2024-07-18T17:14:14Z</dcterms:created>
  <dcterms:modified xsi:type="dcterms:W3CDTF">2024-07-20T14:23:44Z</dcterms:modified>
</cp:coreProperties>
</file>