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 id="266" r:id="rId10"/>
    <p:sldId id="267" r:id="rId11"/>
    <p:sldId id="268" r:id="rId12"/>
    <p:sldId id="271" r:id="rId13"/>
    <p:sldId id="272" r:id="rId14"/>
    <p:sldId id="273" r:id="rId15"/>
    <p:sldId id="274"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107" d="100"/>
          <a:sy n="107" d="100"/>
        </p:scale>
        <p:origin x="75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2C0B-549D-ECFA-8914-12C1157E7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DD5458-27FB-2C44-BD92-AA5DBCAF4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13FE87-41B5-497D-B823-1D5B8BCE129C}"/>
              </a:ext>
            </a:extLst>
          </p:cNvPr>
          <p:cNvSpPr>
            <a:spLocks noGrp="1"/>
          </p:cNvSpPr>
          <p:nvPr>
            <p:ph type="dt" sz="half" idx="10"/>
          </p:nvPr>
        </p:nvSpPr>
        <p:spPr/>
        <p:txBody>
          <a:bodyPr/>
          <a:lstStyle/>
          <a:p>
            <a:fld id="{933BE3BC-DC1C-480B-81A9-BE98AC1C18F4}" type="datetimeFigureOut">
              <a:rPr lang="en-IN" smtClean="0"/>
              <a:t>20-07-2024</a:t>
            </a:fld>
            <a:endParaRPr lang="en-IN"/>
          </a:p>
        </p:txBody>
      </p:sp>
      <p:sp>
        <p:nvSpPr>
          <p:cNvPr id="5" name="Footer Placeholder 4">
            <a:extLst>
              <a:ext uri="{FF2B5EF4-FFF2-40B4-BE49-F238E27FC236}">
                <a16:creationId xmlns:a16="http://schemas.microsoft.com/office/drawing/2014/main" id="{007613E6-3C11-CC79-223D-7F6B40FF86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1FA8EC-0BB5-98C2-2843-027A60815B96}"/>
              </a:ext>
            </a:extLst>
          </p:cNvPr>
          <p:cNvSpPr>
            <a:spLocks noGrp="1"/>
          </p:cNvSpPr>
          <p:nvPr>
            <p:ph type="sldNum" sz="quarter" idx="12"/>
          </p:nvPr>
        </p:nvSpPr>
        <p:spPr/>
        <p:txBody>
          <a:bodyPr/>
          <a:lstStyle/>
          <a:p>
            <a:fld id="{42310500-F3D0-4546-8E58-918B9419A6E7}" type="slidenum">
              <a:rPr lang="en-IN" smtClean="0"/>
              <a:t>‹#›</a:t>
            </a:fld>
            <a:endParaRPr lang="en-IN"/>
          </a:p>
        </p:txBody>
      </p:sp>
    </p:spTree>
    <p:extLst>
      <p:ext uri="{BB962C8B-B14F-4D97-AF65-F5344CB8AC3E}">
        <p14:creationId xmlns:p14="http://schemas.microsoft.com/office/powerpoint/2010/main" val="349537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4349-6ACC-F704-842C-3F11B87D85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019DCE-53D6-AFD6-CCB3-F921F4C49F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035E44-9B41-AE85-DCB6-275E250001A2}"/>
              </a:ext>
            </a:extLst>
          </p:cNvPr>
          <p:cNvSpPr>
            <a:spLocks noGrp="1"/>
          </p:cNvSpPr>
          <p:nvPr>
            <p:ph type="dt" sz="half" idx="10"/>
          </p:nvPr>
        </p:nvSpPr>
        <p:spPr/>
        <p:txBody>
          <a:bodyPr/>
          <a:lstStyle/>
          <a:p>
            <a:fld id="{933BE3BC-DC1C-480B-81A9-BE98AC1C18F4}" type="datetimeFigureOut">
              <a:rPr lang="en-IN" smtClean="0"/>
              <a:t>20-07-2024</a:t>
            </a:fld>
            <a:endParaRPr lang="en-IN"/>
          </a:p>
        </p:txBody>
      </p:sp>
      <p:sp>
        <p:nvSpPr>
          <p:cNvPr id="5" name="Footer Placeholder 4">
            <a:extLst>
              <a:ext uri="{FF2B5EF4-FFF2-40B4-BE49-F238E27FC236}">
                <a16:creationId xmlns:a16="http://schemas.microsoft.com/office/drawing/2014/main" id="{6465707E-73B5-C8BE-8933-33A6B4E4B5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21D20-1D2E-F769-60F3-4EC81440A841}"/>
              </a:ext>
            </a:extLst>
          </p:cNvPr>
          <p:cNvSpPr>
            <a:spLocks noGrp="1"/>
          </p:cNvSpPr>
          <p:nvPr>
            <p:ph type="sldNum" sz="quarter" idx="12"/>
          </p:nvPr>
        </p:nvSpPr>
        <p:spPr/>
        <p:txBody>
          <a:bodyPr/>
          <a:lstStyle/>
          <a:p>
            <a:fld id="{42310500-F3D0-4546-8E58-918B9419A6E7}" type="slidenum">
              <a:rPr lang="en-IN" smtClean="0"/>
              <a:t>‹#›</a:t>
            </a:fld>
            <a:endParaRPr lang="en-IN"/>
          </a:p>
        </p:txBody>
      </p:sp>
    </p:spTree>
    <p:extLst>
      <p:ext uri="{BB962C8B-B14F-4D97-AF65-F5344CB8AC3E}">
        <p14:creationId xmlns:p14="http://schemas.microsoft.com/office/powerpoint/2010/main" val="372318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9F33-5936-1332-C483-BF1A408288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14AC19-EFAA-E529-87D4-6EAA6074B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411582-489E-4A89-810B-E42A96471A2C}"/>
              </a:ext>
            </a:extLst>
          </p:cNvPr>
          <p:cNvSpPr>
            <a:spLocks noGrp="1"/>
          </p:cNvSpPr>
          <p:nvPr>
            <p:ph type="dt" sz="half" idx="10"/>
          </p:nvPr>
        </p:nvSpPr>
        <p:spPr/>
        <p:txBody>
          <a:bodyPr/>
          <a:lstStyle/>
          <a:p>
            <a:fld id="{933BE3BC-DC1C-480B-81A9-BE98AC1C18F4}" type="datetimeFigureOut">
              <a:rPr lang="en-IN" smtClean="0"/>
              <a:t>20-07-2024</a:t>
            </a:fld>
            <a:endParaRPr lang="en-IN"/>
          </a:p>
        </p:txBody>
      </p:sp>
      <p:sp>
        <p:nvSpPr>
          <p:cNvPr id="5" name="Footer Placeholder 4">
            <a:extLst>
              <a:ext uri="{FF2B5EF4-FFF2-40B4-BE49-F238E27FC236}">
                <a16:creationId xmlns:a16="http://schemas.microsoft.com/office/drawing/2014/main" id="{F0855FAD-8018-06F3-1EFA-9D6B92A06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D89CD4-7AE1-0AE8-6492-9DA72A48D337}"/>
              </a:ext>
            </a:extLst>
          </p:cNvPr>
          <p:cNvSpPr>
            <a:spLocks noGrp="1"/>
          </p:cNvSpPr>
          <p:nvPr>
            <p:ph type="sldNum" sz="quarter" idx="12"/>
          </p:nvPr>
        </p:nvSpPr>
        <p:spPr/>
        <p:txBody>
          <a:bodyPr/>
          <a:lstStyle/>
          <a:p>
            <a:fld id="{42310500-F3D0-4546-8E58-918B9419A6E7}" type="slidenum">
              <a:rPr lang="en-IN" smtClean="0"/>
              <a:t>‹#›</a:t>
            </a:fld>
            <a:endParaRPr lang="en-IN"/>
          </a:p>
        </p:txBody>
      </p:sp>
    </p:spTree>
    <p:extLst>
      <p:ext uri="{BB962C8B-B14F-4D97-AF65-F5344CB8AC3E}">
        <p14:creationId xmlns:p14="http://schemas.microsoft.com/office/powerpoint/2010/main" val="373724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A3D9-3582-D035-4FFD-24707B6ABE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BC00D1-3255-CC39-2149-25301AABDC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6B2D8-5CC4-0B2A-0117-44927D1E4D21}"/>
              </a:ext>
            </a:extLst>
          </p:cNvPr>
          <p:cNvSpPr>
            <a:spLocks noGrp="1"/>
          </p:cNvSpPr>
          <p:nvPr>
            <p:ph type="dt" sz="half" idx="10"/>
          </p:nvPr>
        </p:nvSpPr>
        <p:spPr/>
        <p:txBody>
          <a:bodyPr/>
          <a:lstStyle/>
          <a:p>
            <a:fld id="{933BE3BC-DC1C-480B-81A9-BE98AC1C18F4}" type="datetimeFigureOut">
              <a:rPr lang="en-IN" smtClean="0"/>
              <a:t>20-07-2024</a:t>
            </a:fld>
            <a:endParaRPr lang="en-IN"/>
          </a:p>
        </p:txBody>
      </p:sp>
      <p:sp>
        <p:nvSpPr>
          <p:cNvPr id="5" name="Footer Placeholder 4">
            <a:extLst>
              <a:ext uri="{FF2B5EF4-FFF2-40B4-BE49-F238E27FC236}">
                <a16:creationId xmlns:a16="http://schemas.microsoft.com/office/drawing/2014/main" id="{408C4A2D-84D5-F251-3EBA-8C39B7ADAA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B0D250-2303-9B89-EE13-E7276A376883}"/>
              </a:ext>
            </a:extLst>
          </p:cNvPr>
          <p:cNvSpPr>
            <a:spLocks noGrp="1"/>
          </p:cNvSpPr>
          <p:nvPr>
            <p:ph type="sldNum" sz="quarter" idx="12"/>
          </p:nvPr>
        </p:nvSpPr>
        <p:spPr/>
        <p:txBody>
          <a:bodyPr/>
          <a:lstStyle/>
          <a:p>
            <a:fld id="{42310500-F3D0-4546-8E58-918B9419A6E7}" type="slidenum">
              <a:rPr lang="en-IN" smtClean="0"/>
              <a:t>‹#›</a:t>
            </a:fld>
            <a:endParaRPr lang="en-IN"/>
          </a:p>
        </p:txBody>
      </p:sp>
    </p:spTree>
    <p:extLst>
      <p:ext uri="{BB962C8B-B14F-4D97-AF65-F5344CB8AC3E}">
        <p14:creationId xmlns:p14="http://schemas.microsoft.com/office/powerpoint/2010/main" val="316482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A57C-CF9D-F6A9-9B96-E18C6846C7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AFC102-6F84-9DAB-C978-9F658CFB8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7E4577-1B8B-ADB0-38C3-E6872D837086}"/>
              </a:ext>
            </a:extLst>
          </p:cNvPr>
          <p:cNvSpPr>
            <a:spLocks noGrp="1"/>
          </p:cNvSpPr>
          <p:nvPr>
            <p:ph type="dt" sz="half" idx="10"/>
          </p:nvPr>
        </p:nvSpPr>
        <p:spPr/>
        <p:txBody>
          <a:bodyPr/>
          <a:lstStyle/>
          <a:p>
            <a:fld id="{933BE3BC-DC1C-480B-81A9-BE98AC1C18F4}" type="datetimeFigureOut">
              <a:rPr lang="en-IN" smtClean="0"/>
              <a:t>20-07-2024</a:t>
            </a:fld>
            <a:endParaRPr lang="en-IN"/>
          </a:p>
        </p:txBody>
      </p:sp>
      <p:sp>
        <p:nvSpPr>
          <p:cNvPr id="5" name="Footer Placeholder 4">
            <a:extLst>
              <a:ext uri="{FF2B5EF4-FFF2-40B4-BE49-F238E27FC236}">
                <a16:creationId xmlns:a16="http://schemas.microsoft.com/office/drawing/2014/main" id="{07F79E3E-0400-8938-4BF7-C5BBB2E9C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5B7DEB-96D8-A5C9-F92E-C1600F23B8DE}"/>
              </a:ext>
            </a:extLst>
          </p:cNvPr>
          <p:cNvSpPr>
            <a:spLocks noGrp="1"/>
          </p:cNvSpPr>
          <p:nvPr>
            <p:ph type="sldNum" sz="quarter" idx="12"/>
          </p:nvPr>
        </p:nvSpPr>
        <p:spPr/>
        <p:txBody>
          <a:bodyPr/>
          <a:lstStyle/>
          <a:p>
            <a:fld id="{42310500-F3D0-4546-8E58-918B9419A6E7}" type="slidenum">
              <a:rPr lang="en-IN" smtClean="0"/>
              <a:t>‹#›</a:t>
            </a:fld>
            <a:endParaRPr lang="en-IN"/>
          </a:p>
        </p:txBody>
      </p:sp>
    </p:spTree>
    <p:extLst>
      <p:ext uri="{BB962C8B-B14F-4D97-AF65-F5344CB8AC3E}">
        <p14:creationId xmlns:p14="http://schemas.microsoft.com/office/powerpoint/2010/main" val="292977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F908-6D8B-D759-DC3D-743E9837D3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9656CB-AF35-0D69-02C4-2306618FB7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BE386D-E62C-6B4C-41AB-E6473BC69F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BE2263-D17F-7C4C-F0E8-7AC889FD4582}"/>
              </a:ext>
            </a:extLst>
          </p:cNvPr>
          <p:cNvSpPr>
            <a:spLocks noGrp="1"/>
          </p:cNvSpPr>
          <p:nvPr>
            <p:ph type="dt" sz="half" idx="10"/>
          </p:nvPr>
        </p:nvSpPr>
        <p:spPr/>
        <p:txBody>
          <a:bodyPr/>
          <a:lstStyle/>
          <a:p>
            <a:fld id="{933BE3BC-DC1C-480B-81A9-BE98AC1C18F4}" type="datetimeFigureOut">
              <a:rPr lang="en-IN" smtClean="0"/>
              <a:t>20-07-2024</a:t>
            </a:fld>
            <a:endParaRPr lang="en-IN"/>
          </a:p>
        </p:txBody>
      </p:sp>
      <p:sp>
        <p:nvSpPr>
          <p:cNvPr id="6" name="Footer Placeholder 5">
            <a:extLst>
              <a:ext uri="{FF2B5EF4-FFF2-40B4-BE49-F238E27FC236}">
                <a16:creationId xmlns:a16="http://schemas.microsoft.com/office/drawing/2014/main" id="{45B3BE00-E2AB-B48B-C571-4EE025F0BF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984CFA-9645-496C-4539-4832405B782F}"/>
              </a:ext>
            </a:extLst>
          </p:cNvPr>
          <p:cNvSpPr>
            <a:spLocks noGrp="1"/>
          </p:cNvSpPr>
          <p:nvPr>
            <p:ph type="sldNum" sz="quarter" idx="12"/>
          </p:nvPr>
        </p:nvSpPr>
        <p:spPr/>
        <p:txBody>
          <a:bodyPr/>
          <a:lstStyle/>
          <a:p>
            <a:fld id="{42310500-F3D0-4546-8E58-918B9419A6E7}" type="slidenum">
              <a:rPr lang="en-IN" smtClean="0"/>
              <a:t>‹#›</a:t>
            </a:fld>
            <a:endParaRPr lang="en-IN"/>
          </a:p>
        </p:txBody>
      </p:sp>
    </p:spTree>
    <p:extLst>
      <p:ext uri="{BB962C8B-B14F-4D97-AF65-F5344CB8AC3E}">
        <p14:creationId xmlns:p14="http://schemas.microsoft.com/office/powerpoint/2010/main" val="659680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9CBA-D330-C776-FB44-D70DC4020E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61B338-4C57-C96F-1217-44900EEC03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E632B-A15C-4D16-C040-70371E516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908165-D407-0EC6-C540-EC8429EAD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824707-D6C3-EEC0-032C-571B0EF19B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C8D6C0-3534-A056-2D27-471AEA348F28}"/>
              </a:ext>
            </a:extLst>
          </p:cNvPr>
          <p:cNvSpPr>
            <a:spLocks noGrp="1"/>
          </p:cNvSpPr>
          <p:nvPr>
            <p:ph type="dt" sz="half" idx="10"/>
          </p:nvPr>
        </p:nvSpPr>
        <p:spPr/>
        <p:txBody>
          <a:bodyPr/>
          <a:lstStyle/>
          <a:p>
            <a:fld id="{933BE3BC-DC1C-480B-81A9-BE98AC1C18F4}" type="datetimeFigureOut">
              <a:rPr lang="en-IN" smtClean="0"/>
              <a:t>20-07-2024</a:t>
            </a:fld>
            <a:endParaRPr lang="en-IN"/>
          </a:p>
        </p:txBody>
      </p:sp>
      <p:sp>
        <p:nvSpPr>
          <p:cNvPr id="8" name="Footer Placeholder 7">
            <a:extLst>
              <a:ext uri="{FF2B5EF4-FFF2-40B4-BE49-F238E27FC236}">
                <a16:creationId xmlns:a16="http://schemas.microsoft.com/office/drawing/2014/main" id="{FFEF2179-4B7C-EED0-38D8-0CF3757FA1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079731-AC5F-6124-206E-3945F92BB7EE}"/>
              </a:ext>
            </a:extLst>
          </p:cNvPr>
          <p:cNvSpPr>
            <a:spLocks noGrp="1"/>
          </p:cNvSpPr>
          <p:nvPr>
            <p:ph type="sldNum" sz="quarter" idx="12"/>
          </p:nvPr>
        </p:nvSpPr>
        <p:spPr/>
        <p:txBody>
          <a:bodyPr/>
          <a:lstStyle/>
          <a:p>
            <a:fld id="{42310500-F3D0-4546-8E58-918B9419A6E7}" type="slidenum">
              <a:rPr lang="en-IN" smtClean="0"/>
              <a:t>‹#›</a:t>
            </a:fld>
            <a:endParaRPr lang="en-IN"/>
          </a:p>
        </p:txBody>
      </p:sp>
    </p:spTree>
    <p:extLst>
      <p:ext uri="{BB962C8B-B14F-4D97-AF65-F5344CB8AC3E}">
        <p14:creationId xmlns:p14="http://schemas.microsoft.com/office/powerpoint/2010/main" val="318316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F323-9005-8FCA-D34B-8948A0CFAB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82A629-D334-11FF-6399-8A6FBD87BD75}"/>
              </a:ext>
            </a:extLst>
          </p:cNvPr>
          <p:cNvSpPr>
            <a:spLocks noGrp="1"/>
          </p:cNvSpPr>
          <p:nvPr>
            <p:ph type="dt" sz="half" idx="10"/>
          </p:nvPr>
        </p:nvSpPr>
        <p:spPr/>
        <p:txBody>
          <a:bodyPr/>
          <a:lstStyle/>
          <a:p>
            <a:fld id="{933BE3BC-DC1C-480B-81A9-BE98AC1C18F4}" type="datetimeFigureOut">
              <a:rPr lang="en-IN" smtClean="0"/>
              <a:t>20-07-2024</a:t>
            </a:fld>
            <a:endParaRPr lang="en-IN"/>
          </a:p>
        </p:txBody>
      </p:sp>
      <p:sp>
        <p:nvSpPr>
          <p:cNvPr id="4" name="Footer Placeholder 3">
            <a:extLst>
              <a:ext uri="{FF2B5EF4-FFF2-40B4-BE49-F238E27FC236}">
                <a16:creationId xmlns:a16="http://schemas.microsoft.com/office/drawing/2014/main" id="{FBE6A433-BD3A-2F8E-AA4E-B89B6BB08F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C2F354-48F8-FF67-8FB2-4D61DB2C36A8}"/>
              </a:ext>
            </a:extLst>
          </p:cNvPr>
          <p:cNvSpPr>
            <a:spLocks noGrp="1"/>
          </p:cNvSpPr>
          <p:nvPr>
            <p:ph type="sldNum" sz="quarter" idx="12"/>
          </p:nvPr>
        </p:nvSpPr>
        <p:spPr/>
        <p:txBody>
          <a:bodyPr/>
          <a:lstStyle/>
          <a:p>
            <a:fld id="{42310500-F3D0-4546-8E58-918B9419A6E7}" type="slidenum">
              <a:rPr lang="en-IN" smtClean="0"/>
              <a:t>‹#›</a:t>
            </a:fld>
            <a:endParaRPr lang="en-IN"/>
          </a:p>
        </p:txBody>
      </p:sp>
    </p:spTree>
    <p:extLst>
      <p:ext uri="{BB962C8B-B14F-4D97-AF65-F5344CB8AC3E}">
        <p14:creationId xmlns:p14="http://schemas.microsoft.com/office/powerpoint/2010/main" val="280097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24E1A-1929-3658-D5EC-93CDE0685E85}"/>
              </a:ext>
            </a:extLst>
          </p:cNvPr>
          <p:cNvSpPr>
            <a:spLocks noGrp="1"/>
          </p:cNvSpPr>
          <p:nvPr>
            <p:ph type="dt" sz="half" idx="10"/>
          </p:nvPr>
        </p:nvSpPr>
        <p:spPr/>
        <p:txBody>
          <a:bodyPr/>
          <a:lstStyle/>
          <a:p>
            <a:fld id="{933BE3BC-DC1C-480B-81A9-BE98AC1C18F4}" type="datetimeFigureOut">
              <a:rPr lang="en-IN" smtClean="0"/>
              <a:t>20-07-2024</a:t>
            </a:fld>
            <a:endParaRPr lang="en-IN"/>
          </a:p>
        </p:txBody>
      </p:sp>
      <p:sp>
        <p:nvSpPr>
          <p:cNvPr id="3" name="Footer Placeholder 2">
            <a:extLst>
              <a:ext uri="{FF2B5EF4-FFF2-40B4-BE49-F238E27FC236}">
                <a16:creationId xmlns:a16="http://schemas.microsoft.com/office/drawing/2014/main" id="{AC7368AB-91F8-0D7D-2835-77B21F903C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05007F-1F38-834A-8159-380AC875231D}"/>
              </a:ext>
            </a:extLst>
          </p:cNvPr>
          <p:cNvSpPr>
            <a:spLocks noGrp="1"/>
          </p:cNvSpPr>
          <p:nvPr>
            <p:ph type="sldNum" sz="quarter" idx="12"/>
          </p:nvPr>
        </p:nvSpPr>
        <p:spPr/>
        <p:txBody>
          <a:bodyPr/>
          <a:lstStyle/>
          <a:p>
            <a:fld id="{42310500-F3D0-4546-8E58-918B9419A6E7}" type="slidenum">
              <a:rPr lang="en-IN" smtClean="0"/>
              <a:t>‹#›</a:t>
            </a:fld>
            <a:endParaRPr lang="en-IN"/>
          </a:p>
        </p:txBody>
      </p:sp>
    </p:spTree>
    <p:extLst>
      <p:ext uri="{BB962C8B-B14F-4D97-AF65-F5344CB8AC3E}">
        <p14:creationId xmlns:p14="http://schemas.microsoft.com/office/powerpoint/2010/main" val="306325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E5B4-1860-E0EA-6DD6-75A3ED937A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05BE0D-7F30-1368-0B60-843E176DC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61C173-F2A2-D16D-E39F-8D5CD2F6F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6E9BB-3C9E-F849-03C9-D2666455FBC3}"/>
              </a:ext>
            </a:extLst>
          </p:cNvPr>
          <p:cNvSpPr>
            <a:spLocks noGrp="1"/>
          </p:cNvSpPr>
          <p:nvPr>
            <p:ph type="dt" sz="half" idx="10"/>
          </p:nvPr>
        </p:nvSpPr>
        <p:spPr/>
        <p:txBody>
          <a:bodyPr/>
          <a:lstStyle/>
          <a:p>
            <a:fld id="{933BE3BC-DC1C-480B-81A9-BE98AC1C18F4}" type="datetimeFigureOut">
              <a:rPr lang="en-IN" smtClean="0"/>
              <a:t>20-07-2024</a:t>
            </a:fld>
            <a:endParaRPr lang="en-IN"/>
          </a:p>
        </p:txBody>
      </p:sp>
      <p:sp>
        <p:nvSpPr>
          <p:cNvPr id="6" name="Footer Placeholder 5">
            <a:extLst>
              <a:ext uri="{FF2B5EF4-FFF2-40B4-BE49-F238E27FC236}">
                <a16:creationId xmlns:a16="http://schemas.microsoft.com/office/drawing/2014/main" id="{4FB1042D-645B-CC76-EFCB-0BE47CCE32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4DB417-56C4-291D-66D8-E19C9F56CDBE}"/>
              </a:ext>
            </a:extLst>
          </p:cNvPr>
          <p:cNvSpPr>
            <a:spLocks noGrp="1"/>
          </p:cNvSpPr>
          <p:nvPr>
            <p:ph type="sldNum" sz="quarter" idx="12"/>
          </p:nvPr>
        </p:nvSpPr>
        <p:spPr/>
        <p:txBody>
          <a:bodyPr/>
          <a:lstStyle/>
          <a:p>
            <a:fld id="{42310500-F3D0-4546-8E58-918B9419A6E7}" type="slidenum">
              <a:rPr lang="en-IN" smtClean="0"/>
              <a:t>‹#›</a:t>
            </a:fld>
            <a:endParaRPr lang="en-IN"/>
          </a:p>
        </p:txBody>
      </p:sp>
    </p:spTree>
    <p:extLst>
      <p:ext uri="{BB962C8B-B14F-4D97-AF65-F5344CB8AC3E}">
        <p14:creationId xmlns:p14="http://schemas.microsoft.com/office/powerpoint/2010/main" val="203228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544B-61DC-F301-4176-E53196AD8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E4A315-5C69-A574-A163-72E97C80E0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CBC6A1-DBEE-5964-EA42-0F56D7637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51AB0C-9A98-5C69-AD73-29DA6846C421}"/>
              </a:ext>
            </a:extLst>
          </p:cNvPr>
          <p:cNvSpPr>
            <a:spLocks noGrp="1"/>
          </p:cNvSpPr>
          <p:nvPr>
            <p:ph type="dt" sz="half" idx="10"/>
          </p:nvPr>
        </p:nvSpPr>
        <p:spPr/>
        <p:txBody>
          <a:bodyPr/>
          <a:lstStyle/>
          <a:p>
            <a:fld id="{933BE3BC-DC1C-480B-81A9-BE98AC1C18F4}" type="datetimeFigureOut">
              <a:rPr lang="en-IN" smtClean="0"/>
              <a:t>20-07-2024</a:t>
            </a:fld>
            <a:endParaRPr lang="en-IN"/>
          </a:p>
        </p:txBody>
      </p:sp>
      <p:sp>
        <p:nvSpPr>
          <p:cNvPr id="6" name="Footer Placeholder 5">
            <a:extLst>
              <a:ext uri="{FF2B5EF4-FFF2-40B4-BE49-F238E27FC236}">
                <a16:creationId xmlns:a16="http://schemas.microsoft.com/office/drawing/2014/main" id="{A1E2B9C5-19B3-F02D-3CF6-AF53FC919A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890C07-2162-9568-7B30-9B561BDAA773}"/>
              </a:ext>
            </a:extLst>
          </p:cNvPr>
          <p:cNvSpPr>
            <a:spLocks noGrp="1"/>
          </p:cNvSpPr>
          <p:nvPr>
            <p:ph type="sldNum" sz="quarter" idx="12"/>
          </p:nvPr>
        </p:nvSpPr>
        <p:spPr/>
        <p:txBody>
          <a:bodyPr/>
          <a:lstStyle/>
          <a:p>
            <a:fld id="{42310500-F3D0-4546-8E58-918B9419A6E7}" type="slidenum">
              <a:rPr lang="en-IN" smtClean="0"/>
              <a:t>‹#›</a:t>
            </a:fld>
            <a:endParaRPr lang="en-IN"/>
          </a:p>
        </p:txBody>
      </p:sp>
    </p:spTree>
    <p:extLst>
      <p:ext uri="{BB962C8B-B14F-4D97-AF65-F5344CB8AC3E}">
        <p14:creationId xmlns:p14="http://schemas.microsoft.com/office/powerpoint/2010/main" val="310762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849319-6E2D-0AFB-74BC-9CE4A01507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FD6A9-A2D0-6C3B-558E-8FEAD0DD6A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B975EB-2572-FFA5-753A-A58158E607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BE3BC-DC1C-480B-81A9-BE98AC1C18F4}" type="datetimeFigureOut">
              <a:rPr lang="en-IN" smtClean="0"/>
              <a:t>20-07-2024</a:t>
            </a:fld>
            <a:endParaRPr lang="en-IN"/>
          </a:p>
        </p:txBody>
      </p:sp>
      <p:sp>
        <p:nvSpPr>
          <p:cNvPr id="5" name="Footer Placeholder 4">
            <a:extLst>
              <a:ext uri="{FF2B5EF4-FFF2-40B4-BE49-F238E27FC236}">
                <a16:creationId xmlns:a16="http://schemas.microsoft.com/office/drawing/2014/main" id="{F4D8D464-5F48-47F9-8E84-8D62C6D1F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5AF131-8866-35E2-749F-8D6495FB11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10500-F3D0-4546-8E58-918B9419A6E7}" type="slidenum">
              <a:rPr lang="en-IN" smtClean="0"/>
              <a:t>‹#›</a:t>
            </a:fld>
            <a:endParaRPr lang="en-IN"/>
          </a:p>
        </p:txBody>
      </p:sp>
    </p:spTree>
    <p:extLst>
      <p:ext uri="{BB962C8B-B14F-4D97-AF65-F5344CB8AC3E}">
        <p14:creationId xmlns:p14="http://schemas.microsoft.com/office/powerpoint/2010/main" val="275973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9775-5939-7125-B5AA-C81F9A71BC87}"/>
              </a:ext>
            </a:extLst>
          </p:cNvPr>
          <p:cNvSpPr>
            <a:spLocks noGrp="1"/>
          </p:cNvSpPr>
          <p:nvPr>
            <p:ph type="ctrTitle"/>
          </p:nvPr>
        </p:nvSpPr>
        <p:spPr>
          <a:xfrm>
            <a:off x="1524000" y="2235200"/>
            <a:ext cx="9144000" cy="2387600"/>
          </a:xfrm>
        </p:spPr>
        <p:txBody>
          <a:bodyPr anchor="t">
            <a:normAutofit fontScale="90000"/>
          </a:bodyPr>
          <a:lstStyle/>
          <a:p>
            <a:r>
              <a:rPr lang="en-US" dirty="0"/>
              <a:t>Project Title: Financial Analytics</a:t>
            </a:r>
            <a:br>
              <a:rPr lang="en-US" dirty="0"/>
            </a:br>
            <a:r>
              <a:rPr lang="en-US" dirty="0"/>
              <a:t>Name: Shrinivas </a:t>
            </a:r>
            <a:r>
              <a:rPr lang="en-US" dirty="0" err="1"/>
              <a:t>Pattar</a:t>
            </a:r>
            <a:br>
              <a:rPr lang="en-US" dirty="0"/>
            </a:br>
            <a:r>
              <a:rPr lang="en-US" dirty="0"/>
              <a:t>Date: 20-07-2024</a:t>
            </a:r>
            <a:br>
              <a:rPr lang="en-US" dirty="0"/>
            </a:br>
            <a:endParaRPr lang="en-IN" dirty="0"/>
          </a:p>
        </p:txBody>
      </p:sp>
    </p:spTree>
    <p:extLst>
      <p:ext uri="{BB962C8B-B14F-4D97-AF65-F5344CB8AC3E}">
        <p14:creationId xmlns:p14="http://schemas.microsoft.com/office/powerpoint/2010/main" val="154572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86D2-ED4C-E038-BE7E-137ED399ADB5}"/>
              </a:ext>
            </a:extLst>
          </p:cNvPr>
          <p:cNvSpPr>
            <a:spLocks noGrp="1"/>
          </p:cNvSpPr>
          <p:nvPr>
            <p:ph type="title"/>
          </p:nvPr>
        </p:nvSpPr>
        <p:spPr/>
        <p:txBody>
          <a:bodyPr/>
          <a:lstStyle/>
          <a:p>
            <a:r>
              <a:rPr lang="en-IN" dirty="0"/>
              <a:t>Correlation Heatmap</a:t>
            </a:r>
          </a:p>
        </p:txBody>
      </p:sp>
      <p:pic>
        <p:nvPicPr>
          <p:cNvPr id="5" name="Content Placeholder 4">
            <a:extLst>
              <a:ext uri="{FF2B5EF4-FFF2-40B4-BE49-F238E27FC236}">
                <a16:creationId xmlns:a16="http://schemas.microsoft.com/office/drawing/2014/main" id="{DF91BB37-1F17-0CF3-7674-258A5418CD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236291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1E55-E1DE-9EC3-07A8-8A08CAE4B6CA}"/>
              </a:ext>
            </a:extLst>
          </p:cNvPr>
          <p:cNvSpPr>
            <a:spLocks noGrp="1"/>
          </p:cNvSpPr>
          <p:nvPr>
            <p:ph type="title"/>
          </p:nvPr>
        </p:nvSpPr>
        <p:spPr/>
        <p:txBody>
          <a:bodyPr/>
          <a:lstStyle/>
          <a:p>
            <a:r>
              <a:rPr lang="en-IN" dirty="0"/>
              <a:t>Advanced Analytics</a:t>
            </a:r>
          </a:p>
        </p:txBody>
      </p:sp>
      <p:sp>
        <p:nvSpPr>
          <p:cNvPr id="3" name="Content Placeholder 2">
            <a:extLst>
              <a:ext uri="{FF2B5EF4-FFF2-40B4-BE49-F238E27FC236}">
                <a16:creationId xmlns:a16="http://schemas.microsoft.com/office/drawing/2014/main" id="{D776F836-214C-7DF4-8F8A-B804EEC8FDF7}"/>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Mangal" panose="02040503050203030202" pitchFamily="18" charset="0"/>
              </a:rPr>
              <a:t>Introduction to Regression Analysis: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buSzPts val="1000"/>
              <a:tabLst>
                <a:tab pos="457200" algn="l"/>
              </a:tabLst>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Explanation of what regression analysis is.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buSzPts val="1000"/>
              <a:tabLst>
                <a:tab pos="457200" algn="l"/>
              </a:tabLst>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Purpose of using regression analysis in this project.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Mangal" panose="02040503050203030202" pitchFamily="18" charset="0"/>
              </a:rPr>
              <a:t>Key Metrics: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buSzPts val="1000"/>
              <a:tabLst>
                <a:tab pos="457200" algn="l"/>
              </a:tabLst>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Mean Squared Error (MSE)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buSzPts val="1000"/>
              <a:tabLst>
                <a:tab pos="457200" algn="l"/>
              </a:tabLst>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R-squared (R²) score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Mangal" panose="02040503050203030202" pitchFamily="18" charset="0"/>
              </a:rPr>
              <a:t>Regression Plot: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buSzPts val="1000"/>
              <a:tabLst>
                <a:tab pos="457200" algn="l"/>
              </a:tabLst>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Visual representation of the regression model.</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buSzPts val="1000"/>
              <a:tabLst>
                <a:tab pos="457200" algn="l"/>
              </a:tabLst>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Interpretation of the plot.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7834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7925-E12C-B5EF-0B44-A8923C538C96}"/>
              </a:ext>
            </a:extLst>
          </p:cNvPr>
          <p:cNvSpPr>
            <a:spLocks noGrp="1"/>
          </p:cNvSpPr>
          <p:nvPr>
            <p:ph type="title"/>
          </p:nvPr>
        </p:nvSpPr>
        <p:spPr/>
        <p:txBody>
          <a:bodyPr>
            <a:normAutofit/>
          </a:bodyPr>
          <a:lstStyle/>
          <a:p>
            <a:r>
              <a:rPr lang="en-IN" sz="3600" kern="0" dirty="0">
                <a:effectLst/>
                <a:latin typeface="Times New Roman" panose="02020603050405020304" pitchFamily="18" charset="0"/>
                <a:ea typeface="Times New Roman" panose="02020603050405020304" pitchFamily="18" charset="0"/>
              </a:rPr>
              <a:t>Introduction to Regression Analysis </a:t>
            </a:r>
            <a:endParaRPr lang="en-IN" sz="3600" dirty="0"/>
          </a:p>
        </p:txBody>
      </p:sp>
      <p:sp>
        <p:nvSpPr>
          <p:cNvPr id="3" name="Content Placeholder 2">
            <a:extLst>
              <a:ext uri="{FF2B5EF4-FFF2-40B4-BE49-F238E27FC236}">
                <a16:creationId xmlns:a16="http://schemas.microsoft.com/office/drawing/2014/main" id="{FA9B52AE-E8A6-C063-C657-92DAD825798C}"/>
              </a:ext>
            </a:extLst>
          </p:cNvPr>
          <p:cNvSpPr>
            <a:spLocks noGrp="1"/>
          </p:cNvSpPr>
          <p:nvPr>
            <p:ph idx="1"/>
          </p:nvPr>
        </p:nvSpPr>
        <p:spPr/>
        <p:txBody>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What is Regression Analysis?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r>
              <a:rPr lang="en-IN" sz="1800" kern="0" dirty="0">
                <a:effectLst/>
                <a:latin typeface="Times New Roman" panose="02020603050405020304" pitchFamily="18" charset="0"/>
                <a:ea typeface="Times New Roman" panose="02020603050405020304" pitchFamily="18" charset="0"/>
              </a:rPr>
              <a:t>Regression analysis is a statistical method used to examine the relationship between two or more variables. It helps in predicting the value of a dependent variable based on the value of one or more independent variables.</a:t>
            </a:r>
          </a:p>
          <a:p>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Purpose in this Project: To predict quarterly sales based on market capitalization of the top 500 companies in India. To understand the strength and nature of the relationship between these two financial metrics.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883219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4A10-36E7-66CF-4D2C-59BCB82FAA3C}"/>
              </a:ext>
            </a:extLst>
          </p:cNvPr>
          <p:cNvSpPr>
            <a:spLocks noGrp="1"/>
          </p:cNvSpPr>
          <p:nvPr>
            <p:ph type="title"/>
          </p:nvPr>
        </p:nvSpPr>
        <p:spPr/>
        <p:txBody>
          <a:bodyPr>
            <a:normAutofit/>
          </a:bodyPr>
          <a:lstStyle/>
          <a:p>
            <a:r>
              <a:rPr lang="en-IN" sz="3600" kern="0" dirty="0">
                <a:effectLst/>
                <a:latin typeface="Times New Roman" panose="02020603050405020304" pitchFamily="18" charset="0"/>
                <a:ea typeface="Times New Roman" panose="02020603050405020304" pitchFamily="18" charset="0"/>
              </a:rPr>
              <a:t>Key Metrics </a:t>
            </a:r>
            <a:endParaRPr lang="en-IN" sz="3600" dirty="0"/>
          </a:p>
        </p:txBody>
      </p:sp>
      <p:sp>
        <p:nvSpPr>
          <p:cNvPr id="3" name="Content Placeholder 2">
            <a:extLst>
              <a:ext uri="{FF2B5EF4-FFF2-40B4-BE49-F238E27FC236}">
                <a16:creationId xmlns:a16="http://schemas.microsoft.com/office/drawing/2014/main" id="{703853FF-A230-2B14-3E91-F9E26090CD47}"/>
              </a:ext>
            </a:extLst>
          </p:cNvPr>
          <p:cNvSpPr>
            <a:spLocks noGrp="1"/>
          </p:cNvSpPr>
          <p:nvPr>
            <p:ph idx="1"/>
          </p:nvPr>
        </p:nvSpPr>
        <p:spPr/>
        <p:txBody>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rPr>
              <a:t>Mean Squared Error (MSE): </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MSE measures the average of the squares of the errors or deviations, i.e., the difference between actual and predicted values. Lower </a:t>
            </a:r>
            <a:r>
              <a:rPr lang="en-IN" sz="1800" kern="0" dirty="0">
                <a:effectLst/>
                <a:latin typeface="Times New Roman" panose="02020603050405020304" pitchFamily="18" charset="0"/>
                <a:ea typeface="Times New Roman" panose="02020603050405020304" pitchFamily="18" charset="0"/>
              </a:rPr>
              <a:t>MSE indicates a better fit.</a:t>
            </a: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rPr>
              <a:t>R-squared (R</a:t>
            </a: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²</a:t>
            </a:r>
            <a:r>
              <a:rPr lang="en-IN" sz="1800" kern="0" dirty="0">
                <a:effectLst/>
                <a:latin typeface="Times New Roman" panose="02020603050405020304" pitchFamily="18" charset="0"/>
                <a:ea typeface="Times New Roman" panose="02020603050405020304" pitchFamily="18" charset="0"/>
              </a:rPr>
              <a:t>) Score:</a:t>
            </a:r>
            <a:r>
              <a:rPr lang="en-IN" sz="1800" kern="0" dirty="0">
                <a:latin typeface="Times New Roman" panose="02020603050405020304" pitchFamily="18" charset="0"/>
                <a:ea typeface="Times New Roman" panose="02020603050405020304" pitchFamily="18" charset="0"/>
              </a:rPr>
              <a:t> </a:t>
            </a:r>
            <a:r>
              <a:rPr lang="en-IN" sz="1800" kern="0" dirty="0">
                <a:effectLst/>
                <a:latin typeface="Times New Roman" panose="02020603050405020304" pitchFamily="18" charset="0"/>
                <a:ea typeface="Times New Roman" panose="02020603050405020304" pitchFamily="18" charset="0"/>
              </a:rPr>
              <a:t>R</a:t>
            </a: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²</a:t>
            </a:r>
            <a:r>
              <a:rPr lang="en-IN" sz="1800" kern="0" dirty="0">
                <a:effectLst/>
                <a:latin typeface="Times New Roman" panose="02020603050405020304" pitchFamily="18" charset="0"/>
                <a:ea typeface="Times New Roman" panose="02020603050405020304" pitchFamily="18" charset="0"/>
              </a:rPr>
              <a:t> indicates the proportion of the variance in the dependent variable that is predictable from the independent variable. Ranges from 0 to 1, with higher values indicating a better fit.</a:t>
            </a:r>
            <a:endParaRPr lang="en-IN" dirty="0"/>
          </a:p>
        </p:txBody>
      </p:sp>
    </p:spTree>
    <p:extLst>
      <p:ext uri="{BB962C8B-B14F-4D97-AF65-F5344CB8AC3E}">
        <p14:creationId xmlns:p14="http://schemas.microsoft.com/office/powerpoint/2010/main" val="2447553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41B1-2305-A7E9-E733-7ED333072100}"/>
              </a:ext>
            </a:extLst>
          </p:cNvPr>
          <p:cNvSpPr>
            <a:spLocks noGrp="1"/>
          </p:cNvSpPr>
          <p:nvPr>
            <p:ph type="title"/>
          </p:nvPr>
        </p:nvSpPr>
        <p:spPr/>
        <p:txBody>
          <a:bodyPr>
            <a:normAutofit/>
          </a:bodyPr>
          <a:lstStyle/>
          <a:p>
            <a:r>
              <a:rPr lang="en-IN" sz="2800" kern="0" dirty="0">
                <a:effectLst/>
                <a:latin typeface="Times New Roman" panose="02020603050405020304" pitchFamily="18" charset="0"/>
                <a:ea typeface="Times New Roman" panose="02020603050405020304" pitchFamily="18" charset="0"/>
              </a:rPr>
              <a:t>Regression Analysis Results </a:t>
            </a:r>
            <a:endParaRPr lang="en-IN" sz="2800" dirty="0"/>
          </a:p>
        </p:txBody>
      </p:sp>
      <p:sp>
        <p:nvSpPr>
          <p:cNvPr id="3" name="Content Placeholder 2">
            <a:extLst>
              <a:ext uri="{FF2B5EF4-FFF2-40B4-BE49-F238E27FC236}">
                <a16:creationId xmlns:a16="http://schemas.microsoft.com/office/drawing/2014/main" id="{D40A390D-20DE-3220-9609-D47885509F87}"/>
              </a:ext>
            </a:extLst>
          </p:cNvPr>
          <p:cNvSpPr>
            <a:spLocks noGrp="1"/>
          </p:cNvSpPr>
          <p:nvPr>
            <p:ph idx="1"/>
          </p:nvPr>
        </p:nvSpPr>
        <p:spPr/>
        <p:txBody>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rPr>
              <a:t>Calculated Metrics: </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Mean Squared Error (MSE): 66,876,117.34, R-squared (R</a:t>
            </a: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²</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Score: 0.638</a:t>
            </a: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rPr>
              <a:t>Interpretation: </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The R</a:t>
            </a: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²</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score of 0.638 indicates that 63.8% of the variance in quarterly sales can be explained by market capitalization. This shows a moderate positive relationship. The MSE value of 66,876,117.34 indicates the average squared difference between the actual and predicted quarterly sales values. While the model has a moderate fit, there is room for improvement.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795451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CB95-FE3D-C099-AA7D-063297A3091F}"/>
              </a:ext>
            </a:extLst>
          </p:cNvPr>
          <p:cNvSpPr>
            <a:spLocks noGrp="1"/>
          </p:cNvSpPr>
          <p:nvPr>
            <p:ph type="title"/>
          </p:nvPr>
        </p:nvSpPr>
        <p:spPr/>
        <p:txBody>
          <a:bodyPr/>
          <a:lstStyle/>
          <a:p>
            <a:r>
              <a:rPr lang="en-IN" dirty="0"/>
              <a:t>Regression Plot</a:t>
            </a:r>
          </a:p>
        </p:txBody>
      </p:sp>
      <p:sp>
        <p:nvSpPr>
          <p:cNvPr id="3" name="Content Placeholder 2">
            <a:extLst>
              <a:ext uri="{FF2B5EF4-FFF2-40B4-BE49-F238E27FC236}">
                <a16:creationId xmlns:a16="http://schemas.microsoft.com/office/drawing/2014/main" id="{1429C22F-9852-25AC-BA26-3B6CBC30C685}"/>
              </a:ext>
            </a:extLst>
          </p:cNvPr>
          <p:cNvSpPr>
            <a:spLocks noGrp="1"/>
          </p:cNvSpPr>
          <p:nvPr>
            <p:ph idx="1"/>
          </p:nvPr>
        </p:nvSpPr>
        <p:spPr>
          <a:xfrm>
            <a:off x="838200" y="1825625"/>
            <a:ext cx="5257800" cy="4351338"/>
          </a:xfrm>
        </p:spPr>
        <p:txBody>
          <a:bodyPr/>
          <a:lstStyle/>
          <a:p>
            <a:r>
              <a:rPr lang="en-IN" sz="1800" kern="100" dirty="0">
                <a:effectLst/>
                <a:latin typeface="Calibri" panose="020F0502020204030204" pitchFamily="34" charset="0"/>
                <a:ea typeface="Calibri" panose="020F0502020204030204" pitchFamily="34" charset="0"/>
                <a:cs typeface="Mangal" panose="02040503050203030202" pitchFamily="18" charset="0"/>
              </a:rPr>
              <a:t>Regression Plot Explanation: The regression plot shows the relationship between market capitalization and quarterly sales. The blue dots represent the actual data points for different companies. The red line represents the predicted values from the regression model. Interpretation: The regression line's upward slope confirms a positive relationship between market capitalization and sales. Some data points deviate significantly from the regression line, indicating the presence of outliers or other influencing factors.</a:t>
            </a:r>
          </a:p>
          <a:p>
            <a:endParaRPr lang="en-IN" dirty="0"/>
          </a:p>
        </p:txBody>
      </p:sp>
      <p:pic>
        <p:nvPicPr>
          <p:cNvPr id="5" name="Picture 4">
            <a:extLst>
              <a:ext uri="{FF2B5EF4-FFF2-40B4-BE49-F238E27FC236}">
                <a16:creationId xmlns:a16="http://schemas.microsoft.com/office/drawing/2014/main" id="{3D4EF5F7-C7BC-EF6C-9EC5-63B5DEBD2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6096000" cy="4486275"/>
          </a:xfrm>
          <a:prstGeom prst="rect">
            <a:avLst/>
          </a:prstGeom>
        </p:spPr>
      </p:pic>
    </p:spTree>
    <p:extLst>
      <p:ext uri="{BB962C8B-B14F-4D97-AF65-F5344CB8AC3E}">
        <p14:creationId xmlns:p14="http://schemas.microsoft.com/office/powerpoint/2010/main" val="2622032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45E1-340F-0383-2648-D7287832228F}"/>
              </a:ext>
            </a:extLst>
          </p:cNvPr>
          <p:cNvSpPr>
            <a:spLocks noGrp="1"/>
          </p:cNvSpPr>
          <p:nvPr>
            <p:ph type="title"/>
          </p:nvPr>
        </p:nvSpPr>
        <p:spPr>
          <a:xfrm>
            <a:off x="838200" y="0"/>
            <a:ext cx="10515600" cy="1325563"/>
          </a:xfrm>
        </p:spPr>
        <p:txBody>
          <a:bodyPr anchor="t">
            <a:normAutofit/>
          </a:bodyPr>
          <a:lstStyle/>
          <a:p>
            <a:r>
              <a:rPr lang="en-IN" sz="3200" dirty="0"/>
              <a:t>Conclusion</a:t>
            </a:r>
          </a:p>
        </p:txBody>
      </p:sp>
      <p:sp>
        <p:nvSpPr>
          <p:cNvPr id="3" name="Content Placeholder 2">
            <a:extLst>
              <a:ext uri="{FF2B5EF4-FFF2-40B4-BE49-F238E27FC236}">
                <a16:creationId xmlns:a16="http://schemas.microsoft.com/office/drawing/2014/main" id="{B41A1A0A-9758-A2AC-5E0B-5DC97FED0341}"/>
              </a:ext>
            </a:extLst>
          </p:cNvPr>
          <p:cNvSpPr>
            <a:spLocks noGrp="1"/>
          </p:cNvSpPr>
          <p:nvPr>
            <p:ph idx="1"/>
          </p:nvPr>
        </p:nvSpPr>
        <p:spPr>
          <a:xfrm>
            <a:off x="838200" y="662781"/>
            <a:ext cx="10515600" cy="4351338"/>
          </a:xfrm>
        </p:spPr>
        <p:txBody>
          <a:bodyPr>
            <a:no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Summary of Key Findings: Our analysis shows a positive relationship between market capitalization and quarterly sales for the top 500 companies in India. Companies with higher market capitalization tend to have higher quarterly sales. The correlation heatmap reveals a moderate positive correlation (0.62) between these two metrics. Additionally, descriptive statistics indicate significant variability in market capitalization and quarterly sales among the companies.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Business Implications: Understanding the positive relationship between market capitalization and sales can help businesses identify growth opportunities and benchmark their performance against competitors. Companies can leverage this information to enhance their financial strategies and investment decisions. The insights can also guide marketing and operational improvements to boost sales and market value.</a:t>
            </a:r>
          </a:p>
        </p:txBody>
      </p:sp>
    </p:spTree>
    <p:extLst>
      <p:ext uri="{BB962C8B-B14F-4D97-AF65-F5344CB8AC3E}">
        <p14:creationId xmlns:p14="http://schemas.microsoft.com/office/powerpoint/2010/main" val="40534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F7B2-D5A1-E7F5-2D57-CFD4E2CDB452}"/>
              </a:ext>
            </a:extLst>
          </p:cNvPr>
          <p:cNvSpPr>
            <a:spLocks noGrp="1"/>
          </p:cNvSpPr>
          <p:nvPr>
            <p:ph type="title"/>
          </p:nvPr>
        </p:nvSpPr>
        <p:spPr/>
        <p:txBody>
          <a:bodyPr/>
          <a:lstStyle/>
          <a:p>
            <a:r>
              <a:rPr lang="en-IN" b="1" dirty="0"/>
              <a:t>Introduction</a:t>
            </a:r>
            <a:endParaRPr lang="en-IN" dirty="0"/>
          </a:p>
        </p:txBody>
      </p:sp>
      <p:sp>
        <p:nvSpPr>
          <p:cNvPr id="3" name="Content Placeholder 2">
            <a:extLst>
              <a:ext uri="{FF2B5EF4-FFF2-40B4-BE49-F238E27FC236}">
                <a16:creationId xmlns:a16="http://schemas.microsoft.com/office/drawing/2014/main" id="{472EFF50-629D-5CE4-39DD-60AAD73050D0}"/>
              </a:ext>
            </a:extLst>
          </p:cNvPr>
          <p:cNvSpPr>
            <a:spLocks noGrp="1"/>
          </p:cNvSpPr>
          <p:nvPr>
            <p:ph idx="1"/>
          </p:nvPr>
        </p:nvSpPr>
        <p:spPr/>
        <p:txBody>
          <a:bodyPr>
            <a:normAutofit fontScale="92500" lnSpcReduction="20000"/>
          </a:bodyPr>
          <a:lstStyle/>
          <a:p>
            <a:r>
              <a:rPr lang="en-US" dirty="0"/>
              <a:t>The financial sector is one of the most critical components of the global economy, influencing investment decisions, economic policies, and corporate strategies. Financial analytics involves the use of data analysis techniques to understand and interpret financial data, which can help businesses make informed decisions, identify market trends, and improve their financial performance.</a:t>
            </a:r>
          </a:p>
          <a:p>
            <a:endParaRPr lang="en-US" dirty="0"/>
          </a:p>
          <a:p>
            <a:r>
              <a:rPr lang="en-US" dirty="0"/>
              <a:t>In this project, we focus on analyzing the financial data of the top 500 companies in India. Our goal is to provide insights into market capitalization and quarterly sales, which are crucial metrics for assessing the financial health and market position of these companies. By analyzing this data, we aim to uncover patterns and relationships that can help businesses understand their competitive landscape and make strategic decisions.</a:t>
            </a:r>
          </a:p>
          <a:p>
            <a:endParaRPr lang="en-IN" dirty="0"/>
          </a:p>
        </p:txBody>
      </p:sp>
    </p:spTree>
    <p:extLst>
      <p:ext uri="{BB962C8B-B14F-4D97-AF65-F5344CB8AC3E}">
        <p14:creationId xmlns:p14="http://schemas.microsoft.com/office/powerpoint/2010/main" val="260982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5BBF-FF69-9F69-353A-8897B317BD1F}"/>
              </a:ext>
            </a:extLst>
          </p:cNvPr>
          <p:cNvSpPr>
            <a:spLocks noGrp="1"/>
          </p:cNvSpPr>
          <p:nvPr>
            <p:ph type="title"/>
          </p:nvPr>
        </p:nvSpPr>
        <p:spPr/>
        <p:txBody>
          <a:bodyPr/>
          <a:lstStyle/>
          <a:p>
            <a:r>
              <a:rPr lang="en-US" dirty="0"/>
              <a:t>Objectives and Scope of the Analysis</a:t>
            </a:r>
            <a:endParaRPr lang="en-IN" dirty="0"/>
          </a:p>
        </p:txBody>
      </p:sp>
      <p:sp>
        <p:nvSpPr>
          <p:cNvPr id="3" name="Content Placeholder 2">
            <a:extLst>
              <a:ext uri="{FF2B5EF4-FFF2-40B4-BE49-F238E27FC236}">
                <a16:creationId xmlns:a16="http://schemas.microsoft.com/office/drawing/2014/main" id="{33DF10A4-2FFB-0196-4267-DEAEB8800678}"/>
              </a:ext>
            </a:extLst>
          </p:cNvPr>
          <p:cNvSpPr>
            <a:spLocks noGrp="1"/>
          </p:cNvSpPr>
          <p:nvPr>
            <p:ph idx="1"/>
          </p:nvPr>
        </p:nvSpPr>
        <p:spPr>
          <a:xfrm>
            <a:off x="838200" y="1825625"/>
            <a:ext cx="10515600" cy="4766244"/>
          </a:xfrm>
        </p:spPr>
        <p:txBody>
          <a:bodyPr anchor="ctr">
            <a:noAutofit/>
          </a:bodyPr>
          <a:lstStyle/>
          <a:p>
            <a:pPr marL="0" indent="0">
              <a:lnSpc>
                <a:spcPct val="100000"/>
              </a:lnSpc>
              <a:spcAft>
                <a:spcPts val="800"/>
              </a:spcAft>
              <a:buNone/>
            </a:pPr>
            <a:r>
              <a:rPr lang="en-US" sz="1100" kern="100" dirty="0">
                <a:effectLst/>
                <a:latin typeface="Calibri" panose="020F0502020204030204" pitchFamily="34" charset="0"/>
                <a:ea typeface="Calibri" panose="020F0502020204030204" pitchFamily="34" charset="0"/>
                <a:cs typeface="Mangal" panose="02040503050203030202" pitchFamily="18" charset="0"/>
              </a:rPr>
              <a:t>Objectives: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1. To analyze the market capitalization and quarterly sales of the top 500 companies in India.</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2. To identify key metrics and relationships between different financial attributes.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3. To perform advanced analytics, including regression analysis, to predict quarterly sales based on market capitalization.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4. To create interactive visualizations that allow stakeholders to explore the data dynamically.</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0000"/>
              </a:lnSpc>
              <a:spcAft>
                <a:spcPts val="800"/>
              </a:spcAft>
              <a:buNone/>
            </a:pPr>
            <a:r>
              <a:rPr lang="en-US" sz="1100" kern="100" dirty="0">
                <a:effectLst/>
                <a:latin typeface="Calibri" panose="020F0502020204030204" pitchFamily="34" charset="0"/>
                <a:ea typeface="Calibri" panose="020F0502020204030204" pitchFamily="34" charset="0"/>
                <a:cs typeface="Mangal" panose="02040503050203030202" pitchFamily="18" charset="0"/>
              </a:rPr>
              <a:t>Scope: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scope of this analysis includes: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1. Cleaning and preprocessing the provided dataset to ensure data quality.</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2. Performing descriptive statistical analysis to summarize the key metrics.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3. Visualizing the data through scatter plots, histograms, and correlation heatmaps.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4. Conducting regression analysis to identify predictive relationships.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5. Developing interactive visualizations using </a:t>
            </a:r>
            <a:r>
              <a:rPr lang="en-US" sz="1100" kern="100" dirty="0" err="1">
                <a:effectLst/>
                <a:latin typeface="Calibri" panose="020F0502020204030204" pitchFamily="34" charset="0"/>
                <a:ea typeface="Calibri" panose="020F0502020204030204" pitchFamily="34" charset="0"/>
                <a:cs typeface="Mangal" panose="02040503050203030202" pitchFamily="18" charset="0"/>
              </a:rPr>
              <a:t>Plotly</a:t>
            </a:r>
            <a:r>
              <a:rPr lang="en-US" sz="1100" kern="100" dirty="0">
                <a:effectLst/>
                <a:latin typeface="Calibri" panose="020F0502020204030204" pitchFamily="34" charset="0"/>
                <a:ea typeface="Calibri" panose="020F0502020204030204" pitchFamily="34" charset="0"/>
                <a:cs typeface="Mangal" panose="02040503050203030202" pitchFamily="18" charset="0"/>
              </a:rPr>
              <a:t> for better data exploration.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6. Generating a comprehensive report that summarizes the findings and provides actionable insights.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pPr>
            <a:endParaRPr lang="en-IN" sz="1100" dirty="0"/>
          </a:p>
        </p:txBody>
      </p:sp>
    </p:spTree>
    <p:extLst>
      <p:ext uri="{BB962C8B-B14F-4D97-AF65-F5344CB8AC3E}">
        <p14:creationId xmlns:p14="http://schemas.microsoft.com/office/powerpoint/2010/main" val="253081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2D6F-492C-A0FD-4841-93D2AC3DD600}"/>
              </a:ext>
            </a:extLst>
          </p:cNvPr>
          <p:cNvSpPr>
            <a:spLocks noGrp="1"/>
          </p:cNvSpPr>
          <p:nvPr>
            <p:ph type="title"/>
          </p:nvPr>
        </p:nvSpPr>
        <p:spPr/>
        <p:txBody>
          <a:bodyPr numCol="2">
            <a:normAutofit/>
          </a:bodyPr>
          <a:lstStyle/>
          <a:p>
            <a:r>
              <a:rPr lang="en-US" sz="3600" dirty="0">
                <a:effectLst/>
                <a:latin typeface="Calibri" panose="020F0502020204030204" pitchFamily="34" charset="0"/>
                <a:ea typeface="Calibri" panose="020F0502020204030204" pitchFamily="34" charset="0"/>
                <a:cs typeface="Mangal" panose="02040503050203030202" pitchFamily="18" charset="0"/>
              </a:rPr>
              <a:t>Data Description</a:t>
            </a:r>
            <a:endParaRPr lang="en-IN" sz="3600" dirty="0"/>
          </a:p>
        </p:txBody>
      </p:sp>
      <p:sp>
        <p:nvSpPr>
          <p:cNvPr id="3" name="Content Placeholder 2">
            <a:extLst>
              <a:ext uri="{FF2B5EF4-FFF2-40B4-BE49-F238E27FC236}">
                <a16:creationId xmlns:a16="http://schemas.microsoft.com/office/drawing/2014/main" id="{458551AC-21C2-5FC6-EBF7-AC0686AA39CD}"/>
              </a:ext>
            </a:extLst>
          </p:cNvPr>
          <p:cNvSpPr>
            <a:spLocks noGrp="1"/>
          </p:cNvSpPr>
          <p:nvPr>
            <p:ph idx="1"/>
          </p:nvPr>
        </p:nvSpPr>
        <p:spPr/>
        <p:txBody>
          <a:bodyPr numCol="2"/>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Mangal" panose="02040503050203030202" pitchFamily="18" charset="0"/>
              </a:rPr>
              <a:t> The dataset contains financial information of the top 500 companies in India. This dataset is used to analyze market capitalization and  quarterly sales to uncover patterns and relationships.</a:t>
            </a: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Mangal" panose="02040503050203030202" pitchFamily="18" charset="0"/>
              </a:rPr>
              <a:t>S.No</a:t>
            </a:r>
            <a:r>
              <a:rPr lang="en-US" sz="1800" dirty="0">
                <a:effectLst/>
                <a:latin typeface="Calibri" panose="020F0502020204030204" pitchFamily="34" charset="0"/>
                <a:ea typeface="Calibri" panose="020F0502020204030204" pitchFamily="34" charset="0"/>
                <a:cs typeface="Mangal" panose="02040503050203030202" pitchFamily="18" charset="0"/>
              </a:rPr>
              <a:t>.: Serial number of the company</a:t>
            </a:r>
            <a:endParaRPr lang="en-US" sz="1800" kern="1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Name: Name of the company.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Mangal" panose="02040503050203030202" pitchFamily="18" charset="0"/>
              </a:rPr>
              <a:t>Mar Cap - Crore: Market capitalization in crores.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Mangal" panose="02040503050203030202" pitchFamily="18" charset="0"/>
              </a:rPr>
              <a:t>Sales </a:t>
            </a:r>
            <a:r>
              <a:rPr lang="en-US" sz="1800" kern="100" dirty="0" err="1">
                <a:effectLst/>
                <a:latin typeface="Calibri" panose="020F0502020204030204" pitchFamily="34" charset="0"/>
                <a:ea typeface="Calibri" panose="020F0502020204030204" pitchFamily="34" charset="0"/>
                <a:cs typeface="Mangal" panose="02040503050203030202" pitchFamily="18" charset="0"/>
              </a:rPr>
              <a:t>Qtr</a:t>
            </a:r>
            <a:r>
              <a:rPr lang="en-US" sz="1800" kern="100" dirty="0">
                <a:effectLst/>
                <a:latin typeface="Calibri" panose="020F0502020204030204" pitchFamily="34" charset="0"/>
                <a:ea typeface="Calibri" panose="020F0502020204030204" pitchFamily="34" charset="0"/>
                <a:cs typeface="Mangal" panose="02040503050203030202" pitchFamily="18" charset="0"/>
              </a:rPr>
              <a:t> - Crore: Quarterly sales in crores.</a:t>
            </a:r>
          </a:p>
          <a:p>
            <a:pPr>
              <a:lnSpc>
                <a:spcPct val="107000"/>
              </a:lnSpc>
              <a:spcAft>
                <a:spcPts val="800"/>
              </a:spcAft>
            </a:pPr>
            <a:endParaRPr lang="en-US" sz="1800" kern="1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endParaRPr lang="en-US" sz="1800" kern="100" dirty="0">
              <a:latin typeface="Calibri" panose="020F0502020204030204" pitchFamily="34" charset="0"/>
              <a:ea typeface="Calibri" panose="020F0502020204030204" pitchFamily="34" charset="0"/>
              <a:cs typeface="Mangal" panose="02040503050203030202" pitchFamily="18" charset="0"/>
            </a:endParaRPr>
          </a:p>
          <a:p>
            <a:pPr marL="1371600" lvl="3" indent="0" algn="ctr">
              <a:lnSpc>
                <a:spcPct val="107000"/>
              </a:lnSpc>
              <a:spcAft>
                <a:spcPts val="800"/>
              </a:spcAft>
              <a:buNone/>
            </a:pPr>
            <a:r>
              <a:rPr lang="en-US" sz="1600" kern="100" dirty="0">
                <a:latin typeface="Calibri" panose="020F0502020204030204" pitchFamily="34" charset="0"/>
                <a:ea typeface="Calibri" panose="020F0502020204030204" pitchFamily="34" charset="0"/>
                <a:cs typeface="Mangal" panose="02040503050203030202" pitchFamily="18" charset="0"/>
              </a:rPr>
              <a:t>Sample Table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7" name="Object 6">
            <a:extLst>
              <a:ext uri="{FF2B5EF4-FFF2-40B4-BE49-F238E27FC236}">
                <a16:creationId xmlns:a16="http://schemas.microsoft.com/office/drawing/2014/main" id="{1EF477A4-D5C2-4751-EE72-70651B352865}"/>
              </a:ext>
            </a:extLst>
          </p:cNvPr>
          <p:cNvGraphicFramePr>
            <a:graphicFrameLocks noChangeAspect="1"/>
          </p:cNvGraphicFramePr>
          <p:nvPr>
            <p:extLst>
              <p:ext uri="{D42A27DB-BD31-4B8C-83A1-F6EECF244321}">
                <p14:modId xmlns:p14="http://schemas.microsoft.com/office/powerpoint/2010/main" val="1886710008"/>
              </p:ext>
            </p:extLst>
          </p:nvPr>
        </p:nvGraphicFramePr>
        <p:xfrm>
          <a:off x="7010399" y="2641642"/>
          <a:ext cx="4343401" cy="2270125"/>
        </p:xfrm>
        <a:graphic>
          <a:graphicData uri="http://schemas.openxmlformats.org/presentationml/2006/ole">
            <mc:AlternateContent xmlns:mc="http://schemas.openxmlformats.org/markup-compatibility/2006">
              <mc:Choice xmlns:v="urn:schemas-microsoft-com:vml" Requires="v">
                <p:oleObj name="Worksheet" r:id="rId2" imgW="2190839" imgH="1723868" progId="Excel.Sheet.12">
                  <p:embed/>
                </p:oleObj>
              </mc:Choice>
              <mc:Fallback>
                <p:oleObj name="Worksheet" r:id="rId2" imgW="2190839" imgH="1723868" progId="Excel.Sheet.12">
                  <p:embed/>
                  <p:pic>
                    <p:nvPicPr>
                      <p:cNvPr id="0" name=""/>
                      <p:cNvPicPr/>
                      <p:nvPr/>
                    </p:nvPicPr>
                    <p:blipFill>
                      <a:blip r:embed="rId3"/>
                      <a:stretch>
                        <a:fillRect/>
                      </a:stretch>
                    </p:blipFill>
                    <p:spPr>
                      <a:xfrm>
                        <a:off x="7010399" y="2641642"/>
                        <a:ext cx="4343401" cy="2270125"/>
                      </a:xfrm>
                      <a:prstGeom prst="rect">
                        <a:avLst/>
                      </a:prstGeom>
                    </p:spPr>
                  </p:pic>
                </p:oleObj>
              </mc:Fallback>
            </mc:AlternateContent>
          </a:graphicData>
        </a:graphic>
      </p:graphicFrame>
    </p:spTree>
    <p:extLst>
      <p:ext uri="{BB962C8B-B14F-4D97-AF65-F5344CB8AC3E}">
        <p14:creationId xmlns:p14="http://schemas.microsoft.com/office/powerpoint/2010/main" val="21579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284A-6707-B0F2-6CCF-8D0A05DA1B13}"/>
              </a:ext>
            </a:extLst>
          </p:cNvPr>
          <p:cNvSpPr>
            <a:spLocks noGrp="1"/>
          </p:cNvSpPr>
          <p:nvPr>
            <p:ph type="title"/>
          </p:nvPr>
        </p:nvSpPr>
        <p:spPr/>
        <p:txBody>
          <a:bodyPr>
            <a:normAutofit/>
          </a:bodyPr>
          <a:lstStyle/>
          <a:p>
            <a:r>
              <a:rPr lang="en-US" sz="4000" dirty="0"/>
              <a:t>Dataset Information and Missing Values</a:t>
            </a:r>
            <a:endParaRPr lang="en-IN" sz="4000" dirty="0"/>
          </a:p>
        </p:txBody>
      </p:sp>
      <p:graphicFrame>
        <p:nvGraphicFramePr>
          <p:cNvPr id="4" name="Content Placeholder 3">
            <a:extLst>
              <a:ext uri="{FF2B5EF4-FFF2-40B4-BE49-F238E27FC236}">
                <a16:creationId xmlns:a16="http://schemas.microsoft.com/office/drawing/2014/main" id="{DE304364-CF73-99E2-C861-4E4030AE770B}"/>
              </a:ext>
            </a:extLst>
          </p:cNvPr>
          <p:cNvGraphicFramePr>
            <a:graphicFrameLocks noGrp="1"/>
          </p:cNvGraphicFramePr>
          <p:nvPr>
            <p:ph sz="half" idx="1"/>
            <p:extLst>
              <p:ext uri="{D42A27DB-BD31-4B8C-83A1-F6EECF244321}">
                <p14:modId xmlns:p14="http://schemas.microsoft.com/office/powerpoint/2010/main" val="1953336971"/>
              </p:ext>
            </p:extLst>
          </p:nvPr>
        </p:nvGraphicFramePr>
        <p:xfrm>
          <a:off x="6096000" y="1937920"/>
          <a:ext cx="5181600" cy="2746374"/>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98943681"/>
                    </a:ext>
                  </a:extLst>
                </a:gridCol>
                <a:gridCol w="2590800">
                  <a:extLst>
                    <a:ext uri="{9D8B030D-6E8A-4147-A177-3AD203B41FA5}">
                      <a16:colId xmlns:a16="http://schemas.microsoft.com/office/drawing/2014/main" val="1020760393"/>
                    </a:ext>
                  </a:extLst>
                </a:gridCol>
              </a:tblGrid>
              <a:tr h="457729">
                <a:tc>
                  <a:txBody>
                    <a:bodyPr/>
                    <a:lstStyle/>
                    <a:p>
                      <a:r>
                        <a:rPr lang="en-IN" sz="2000" dirty="0"/>
                        <a:t>Column</a:t>
                      </a:r>
                    </a:p>
                  </a:txBody>
                  <a:tcPr/>
                </a:tc>
                <a:tc>
                  <a:txBody>
                    <a:bodyPr/>
                    <a:lstStyle/>
                    <a:p>
                      <a:r>
                        <a:rPr lang="en-IN" sz="2000" dirty="0"/>
                        <a:t>Missing Values</a:t>
                      </a:r>
                    </a:p>
                  </a:txBody>
                  <a:tcPr/>
                </a:tc>
                <a:extLst>
                  <a:ext uri="{0D108BD9-81ED-4DB2-BD59-A6C34878D82A}">
                    <a16:rowId xmlns:a16="http://schemas.microsoft.com/office/drawing/2014/main" val="385035015"/>
                  </a:ext>
                </a:extLst>
              </a:tr>
              <a:tr h="457729">
                <a:tc>
                  <a:txBody>
                    <a:bodyPr/>
                    <a:lstStyle/>
                    <a:p>
                      <a:pPr algn="l" fontAlgn="ctr"/>
                      <a:r>
                        <a:rPr lang="en-IN" sz="2000" b="0" i="0" u="none" strike="noStrike" dirty="0" err="1">
                          <a:solidFill>
                            <a:srgbClr val="000000"/>
                          </a:solidFill>
                          <a:effectLst/>
                          <a:latin typeface="Calibri" panose="020F0502020204030204" pitchFamily="34" charset="0"/>
                        </a:rPr>
                        <a:t>S.No</a:t>
                      </a:r>
                      <a:r>
                        <a:rPr lang="en-IN" sz="2000" b="0" i="0" u="none" strike="noStrike" dirty="0">
                          <a:solidFill>
                            <a:srgbClr val="000000"/>
                          </a:solidFill>
                          <a:effectLst/>
                          <a:latin typeface="Calibri" panose="020F0502020204030204" pitchFamily="34" charset="0"/>
                        </a:rPr>
                        <a:t>.</a:t>
                      </a:r>
                    </a:p>
                  </a:txBody>
                  <a:tcPr marL="9525" marR="9525" marT="9525" marB="0" anchor="ctr"/>
                </a:tc>
                <a:tc>
                  <a:txBody>
                    <a:bodyPr/>
                    <a:lstStyle/>
                    <a:p>
                      <a:r>
                        <a:rPr lang="en-US" sz="2000" dirty="0"/>
                        <a:t>0</a:t>
                      </a:r>
                      <a:endParaRPr lang="en-IN" sz="2000" dirty="0"/>
                    </a:p>
                  </a:txBody>
                  <a:tcPr/>
                </a:tc>
                <a:extLst>
                  <a:ext uri="{0D108BD9-81ED-4DB2-BD59-A6C34878D82A}">
                    <a16:rowId xmlns:a16="http://schemas.microsoft.com/office/drawing/2014/main" val="527976926"/>
                  </a:ext>
                </a:extLst>
              </a:tr>
              <a:tr h="457729">
                <a:tc>
                  <a:txBody>
                    <a:bodyPr/>
                    <a:lstStyle/>
                    <a:p>
                      <a:pPr algn="l" fontAlgn="ctr"/>
                      <a:r>
                        <a:rPr lang="en-IN" sz="2000" b="0" i="0" u="none" strike="noStrike" dirty="0">
                          <a:solidFill>
                            <a:srgbClr val="000000"/>
                          </a:solidFill>
                          <a:effectLst/>
                          <a:latin typeface="Calibri" panose="020F0502020204030204" pitchFamily="34" charset="0"/>
                        </a:rPr>
                        <a:t>Name</a:t>
                      </a:r>
                    </a:p>
                  </a:txBody>
                  <a:tcPr marL="9525" marR="9525" marT="9525" marB="0" anchor="ctr"/>
                </a:tc>
                <a:tc>
                  <a:txBody>
                    <a:bodyPr/>
                    <a:lstStyle/>
                    <a:p>
                      <a:r>
                        <a:rPr lang="en-US" sz="2000" dirty="0"/>
                        <a:t>0</a:t>
                      </a:r>
                      <a:endParaRPr lang="en-IN" sz="2000" dirty="0"/>
                    </a:p>
                  </a:txBody>
                  <a:tcPr/>
                </a:tc>
                <a:extLst>
                  <a:ext uri="{0D108BD9-81ED-4DB2-BD59-A6C34878D82A}">
                    <a16:rowId xmlns:a16="http://schemas.microsoft.com/office/drawing/2014/main" val="1308189269"/>
                  </a:ext>
                </a:extLst>
              </a:tr>
              <a:tr h="457729">
                <a:tc>
                  <a:txBody>
                    <a:bodyPr/>
                    <a:lstStyle/>
                    <a:p>
                      <a:pPr algn="l" fontAlgn="ctr"/>
                      <a:r>
                        <a:rPr lang="en-IN" sz="2000" b="0" i="0" u="none" strike="noStrike" dirty="0">
                          <a:solidFill>
                            <a:srgbClr val="000000"/>
                          </a:solidFill>
                          <a:effectLst/>
                          <a:latin typeface="Calibri" panose="020F0502020204030204" pitchFamily="34" charset="0"/>
                        </a:rPr>
                        <a:t>Mar Cap - Crore</a:t>
                      </a:r>
                    </a:p>
                  </a:txBody>
                  <a:tcPr marL="9525" marR="9525" marT="9525" marB="0" anchor="ctr"/>
                </a:tc>
                <a:tc>
                  <a:txBody>
                    <a:bodyPr/>
                    <a:lstStyle/>
                    <a:p>
                      <a:r>
                        <a:rPr lang="en-US" sz="2000" dirty="0"/>
                        <a:t>9</a:t>
                      </a:r>
                      <a:endParaRPr lang="en-IN" sz="2000" dirty="0"/>
                    </a:p>
                  </a:txBody>
                  <a:tcPr/>
                </a:tc>
                <a:extLst>
                  <a:ext uri="{0D108BD9-81ED-4DB2-BD59-A6C34878D82A}">
                    <a16:rowId xmlns:a16="http://schemas.microsoft.com/office/drawing/2014/main" val="1214657030"/>
                  </a:ext>
                </a:extLst>
              </a:tr>
              <a:tr h="457729">
                <a:tc>
                  <a:txBody>
                    <a:bodyPr/>
                    <a:lstStyle/>
                    <a:p>
                      <a:pPr algn="l" fontAlgn="ctr"/>
                      <a:r>
                        <a:rPr lang="en-IN" sz="2000" b="0" i="0" u="none" strike="noStrike" dirty="0">
                          <a:solidFill>
                            <a:srgbClr val="000000"/>
                          </a:solidFill>
                          <a:effectLst/>
                          <a:latin typeface="Calibri" panose="020F0502020204030204" pitchFamily="34" charset="0"/>
                        </a:rPr>
                        <a:t>Sales </a:t>
                      </a:r>
                      <a:r>
                        <a:rPr lang="en-IN" sz="2000" b="0" i="0" u="none" strike="noStrike" dirty="0" err="1">
                          <a:solidFill>
                            <a:srgbClr val="000000"/>
                          </a:solidFill>
                          <a:effectLst/>
                          <a:latin typeface="Calibri" panose="020F0502020204030204" pitchFamily="34" charset="0"/>
                        </a:rPr>
                        <a:t>Qtr</a:t>
                      </a:r>
                      <a:r>
                        <a:rPr lang="en-IN" sz="2000" b="0" i="0" u="none" strike="noStrike" dirty="0">
                          <a:solidFill>
                            <a:srgbClr val="000000"/>
                          </a:solidFill>
                          <a:effectLst/>
                          <a:latin typeface="Calibri" panose="020F0502020204030204" pitchFamily="34" charset="0"/>
                        </a:rPr>
                        <a:t> - Crore</a:t>
                      </a:r>
                    </a:p>
                  </a:txBody>
                  <a:tcPr marL="9525" marR="9525" marT="9525" marB="0" anchor="ctr"/>
                </a:tc>
                <a:tc>
                  <a:txBody>
                    <a:bodyPr/>
                    <a:lstStyle/>
                    <a:p>
                      <a:r>
                        <a:rPr lang="en-US" sz="2000" dirty="0"/>
                        <a:t>123</a:t>
                      </a:r>
                      <a:endParaRPr lang="en-IN" sz="2000" dirty="0"/>
                    </a:p>
                  </a:txBody>
                  <a:tcPr/>
                </a:tc>
                <a:extLst>
                  <a:ext uri="{0D108BD9-81ED-4DB2-BD59-A6C34878D82A}">
                    <a16:rowId xmlns:a16="http://schemas.microsoft.com/office/drawing/2014/main" val="2831051744"/>
                  </a:ext>
                </a:extLst>
              </a:tr>
              <a:tr h="457729">
                <a:tc>
                  <a:txBody>
                    <a:bodyPr/>
                    <a:lstStyle/>
                    <a:p>
                      <a:pPr algn="l" fontAlgn="ctr"/>
                      <a:r>
                        <a:rPr lang="en-IN" sz="2000" b="0" i="0" u="none" strike="noStrike" dirty="0">
                          <a:solidFill>
                            <a:srgbClr val="000000"/>
                          </a:solidFill>
                          <a:effectLst/>
                          <a:latin typeface="Calibri" panose="020F0502020204030204" pitchFamily="34" charset="0"/>
                        </a:rPr>
                        <a:t>Unnamed: 4</a:t>
                      </a:r>
                    </a:p>
                  </a:txBody>
                  <a:tcPr marL="9525" marR="9525" marT="9525" marB="0" anchor="ctr"/>
                </a:tc>
                <a:tc>
                  <a:txBody>
                    <a:bodyPr/>
                    <a:lstStyle/>
                    <a:p>
                      <a:r>
                        <a:rPr lang="en-US" sz="2000" dirty="0"/>
                        <a:t>394</a:t>
                      </a:r>
                      <a:endParaRPr lang="en-IN" sz="2000" dirty="0"/>
                    </a:p>
                  </a:txBody>
                  <a:tcPr/>
                </a:tc>
                <a:extLst>
                  <a:ext uri="{0D108BD9-81ED-4DB2-BD59-A6C34878D82A}">
                    <a16:rowId xmlns:a16="http://schemas.microsoft.com/office/drawing/2014/main" val="642417346"/>
                  </a:ext>
                </a:extLst>
              </a:tr>
            </a:tbl>
          </a:graphicData>
        </a:graphic>
      </p:graphicFrame>
      <p:sp>
        <p:nvSpPr>
          <p:cNvPr id="12" name="Content Placeholder 11">
            <a:extLst>
              <a:ext uri="{FF2B5EF4-FFF2-40B4-BE49-F238E27FC236}">
                <a16:creationId xmlns:a16="http://schemas.microsoft.com/office/drawing/2014/main" id="{261A8B66-6E10-FBD7-D1DE-3C0395BA0AF5}"/>
              </a:ext>
            </a:extLst>
          </p:cNvPr>
          <p:cNvSpPr>
            <a:spLocks noGrp="1"/>
          </p:cNvSpPr>
          <p:nvPr>
            <p:ph sz="half" idx="2"/>
          </p:nvPr>
        </p:nvSpPr>
        <p:spPr>
          <a:xfrm>
            <a:off x="838200" y="1937920"/>
            <a:ext cx="5181600" cy="4351338"/>
          </a:xfrm>
        </p:spPr>
        <p:txBody>
          <a:bodyPr>
            <a:normAutofit fontScale="92500" lnSpcReduction="20000"/>
          </a:bodyPr>
          <a:lstStyle/>
          <a:p>
            <a:r>
              <a:rPr lang="en-US" dirty="0"/>
              <a:t>Dataset Information: This dataset contains financial information of the top 500 companies in India. The table   below shows the structure of the dataset, including the number of entries and data types.</a:t>
            </a:r>
          </a:p>
          <a:p>
            <a:r>
              <a:rPr lang="en-US" dirty="0"/>
              <a:t>Missing Values Summary:   Understanding the extent of missing values helps in assessing the quality of the dataset and planning data cleaning steps. The table below summarizes the missing values for each column.</a:t>
            </a:r>
            <a:endParaRPr lang="en-IN" dirty="0"/>
          </a:p>
        </p:txBody>
      </p:sp>
    </p:spTree>
    <p:extLst>
      <p:ext uri="{BB962C8B-B14F-4D97-AF65-F5344CB8AC3E}">
        <p14:creationId xmlns:p14="http://schemas.microsoft.com/office/powerpoint/2010/main" val="346116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B326-AD51-C898-A236-A39623A8914C}"/>
              </a:ext>
            </a:extLst>
          </p:cNvPr>
          <p:cNvSpPr>
            <a:spLocks noGrp="1"/>
          </p:cNvSpPr>
          <p:nvPr>
            <p:ph type="title"/>
          </p:nvPr>
        </p:nvSpPr>
        <p:spPr/>
        <p:txBody>
          <a:bodyPr/>
          <a:lstStyle/>
          <a:p>
            <a:r>
              <a:rPr lang="en-IN" dirty="0"/>
              <a:t>Descriptive Statistics</a:t>
            </a:r>
          </a:p>
        </p:txBody>
      </p:sp>
      <p:sp>
        <p:nvSpPr>
          <p:cNvPr id="3" name="Content Placeholder 2">
            <a:extLst>
              <a:ext uri="{FF2B5EF4-FFF2-40B4-BE49-F238E27FC236}">
                <a16:creationId xmlns:a16="http://schemas.microsoft.com/office/drawing/2014/main" id="{A0872FAB-2598-09CE-C0ED-A64F0F69EF0A}"/>
              </a:ext>
            </a:extLst>
          </p:cNvPr>
          <p:cNvSpPr>
            <a:spLocks noGrp="1"/>
          </p:cNvSpPr>
          <p:nvPr>
            <p:ph idx="1"/>
          </p:nvPr>
        </p:nvSpPr>
        <p:spPr>
          <a:xfrm>
            <a:off x="838200" y="1825625"/>
            <a:ext cx="4215063" cy="4351338"/>
          </a:xfrm>
        </p:spPr>
        <p:txBody>
          <a:bodyPr/>
          <a:lstStyle/>
          <a:p>
            <a:r>
              <a:rPr lang="en-IN" sz="1800" dirty="0">
                <a:effectLst/>
                <a:latin typeface="Calibri" panose="020F0502020204030204" pitchFamily="34" charset="0"/>
                <a:ea typeface="Calibri" panose="020F0502020204030204" pitchFamily="34" charset="0"/>
                <a:cs typeface="Mangal" panose="02040503050203030202" pitchFamily="18" charset="0"/>
              </a:rPr>
              <a:t>Descriptive statistics provide a summary of the central tendency, dispersion, and shape of the distribution of the dataset's attributes.</a:t>
            </a:r>
          </a:p>
        </p:txBody>
      </p:sp>
      <p:graphicFrame>
        <p:nvGraphicFramePr>
          <p:cNvPr id="6" name="Table 5">
            <a:extLst>
              <a:ext uri="{FF2B5EF4-FFF2-40B4-BE49-F238E27FC236}">
                <a16:creationId xmlns:a16="http://schemas.microsoft.com/office/drawing/2014/main" id="{6AD8C4A3-107A-1140-74AA-0E204261086D}"/>
              </a:ext>
            </a:extLst>
          </p:cNvPr>
          <p:cNvGraphicFramePr>
            <a:graphicFrameLocks noGrp="1"/>
          </p:cNvGraphicFramePr>
          <p:nvPr>
            <p:extLst>
              <p:ext uri="{D42A27DB-BD31-4B8C-83A1-F6EECF244321}">
                <p14:modId xmlns:p14="http://schemas.microsoft.com/office/powerpoint/2010/main" val="4124940345"/>
              </p:ext>
            </p:extLst>
          </p:nvPr>
        </p:nvGraphicFramePr>
        <p:xfrm>
          <a:off x="6705600" y="1690688"/>
          <a:ext cx="5486400" cy="952500"/>
        </p:xfrm>
        <a:graphic>
          <a:graphicData uri="http://schemas.openxmlformats.org/drawingml/2006/table">
            <a:tbl>
              <a:tblPr>
                <a:tableStyleId>{616DA210-FB5B-4158-B5E0-FEB733F419BA}</a:tableStyleId>
              </a:tblPr>
              <a:tblGrid>
                <a:gridCol w="609600">
                  <a:extLst>
                    <a:ext uri="{9D8B030D-6E8A-4147-A177-3AD203B41FA5}">
                      <a16:colId xmlns:a16="http://schemas.microsoft.com/office/drawing/2014/main" val="873683788"/>
                    </a:ext>
                  </a:extLst>
                </a:gridCol>
                <a:gridCol w="609600">
                  <a:extLst>
                    <a:ext uri="{9D8B030D-6E8A-4147-A177-3AD203B41FA5}">
                      <a16:colId xmlns:a16="http://schemas.microsoft.com/office/drawing/2014/main" val="2851534018"/>
                    </a:ext>
                  </a:extLst>
                </a:gridCol>
                <a:gridCol w="609600">
                  <a:extLst>
                    <a:ext uri="{9D8B030D-6E8A-4147-A177-3AD203B41FA5}">
                      <a16:colId xmlns:a16="http://schemas.microsoft.com/office/drawing/2014/main" val="1687422753"/>
                    </a:ext>
                  </a:extLst>
                </a:gridCol>
                <a:gridCol w="609600">
                  <a:extLst>
                    <a:ext uri="{9D8B030D-6E8A-4147-A177-3AD203B41FA5}">
                      <a16:colId xmlns:a16="http://schemas.microsoft.com/office/drawing/2014/main" val="4222765937"/>
                    </a:ext>
                  </a:extLst>
                </a:gridCol>
                <a:gridCol w="609600">
                  <a:extLst>
                    <a:ext uri="{9D8B030D-6E8A-4147-A177-3AD203B41FA5}">
                      <a16:colId xmlns:a16="http://schemas.microsoft.com/office/drawing/2014/main" val="3760521819"/>
                    </a:ext>
                  </a:extLst>
                </a:gridCol>
                <a:gridCol w="609600">
                  <a:extLst>
                    <a:ext uri="{9D8B030D-6E8A-4147-A177-3AD203B41FA5}">
                      <a16:colId xmlns:a16="http://schemas.microsoft.com/office/drawing/2014/main" val="873415711"/>
                    </a:ext>
                  </a:extLst>
                </a:gridCol>
                <a:gridCol w="609600">
                  <a:extLst>
                    <a:ext uri="{9D8B030D-6E8A-4147-A177-3AD203B41FA5}">
                      <a16:colId xmlns:a16="http://schemas.microsoft.com/office/drawing/2014/main" val="2333116120"/>
                    </a:ext>
                  </a:extLst>
                </a:gridCol>
                <a:gridCol w="609600">
                  <a:extLst>
                    <a:ext uri="{9D8B030D-6E8A-4147-A177-3AD203B41FA5}">
                      <a16:colId xmlns:a16="http://schemas.microsoft.com/office/drawing/2014/main" val="2817723196"/>
                    </a:ext>
                  </a:extLst>
                </a:gridCol>
                <a:gridCol w="609600">
                  <a:extLst>
                    <a:ext uri="{9D8B030D-6E8A-4147-A177-3AD203B41FA5}">
                      <a16:colId xmlns:a16="http://schemas.microsoft.com/office/drawing/2014/main" val="1282745209"/>
                    </a:ext>
                  </a:extLst>
                </a:gridCol>
              </a:tblGrid>
              <a:tr h="190500">
                <a:tc>
                  <a:txBody>
                    <a:bodyPr/>
                    <a:lstStyle/>
                    <a:p>
                      <a:pPr algn="ctr" fontAlgn="ctr"/>
                      <a:r>
                        <a:rPr lang="en-IN" sz="1100" u="none" strike="noStrike" dirty="0">
                          <a:effectLst/>
                        </a:rPr>
                        <a:t>Attribute</a:t>
                      </a:r>
                      <a:endParaRPr lang="en-IN"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Count</a:t>
                      </a:r>
                      <a:endParaRPr lang="en-IN"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Mean</a:t>
                      </a:r>
                      <a:endParaRPr lang="en-IN"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Std Dev</a:t>
                      </a:r>
                      <a:endParaRPr lang="en-IN"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Min</a:t>
                      </a:r>
                      <a:endParaRPr lang="en-IN"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Q1</a:t>
                      </a:r>
                      <a:endParaRPr lang="en-IN"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Median</a:t>
                      </a:r>
                      <a:endParaRPr lang="en-IN"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Q3</a:t>
                      </a:r>
                      <a:endParaRPr lang="en-IN"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Max</a:t>
                      </a:r>
                      <a:endParaRPr lang="en-IN"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98842922"/>
                  </a:ext>
                </a:extLst>
              </a:tr>
              <a:tr h="381000">
                <a:tc>
                  <a:txBody>
                    <a:bodyPr/>
                    <a:lstStyle/>
                    <a:p>
                      <a:pPr algn="l" fontAlgn="ctr"/>
                      <a:r>
                        <a:rPr lang="en-IN" sz="1100" u="none" strike="noStrike">
                          <a:effectLst/>
                        </a:rPr>
                        <a:t>Mar Cap - Crore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365</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31300.97</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67224.64</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3017.07</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5089.87</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9097.33</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21372.18</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583436.7</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7093257"/>
                  </a:ext>
                </a:extLst>
              </a:tr>
              <a:tr h="381000">
                <a:tc>
                  <a:txBody>
                    <a:bodyPr/>
                    <a:lstStyle/>
                    <a:p>
                      <a:pPr algn="l" fontAlgn="ctr"/>
                      <a:r>
                        <a:rPr lang="en-IN" sz="1100" u="none" strike="noStrike">
                          <a:effectLst/>
                        </a:rPr>
                        <a:t>Sales Qtr - Crore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365</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4395.98</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11092.21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47.24</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593.74</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1278.3</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2840.75</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dirty="0">
                          <a:effectLst/>
                        </a:rPr>
                        <a:t>110666.9</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64787665"/>
                  </a:ext>
                </a:extLst>
              </a:tr>
            </a:tbl>
          </a:graphicData>
        </a:graphic>
      </p:graphicFrame>
    </p:spTree>
    <p:extLst>
      <p:ext uri="{BB962C8B-B14F-4D97-AF65-F5344CB8AC3E}">
        <p14:creationId xmlns:p14="http://schemas.microsoft.com/office/powerpoint/2010/main" val="411590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3B1-2EFE-86F9-8CE1-92A524C93368}"/>
              </a:ext>
            </a:extLst>
          </p:cNvPr>
          <p:cNvSpPr>
            <a:spLocks noGrp="1"/>
          </p:cNvSpPr>
          <p:nvPr>
            <p:ph type="title"/>
          </p:nvPr>
        </p:nvSpPr>
        <p:spPr/>
        <p:txBody>
          <a:bodyPr/>
          <a:lstStyle/>
          <a:p>
            <a:r>
              <a:rPr lang="en-US" dirty="0"/>
              <a:t>Scatter Plot: Market Capitalization vs. Quarterly Sales</a:t>
            </a:r>
            <a:endParaRPr lang="en-IN" dirty="0"/>
          </a:p>
        </p:txBody>
      </p:sp>
      <p:pic>
        <p:nvPicPr>
          <p:cNvPr id="5" name="Content Placeholder 4">
            <a:extLst>
              <a:ext uri="{FF2B5EF4-FFF2-40B4-BE49-F238E27FC236}">
                <a16:creationId xmlns:a16="http://schemas.microsoft.com/office/drawing/2014/main" id="{BA1F0AEB-D2B5-6D93-151F-B8A02F93A2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6932" y="1825625"/>
            <a:ext cx="8918135" cy="4351338"/>
          </a:xfrm>
        </p:spPr>
      </p:pic>
    </p:spTree>
    <p:extLst>
      <p:ext uri="{BB962C8B-B14F-4D97-AF65-F5344CB8AC3E}">
        <p14:creationId xmlns:p14="http://schemas.microsoft.com/office/powerpoint/2010/main" val="165003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255B-0915-29F8-01A2-93A5297EB89A}"/>
              </a:ext>
            </a:extLst>
          </p:cNvPr>
          <p:cNvSpPr>
            <a:spLocks noGrp="1"/>
          </p:cNvSpPr>
          <p:nvPr>
            <p:ph type="title"/>
          </p:nvPr>
        </p:nvSpPr>
        <p:spPr/>
        <p:txBody>
          <a:bodyPr/>
          <a:lstStyle/>
          <a:p>
            <a:r>
              <a:rPr lang="en-US" dirty="0"/>
              <a:t>Histogram: Distribution of Market Capitalization</a:t>
            </a:r>
            <a:endParaRPr lang="en-IN" dirty="0"/>
          </a:p>
        </p:txBody>
      </p:sp>
      <p:pic>
        <p:nvPicPr>
          <p:cNvPr id="5" name="Content Placeholder 4">
            <a:extLst>
              <a:ext uri="{FF2B5EF4-FFF2-40B4-BE49-F238E27FC236}">
                <a16:creationId xmlns:a16="http://schemas.microsoft.com/office/drawing/2014/main" id="{0A492245-0697-EB46-7B59-6F9D35F71A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13887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AEE9-7E95-C5AE-F6B9-8A4D354DC3CB}"/>
              </a:ext>
            </a:extLst>
          </p:cNvPr>
          <p:cNvSpPr>
            <a:spLocks noGrp="1"/>
          </p:cNvSpPr>
          <p:nvPr>
            <p:ph type="title"/>
          </p:nvPr>
        </p:nvSpPr>
        <p:spPr/>
        <p:txBody>
          <a:bodyPr/>
          <a:lstStyle/>
          <a:p>
            <a:r>
              <a:rPr lang="en-US" dirty="0"/>
              <a:t>Histogram: Distribution of Quarterly Sales</a:t>
            </a:r>
            <a:endParaRPr lang="en-IN" dirty="0"/>
          </a:p>
        </p:txBody>
      </p:sp>
      <p:pic>
        <p:nvPicPr>
          <p:cNvPr id="5" name="Content Placeholder 4">
            <a:extLst>
              <a:ext uri="{FF2B5EF4-FFF2-40B4-BE49-F238E27FC236}">
                <a16:creationId xmlns:a16="http://schemas.microsoft.com/office/drawing/2014/main" id="{5A3A1BE9-A37B-9C16-10BB-7AE90279F5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892366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1065</Words>
  <Application>Microsoft Office PowerPoint</Application>
  <PresentationFormat>Widescreen</PresentationFormat>
  <Paragraphs>101</Paragraphs>
  <Slides>16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Calibri Light</vt:lpstr>
      <vt:lpstr>Symbol</vt:lpstr>
      <vt:lpstr>Times New Roman</vt:lpstr>
      <vt:lpstr>Office Theme</vt:lpstr>
      <vt:lpstr>Microsoft Excel Worksheet</vt:lpstr>
      <vt:lpstr>Project Title: Financial Analytics Name: Shrinivas Pattar Date: 20-07-2024 </vt:lpstr>
      <vt:lpstr>Introduction</vt:lpstr>
      <vt:lpstr>Objectives and Scope of the Analysis</vt:lpstr>
      <vt:lpstr>Data Description</vt:lpstr>
      <vt:lpstr>Dataset Information and Missing Values</vt:lpstr>
      <vt:lpstr>Descriptive Statistics</vt:lpstr>
      <vt:lpstr>Scatter Plot: Market Capitalization vs. Quarterly Sales</vt:lpstr>
      <vt:lpstr>Histogram: Distribution of Market Capitalization</vt:lpstr>
      <vt:lpstr>Histogram: Distribution of Quarterly Sales</vt:lpstr>
      <vt:lpstr>Correlation Heatmap</vt:lpstr>
      <vt:lpstr>Advanced Analytics</vt:lpstr>
      <vt:lpstr>Introduction to Regression Analysis </vt:lpstr>
      <vt:lpstr>Key Metrics </vt:lpstr>
      <vt:lpstr>Regression Analysis Results </vt:lpstr>
      <vt:lpstr>Regression Plot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Professional</dc:creator>
  <cp:lastModifiedBy>Professional</cp:lastModifiedBy>
  <cp:revision>4</cp:revision>
  <dcterms:created xsi:type="dcterms:W3CDTF">2024-07-20T15:57:24Z</dcterms:created>
  <dcterms:modified xsi:type="dcterms:W3CDTF">2024-07-20T18:36:16Z</dcterms:modified>
</cp:coreProperties>
</file>